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7" r:id="rId4"/>
    <p:sldId id="257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8BF237-1183-462D-89DC-950FF3F03AB9}" type="datetimeFigureOut">
              <a:rPr lang="fr-FR"/>
              <a:pPr>
                <a:defRPr/>
              </a:pPr>
              <a:t>22/07/2014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9A35C1-897C-48A5-B5F6-46D64A0452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0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C99E2B-6FDC-406D-B84E-4011B8627AD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0D42-7F60-4C1C-B15C-21F99EAC919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27B05-716D-4272-B444-BE3458236403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6BA0-A5BB-480E-8EFA-4B6154B97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E87B-E5EE-4030-B1BF-48CFD2718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B218-A90D-4DA9-9FD7-952312E887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5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3852-E751-47AF-BFFA-D909DEBC1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049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5CAB-EB34-41B9-ACAD-EEBA0668B4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6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E4A4-7F19-4517-8669-CAD0942941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EEB7-B0ED-4ED7-B8C9-C10A764617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1F65-C36F-4593-AF0A-5D7D4EC55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C331-5101-4026-B8DC-A995817151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E75C6-5AD1-46CF-B3B3-FE65B84EA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997-FBE2-4617-849D-A3F6C4804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51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0279-7684-4278-BA44-0D9E99AC9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0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11674D9-0559-480D-8565-F9EACE10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513" y="5624513"/>
            <a:ext cx="9144001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6"/>
              <p:cNvSpPr txBox="1">
                <a:spLocks/>
              </p:cNvSpPr>
              <p:nvPr/>
            </p:nvSpPr>
            <p:spPr bwMode="auto">
              <a:xfrm>
                <a:off x="14288" y="590550"/>
                <a:ext cx="91440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000" kern="0" dirty="0" smtClean="0"/>
                  <a:t>Calcule la mesure de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000" i="1" kern="0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000" b="0" i="1" kern="0" dirty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fr-FR" altLang="fr-FR" sz="4000" i="1" kern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fr-FR" altLang="fr-FR" sz="4000" i="1" kern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88" y="590550"/>
                <a:ext cx="9144000" cy="1470025"/>
              </a:xfrm>
              <a:prstGeom prst="rect">
                <a:avLst/>
              </a:prstGeom>
              <a:blipFill rotWithShape="1">
                <a:blip r:embed="rId3"/>
                <a:stretch>
                  <a:fillRect l="-2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2993791" y="1556792"/>
            <a:ext cx="388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 dirty="0">
                <a:solidFill>
                  <a:srgbClr val="0000FF"/>
                </a:solidFill>
              </a:rPr>
              <a:t>A</a:t>
            </a: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2959100" y="4602163"/>
            <a:ext cx="390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6562725" y="4560888"/>
            <a:ext cx="4111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360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2" name="Triangle rectangle 1"/>
          <p:cNvSpPr/>
          <p:nvPr/>
        </p:nvSpPr>
        <p:spPr>
          <a:xfrm>
            <a:off x="3563888" y="2017582"/>
            <a:ext cx="2857798" cy="285779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563888" y="4293096"/>
            <a:ext cx="648072" cy="582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3347864" y="3140968"/>
            <a:ext cx="505195" cy="720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347864" y="3293368"/>
            <a:ext cx="505195" cy="7200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5002597" y="4618840"/>
            <a:ext cx="0" cy="58816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5154997" y="4641040"/>
            <a:ext cx="0" cy="58816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0" y="947738"/>
            <a:ext cx="9059863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Complète le tableau de proportionnalité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225245"/>
              </p:ext>
            </p:extLst>
          </p:nvPr>
        </p:nvGraphicFramePr>
        <p:xfrm>
          <a:off x="2606866" y="2430853"/>
          <a:ext cx="2928408" cy="17276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4204"/>
                <a:gridCol w="1464204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fr-FR" sz="4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sz="4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isocèle 1"/>
          <p:cNvSpPr/>
          <p:nvPr/>
        </p:nvSpPr>
        <p:spPr>
          <a:xfrm>
            <a:off x="2211216" y="1204773"/>
            <a:ext cx="6161693" cy="3312368"/>
          </a:xfrm>
          <a:prstGeom prst="triangle">
            <a:avLst>
              <a:gd name="adj" fmla="val 87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6"/>
              <p:cNvSpPr txBox="1">
                <a:spLocks/>
              </p:cNvSpPr>
              <p:nvPr/>
            </p:nvSpPr>
            <p:spPr bwMode="auto">
              <a:xfrm>
                <a:off x="107504" y="692696"/>
                <a:ext cx="9036496" cy="1872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5400" kern="0" dirty="0" smtClean="0"/>
                  <a:t>Calculer l’angle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5400" b="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5400" b="0" i="1" kern="0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endParaRPr lang="fr-FR" altLang="fr-FR" sz="5400" kern="0" dirty="0" smtClean="0"/>
              </a:p>
            </p:txBody>
          </p:sp>
        </mc:Choice>
        <mc:Fallback xmlns="">
          <p:sp>
            <p:nvSpPr>
              <p:cNvPr id="8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692696"/>
                <a:ext cx="9036496" cy="1872208"/>
              </a:xfrm>
              <a:prstGeom prst="rect">
                <a:avLst/>
              </a:prstGeom>
              <a:blipFill rotWithShape="1">
                <a:blip r:embed="rId2"/>
                <a:stretch>
                  <a:fillRect l="-36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>
            <a:off x="6948264" y="1628800"/>
            <a:ext cx="936104" cy="7200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294021" y="3513221"/>
            <a:ext cx="1764632" cy="994611"/>
          </a:xfrm>
          <a:custGeom>
            <a:avLst/>
            <a:gdLst>
              <a:gd name="connsiteX0" fmla="*/ 0 w 1764632"/>
              <a:gd name="connsiteY0" fmla="*/ 898358 h 898358"/>
              <a:gd name="connsiteX1" fmla="*/ 64168 w 1764632"/>
              <a:gd name="connsiteY1" fmla="*/ 850231 h 898358"/>
              <a:gd name="connsiteX2" fmla="*/ 1507958 w 1764632"/>
              <a:gd name="connsiteY2" fmla="*/ 0 h 898358"/>
              <a:gd name="connsiteX3" fmla="*/ 1764632 w 1764632"/>
              <a:gd name="connsiteY3" fmla="*/ 898358 h 898358"/>
              <a:gd name="connsiteX4" fmla="*/ 0 w 1764632"/>
              <a:gd name="connsiteY4" fmla="*/ 898358 h 89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4632" h="898358">
                <a:moveTo>
                  <a:pt x="0" y="898358"/>
                </a:moveTo>
                <a:lnTo>
                  <a:pt x="64168" y="850231"/>
                </a:lnTo>
                <a:lnTo>
                  <a:pt x="1507958" y="0"/>
                </a:lnTo>
                <a:lnTo>
                  <a:pt x="1764632" y="898358"/>
                </a:lnTo>
                <a:lnTo>
                  <a:pt x="0" y="898358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1026622" y="3609474"/>
                <a:ext cx="187220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622" y="3609474"/>
                <a:ext cx="1872208" cy="11079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6603684" y="96777"/>
                <a:ext cx="187220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684" y="96777"/>
                <a:ext cx="1872208" cy="11079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7884368" y="3769895"/>
                <a:ext cx="1872208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3769895"/>
                <a:ext cx="1872208" cy="11079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6500701" y="1579439"/>
                <a:ext cx="18722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/>
                        </a:rPr>
                        <m:t>61°</m:t>
                      </m:r>
                    </m:oMath>
                  </m:oMathPara>
                </a14:m>
                <a:endParaRPr lang="fr-FR" sz="1100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701" y="1579439"/>
                <a:ext cx="1872208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6804248" y="3673932"/>
                <a:ext cx="187220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/>
                        </a:rPr>
                        <m:t>59°</m:t>
                      </m:r>
                    </m:oMath>
                  </m:oMathPara>
                </a14:m>
                <a:endParaRPr lang="fr-FR" sz="1100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673932"/>
                <a:ext cx="1872208" cy="7694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7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1" i="1" smtClean="0">
                              <a:latin typeface="Cambria Math"/>
                            </a:rPr>
                            <m:t>𝟒𝟏𝟕</m:t>
                          </m:r>
                          <m:r>
                            <a:rPr lang="fr-FR" altLang="fr-FR" sz="7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fr-FR" altLang="fr-FR" sz="7800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fr-FR" altLang="fr-FR" sz="7800" b="1" i="1" smtClean="0"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fr-FR" altLang="fr-FR" sz="7800" b="1" dirty="0" smtClean="0"/>
              </a:p>
            </p:txBody>
          </p:sp>
        </mc:Choice>
        <mc:Fallback xmlns=""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85750" y="2492375"/>
                <a:ext cx="8572500" cy="1470025"/>
              </a:xfrm>
              <a:blipFill rotWithShape="1">
                <a:blip r:embed="rId3"/>
                <a:stretch>
                  <a:fillRect t="-16598" b="-261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une fraction équivalente avec le dénominateur entier</a:t>
            </a:r>
            <a:endParaRPr lang="fr-FR" altLang="fr-FR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511027" y="2686853"/>
                <a:ext cx="1872208" cy="2128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12,52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3,8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027" y="2686853"/>
                <a:ext cx="1872208" cy="2128531"/>
              </a:xfrm>
              <a:prstGeom prst="rect">
                <a:avLst/>
              </a:prstGeom>
              <a:blipFill rotWithShape="1">
                <a:blip r:embed="rId2"/>
                <a:stretch>
                  <a:fillRect r="-130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600" b="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num>
                      <m:den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blipFill rotWithShape="1">
                <a:blip r:embed="rId3"/>
                <a:stretch>
                  <a:fillRect l="-11462" t="-3462" b="-84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467544" y="1844824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 un élève part de chez lui à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6h50</a:t>
            </a:r>
            <a:r>
              <a:rPr lang="fr-FR" altLang="fr-FR" sz="4800" kern="0" dirty="0" smtClean="0"/>
              <a:t> et arrive au collège à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7h25</a:t>
            </a:r>
            <a:r>
              <a:rPr lang="fr-FR" altLang="fr-FR" sz="4800" kern="0" dirty="0" smtClean="0"/>
              <a:t>. Combien de temps </a:t>
            </a:r>
            <a:r>
              <a:rPr lang="fr-FR" altLang="fr-FR" sz="4800" kern="0" dirty="0" err="1" smtClean="0"/>
              <a:t>a-t-il</a:t>
            </a:r>
            <a:r>
              <a:rPr lang="fr-FR" altLang="fr-FR" sz="4800" kern="0" dirty="0" smtClean="0"/>
              <a:t> mis pour arriver au collège?</a:t>
            </a:r>
          </a:p>
        </p:txBody>
      </p:sp>
    </p:spTree>
  </p:cSld>
  <p:clrMapOvr>
    <a:masterClrMapping/>
  </p:clrMapOvr>
  <p:transition spd="slow" advClick="0" advTm="36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6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6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5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8195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7800" b="1" dirty="0" smtClean="0"/>
              <a:t>15 - 3×2</a:t>
            </a:r>
            <a:endParaRPr lang="fr-FR" altLang="fr-FR" sz="7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395536" y="11967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Applique cette formule du calcul du périmètre d’un rectangle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itre 1"/>
          <p:cNvSpPr>
            <a:spLocks noGrp="1"/>
          </p:cNvSpPr>
          <p:nvPr>
            <p:ph type="ctrTitle"/>
          </p:nvPr>
        </p:nvSpPr>
        <p:spPr>
          <a:xfrm>
            <a:off x="250825" y="1931764"/>
            <a:ext cx="9109075" cy="1470025"/>
          </a:xfrm>
        </p:spPr>
        <p:txBody>
          <a:bodyPr/>
          <a:lstStyle/>
          <a:p>
            <a:r>
              <a:rPr lang="fr-FR" altLang="fr-FR" sz="7200" b="1" dirty="0" smtClean="0">
                <a:latin typeface="Freestyle Script" panose="030804020302050B0404" pitchFamily="66" charset="0"/>
              </a:rPr>
              <a:t>P </a:t>
            </a:r>
            <a:r>
              <a:rPr lang="fr-FR" altLang="fr-FR" sz="7200" b="1" dirty="0">
                <a:latin typeface="Freestyle Script" panose="030804020302050B0404" pitchFamily="66" charset="0"/>
              </a:rPr>
              <a:t>=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2×L+2×l</a:t>
            </a:r>
            <a:endParaRPr lang="fr-FR" altLang="fr-FR" sz="7200" dirty="0" smtClean="0">
              <a:latin typeface="Freestyle Script" panose="030804020302050B0404" pitchFamily="66" charset="0"/>
            </a:endParaRPr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50825" y="32129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Avec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L</a:t>
            </a:r>
            <a:r>
              <a:rPr lang="fr-FR" altLang="fr-FR" sz="4800" b="1" dirty="0" smtClean="0">
                <a:latin typeface="Freestyle Script" panose="030804020302050B0404" pitchFamily="66" charset="0"/>
              </a:rPr>
              <a:t>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3,8</a:t>
            </a:r>
            <a:r>
              <a:rPr lang="fr-FR" altLang="fr-FR" sz="4800" kern="0" dirty="0" smtClean="0"/>
              <a:t> et  </a:t>
            </a:r>
            <a:r>
              <a:rPr lang="fr-FR" altLang="fr-FR" sz="7200" b="1" dirty="0" smtClean="0">
                <a:latin typeface="Freestyle Script" panose="030804020302050B0404" pitchFamily="66" charset="0"/>
              </a:rPr>
              <a:t>l </a:t>
            </a:r>
            <a:r>
              <a:rPr lang="fr-FR" altLang="fr-FR" sz="4800" kern="0" dirty="0" smtClean="0"/>
              <a:t>= </a:t>
            </a:r>
            <a:r>
              <a:rPr lang="fr-FR" altLang="fr-FR" sz="4800" kern="0" dirty="0" smtClean="0">
                <a:solidFill>
                  <a:srgbClr val="FF0000"/>
                </a:solidFill>
              </a:rPr>
              <a:t>1,2</a:t>
            </a:r>
            <a:r>
              <a:rPr lang="fr-FR" altLang="fr-FR" sz="4800" kern="0" dirty="0" smtClean="0"/>
              <a:t> </a:t>
            </a:r>
            <a:endParaRPr lang="fr-FR" altLang="fr-FR" sz="4800" i="1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5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196850" y="2133600"/>
            <a:ext cx="8893175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Une voiture roule à la vitesse de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50 km/h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, En combien de temps parcourt elle </a:t>
            </a:r>
            <a:r>
              <a:rPr lang="fr-FR" altLang="fr-FR" sz="4800" b="1" dirty="0" smtClean="0">
                <a:solidFill>
                  <a:srgbClr val="FF0000"/>
                </a:solidFill>
                <a:latin typeface="Arial" charset="0"/>
              </a:rPr>
              <a:t>150 km</a:t>
            </a:r>
            <a:r>
              <a:rPr lang="fr-FR" altLang="fr-FR" sz="4800" b="1" dirty="0" smtClean="0">
                <a:solidFill>
                  <a:schemeClr val="tx1"/>
                </a:solidFill>
                <a:latin typeface="Arial" charset="0"/>
              </a:rPr>
              <a:t>?</a:t>
            </a:r>
            <a:endParaRPr lang="fr-FR" altLang="fr-FR" sz="4800" b="1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une fraction équivalente avec le dénominateur entier</a:t>
            </a:r>
            <a:endParaRPr lang="fr-FR" altLang="fr-FR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511027" y="2686853"/>
                <a:ext cx="1872208" cy="2107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0,038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027" y="2686853"/>
                <a:ext cx="1872208" cy="2107885"/>
              </a:xfrm>
              <a:prstGeom prst="rect">
                <a:avLst/>
              </a:prstGeom>
              <a:blipFill rotWithShape="1">
                <a:blip r:embed="rId2"/>
                <a:stretch>
                  <a:fillRect r="-130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6600" b="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8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num>
                      <m:den>
                        <m:r>
                          <a:rPr lang="fr-FR" sz="8000" b="0" i="1" dirty="0" smtClean="0">
                            <a:latin typeface="Cambria Math"/>
                          </a:rPr>
                          <m:t>…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959555"/>
                <a:ext cx="3672408" cy="1583126"/>
              </a:xfrm>
              <a:prstGeom prst="rect">
                <a:avLst/>
              </a:prstGeom>
              <a:blipFill rotWithShape="1">
                <a:blip r:embed="rId3"/>
                <a:stretch>
                  <a:fillRect l="-11462" t="-3462" b="-84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168</Words>
  <Application>Microsoft Office PowerPoint</Application>
  <PresentationFormat>Affichage à l'écran (4:3)</PresentationFormat>
  <Paragraphs>46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(417,9)/100</vt:lpstr>
      <vt:lpstr>Présentation PowerPoint</vt:lpstr>
      <vt:lpstr>Présentation PowerPoint</vt:lpstr>
      <vt:lpstr>15 - 3×2</vt:lpstr>
      <vt:lpstr>P = 2×L+2×l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76</cp:revision>
  <dcterms:created xsi:type="dcterms:W3CDTF">2007-09-09T21:06:10Z</dcterms:created>
  <dcterms:modified xsi:type="dcterms:W3CDTF">2014-07-21T23:12:03Z</dcterms:modified>
  <cp:category>calcul mental</cp:category>
</cp:coreProperties>
</file>