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38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A29-62FA-4469-862E-374B0448AED9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5B5C-F49C-48AD-A978-0C151CFCDF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0028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A29-62FA-4469-862E-374B0448AED9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5B5C-F49C-48AD-A978-0C151CFCDF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0264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A29-62FA-4469-862E-374B0448AED9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5B5C-F49C-48AD-A978-0C151CFCDF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2655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A29-62FA-4469-862E-374B0448AED9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5B5C-F49C-48AD-A978-0C151CFCDF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148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A29-62FA-4469-862E-374B0448AED9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5B5C-F49C-48AD-A978-0C151CFCDF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3213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A29-62FA-4469-862E-374B0448AED9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5B5C-F49C-48AD-A978-0C151CFCDF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1125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A29-62FA-4469-862E-374B0448AED9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5B5C-F49C-48AD-A978-0C151CFCDF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1837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A29-62FA-4469-862E-374B0448AED9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5B5C-F49C-48AD-A978-0C151CFCDF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679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A29-62FA-4469-862E-374B0448AED9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5B5C-F49C-48AD-A978-0C151CFCDF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271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A29-62FA-4469-862E-374B0448AED9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5B5C-F49C-48AD-A978-0C151CFCDF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941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A29-62FA-4469-862E-374B0448AED9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5B5C-F49C-48AD-A978-0C151CFCDF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7645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90A29-62FA-4469-862E-374B0448AED9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65B5C-F49C-48AD-A978-0C151CFCDF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5830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2750591" y="338328"/>
            <a:ext cx="5936208" cy="201596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6581" y="6416427"/>
            <a:ext cx="9095024" cy="40957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100">
                <a:effectLst/>
                <a:ea typeface="Calibri"/>
                <a:cs typeface="Times New Roman"/>
              </a:rPr>
              <a:t>APRES LA TROISIEME</a:t>
            </a:r>
          </a:p>
        </p:txBody>
      </p:sp>
      <p:sp>
        <p:nvSpPr>
          <p:cNvPr id="5" name="Rectangle 4"/>
          <p:cNvSpPr/>
          <p:nvPr/>
        </p:nvSpPr>
        <p:spPr>
          <a:xfrm>
            <a:off x="17215" y="5854452"/>
            <a:ext cx="1104900" cy="447675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900" dirty="0">
                <a:effectLst/>
                <a:ea typeface="Calibri"/>
                <a:cs typeface="Times New Roman"/>
              </a:rPr>
              <a:t>BAC </a:t>
            </a:r>
            <a:r>
              <a:rPr lang="fr-FR" sz="700" dirty="0">
                <a:effectLst/>
                <a:ea typeface="Calibri"/>
                <a:cs typeface="Times New Roman"/>
              </a:rPr>
              <a:t>TECHNOLOGIQUE</a:t>
            </a:r>
            <a:r>
              <a:rPr lang="fr-FR" sz="1100" dirty="0">
                <a:effectLst/>
                <a:ea typeface="Calibri"/>
                <a:cs typeface="Times New Roman"/>
              </a:rPr>
              <a:t>	</a:t>
            </a:r>
          </a:p>
        </p:txBody>
      </p:sp>
      <p:sp>
        <p:nvSpPr>
          <p:cNvPr id="6" name="Rectangle 5"/>
          <p:cNvSpPr/>
          <p:nvPr/>
        </p:nvSpPr>
        <p:spPr>
          <a:xfrm>
            <a:off x="1187624" y="5853817"/>
            <a:ext cx="4935278" cy="447675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100" dirty="0">
                <a:effectLst/>
                <a:ea typeface="Calibri"/>
                <a:cs typeface="Times New Roman"/>
              </a:rPr>
              <a:t>BAC PROFESSIONNEL</a:t>
            </a:r>
          </a:p>
        </p:txBody>
      </p:sp>
      <p:sp>
        <p:nvSpPr>
          <p:cNvPr id="7" name="Rectangle 6"/>
          <p:cNvSpPr/>
          <p:nvPr/>
        </p:nvSpPr>
        <p:spPr>
          <a:xfrm>
            <a:off x="6192815" y="5854452"/>
            <a:ext cx="2836066" cy="447675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100">
                <a:effectLst/>
                <a:ea typeface="Calibri"/>
                <a:cs typeface="Times New Roman"/>
              </a:rPr>
              <a:t>CAP</a:t>
            </a:r>
          </a:p>
        </p:txBody>
      </p:sp>
      <p:sp>
        <p:nvSpPr>
          <p:cNvPr id="8" name="Rectangle 7"/>
          <p:cNvSpPr/>
          <p:nvPr/>
        </p:nvSpPr>
        <p:spPr>
          <a:xfrm>
            <a:off x="1187624" y="4528170"/>
            <a:ext cx="1257300" cy="1219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solidFill>
                  <a:schemeClr val="tx1"/>
                </a:solidFill>
                <a:effectLst/>
                <a:latin typeface="Calibri" pitchFamily="34" charset="0"/>
                <a:ea typeface="Calibri"/>
                <a:cs typeface="Calibri" pitchFamily="34" charset="0"/>
              </a:rPr>
              <a:t>Métiers de l’Hôtellerie et de la restauration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2503834" y="4518645"/>
            <a:ext cx="1096059" cy="12287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100" dirty="0">
                <a:effectLst/>
                <a:latin typeface="Calibri"/>
                <a:ea typeface="Calibri"/>
                <a:cs typeface="Times New Roman"/>
              </a:rPr>
              <a:t>Métiers de la Relation Client</a:t>
            </a:r>
          </a:p>
        </p:txBody>
      </p:sp>
      <p:sp>
        <p:nvSpPr>
          <p:cNvPr id="10" name="Rectangle 9"/>
          <p:cNvSpPr/>
          <p:nvPr/>
        </p:nvSpPr>
        <p:spPr>
          <a:xfrm>
            <a:off x="3669581" y="4490070"/>
            <a:ext cx="1046436" cy="123825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100" dirty="0">
                <a:effectLst/>
                <a:latin typeface="Calibri"/>
                <a:ea typeface="Calibri"/>
                <a:cs typeface="Times New Roman"/>
              </a:rPr>
              <a:t>Métiers de la Logistique et du Transport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08428" y="4490070"/>
            <a:ext cx="627669" cy="12382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800" dirty="0">
                <a:effectLst/>
                <a:latin typeface="Calibri"/>
                <a:ea typeface="Calibri"/>
                <a:cs typeface="Times New Roman"/>
              </a:rPr>
              <a:t>Assistance à la Gestion des Organisations et de leurs Activités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87624" y="3353197"/>
            <a:ext cx="600075" cy="10382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solidFill>
                  <a:schemeClr val="tx1"/>
                </a:solidFill>
                <a:effectLst/>
                <a:latin typeface="Calibri" pitchFamily="34" charset="0"/>
                <a:ea typeface="Calibri"/>
                <a:cs typeface="Calibri" pitchFamily="34" charset="0"/>
              </a:rPr>
              <a:t>1</a:t>
            </a:r>
            <a:r>
              <a:rPr lang="fr-FR" sz="1000" baseline="30000" dirty="0">
                <a:solidFill>
                  <a:schemeClr val="tx1"/>
                </a:solidFill>
                <a:effectLst/>
                <a:latin typeface="Calibri" pitchFamily="34" charset="0"/>
                <a:ea typeface="Calibri"/>
                <a:cs typeface="Calibri" pitchFamily="34" charset="0"/>
              </a:rPr>
              <a:t>ère</a:t>
            </a:r>
            <a:r>
              <a:rPr lang="fr-FR" sz="1000" dirty="0">
                <a:solidFill>
                  <a:schemeClr val="tx1"/>
                </a:solidFill>
                <a:effectLst/>
                <a:latin typeface="Calibri" pitchFamily="34" charset="0"/>
                <a:ea typeface="Calibri"/>
                <a:cs typeface="Calibri" pitchFamily="34" charset="0"/>
              </a:rPr>
              <a:t> Bac pro Cuisine</a:t>
            </a:r>
            <a:endParaRPr lang="fr-FR" sz="1100" dirty="0">
              <a:solidFill>
                <a:schemeClr val="tx1"/>
              </a:solidFill>
              <a:effectLst/>
              <a:latin typeface="Calibri" pitchFamily="34" charset="0"/>
              <a:ea typeface="Calibri"/>
              <a:cs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63899" y="3353197"/>
            <a:ext cx="581025" cy="10382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effectLst/>
                <a:latin typeface="Calibri"/>
                <a:ea typeface="Calibri"/>
                <a:cs typeface="Times New Roman"/>
              </a:rPr>
              <a:t>1</a:t>
            </a:r>
            <a:r>
              <a:rPr lang="fr-FR" sz="1000" baseline="30000" dirty="0">
                <a:effectLst/>
                <a:latin typeface="Calibri"/>
                <a:ea typeface="Calibri"/>
                <a:cs typeface="Times New Roman"/>
              </a:rPr>
              <a:t>ère</a:t>
            </a:r>
            <a:r>
              <a:rPr lang="fr-FR" sz="1000" dirty="0">
                <a:effectLst/>
                <a:latin typeface="Calibri"/>
                <a:ea typeface="Calibri"/>
                <a:cs typeface="Times New Roman"/>
              </a:rPr>
              <a:t> Bac pro CSR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 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13359" y="3353197"/>
            <a:ext cx="474465" cy="10382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effectLst/>
                <a:latin typeface="Calibri"/>
                <a:ea typeface="Calibri"/>
                <a:cs typeface="Times New Roman"/>
              </a:rPr>
              <a:t>1</a:t>
            </a:r>
            <a:r>
              <a:rPr lang="fr-FR" sz="1000" baseline="30000" dirty="0">
                <a:effectLst/>
                <a:latin typeface="Calibri"/>
                <a:ea typeface="Calibri"/>
                <a:cs typeface="Times New Roman"/>
              </a:rPr>
              <a:t>ère</a:t>
            </a:r>
            <a:r>
              <a:rPr lang="fr-FR" sz="1000" dirty="0">
                <a:effectLst/>
                <a:latin typeface="Calibri"/>
                <a:ea typeface="Calibri"/>
                <a:cs typeface="Times New Roman"/>
              </a:rPr>
              <a:t> Bac Pro</a:t>
            </a:r>
            <a:r>
              <a:rPr lang="fr-FR" sz="1100" dirty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fr-FR" sz="1000" dirty="0">
                <a:effectLst/>
                <a:latin typeface="Calibri"/>
                <a:ea typeface="Calibri"/>
                <a:cs typeface="Times New Roman"/>
              </a:rPr>
              <a:t>Accueil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91879" y="3358490"/>
            <a:ext cx="508013" cy="10382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effectLst/>
                <a:latin typeface="Calibri"/>
                <a:ea typeface="Calibri"/>
                <a:cs typeface="Times New Roman"/>
              </a:rPr>
              <a:t>1</a:t>
            </a:r>
            <a:r>
              <a:rPr lang="fr-FR" sz="1000" baseline="30000" dirty="0">
                <a:effectLst/>
                <a:latin typeface="Calibri"/>
                <a:ea typeface="Calibri"/>
                <a:cs typeface="Times New Roman"/>
              </a:rPr>
              <a:t>ère</a:t>
            </a:r>
            <a:r>
              <a:rPr lang="fr-FR" sz="1000" dirty="0">
                <a:effectLst/>
                <a:latin typeface="Calibri"/>
                <a:ea typeface="Calibri"/>
                <a:cs typeface="Times New Roman"/>
              </a:rPr>
              <a:t> Bac Pro MCV </a:t>
            </a:r>
            <a:r>
              <a:rPr lang="fr-FR" sz="1000" dirty="0" err="1">
                <a:effectLst/>
                <a:latin typeface="Calibri"/>
                <a:ea typeface="Calibri"/>
                <a:cs typeface="Times New Roman"/>
              </a:rPr>
              <a:t>opt</a:t>
            </a:r>
            <a:r>
              <a:rPr lang="fr-FR" sz="1000" dirty="0">
                <a:effectLst/>
                <a:latin typeface="Calibri"/>
                <a:ea typeface="Calibri"/>
                <a:cs typeface="Times New Roman"/>
              </a:rPr>
              <a:t> A </a:t>
            </a:r>
            <a:r>
              <a:rPr lang="fr-FR" sz="1000" dirty="0" err="1">
                <a:effectLst/>
                <a:latin typeface="Calibri"/>
                <a:ea typeface="Calibri"/>
                <a:cs typeface="Times New Roman"/>
              </a:rPr>
              <a:t>opt</a:t>
            </a:r>
            <a:r>
              <a:rPr lang="fr-FR" sz="1000" dirty="0">
                <a:effectLst/>
                <a:latin typeface="Calibri"/>
                <a:ea typeface="Calibri"/>
                <a:cs typeface="Times New Roman"/>
              </a:rPr>
              <a:t> B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664620" y="3358490"/>
            <a:ext cx="487337" cy="1038225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effectLst/>
                <a:latin typeface="Calibri"/>
                <a:ea typeface="Calibri"/>
                <a:cs typeface="Times New Roman"/>
              </a:rPr>
              <a:t>1</a:t>
            </a:r>
            <a:r>
              <a:rPr lang="fr-FR" sz="1000" baseline="30000" dirty="0">
                <a:effectLst/>
                <a:latin typeface="Calibri"/>
                <a:ea typeface="Calibri"/>
                <a:cs typeface="Times New Roman"/>
              </a:rPr>
              <a:t>ère</a:t>
            </a:r>
            <a:r>
              <a:rPr lang="fr-FR" sz="1000" dirty="0">
                <a:effectLst/>
                <a:latin typeface="Calibri"/>
                <a:ea typeface="Calibri"/>
                <a:cs typeface="Times New Roman"/>
              </a:rPr>
              <a:t> Bac Pro OTM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229776" y="3364369"/>
            <a:ext cx="486242" cy="1038225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effectLst/>
                <a:latin typeface="Calibri"/>
                <a:ea typeface="Calibri"/>
                <a:cs typeface="Times New Roman"/>
              </a:rPr>
              <a:t>1ère Bac pro Logistique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98902" y="3340953"/>
            <a:ext cx="637195" cy="106164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solidFill>
                  <a:schemeClr val="tx1"/>
                </a:solidFill>
                <a:effectLst/>
                <a:ea typeface="Calibri"/>
                <a:cs typeface="Times New Roman"/>
              </a:rPr>
              <a:t>1</a:t>
            </a:r>
            <a:r>
              <a:rPr lang="fr-FR" sz="1000" baseline="30000" dirty="0">
                <a:solidFill>
                  <a:schemeClr val="tx1"/>
                </a:solidFill>
                <a:effectLst/>
                <a:ea typeface="Calibri"/>
                <a:cs typeface="Times New Roman"/>
              </a:rPr>
              <a:t>ère</a:t>
            </a:r>
            <a:r>
              <a:rPr lang="fr-FR" sz="1000" dirty="0">
                <a:solidFill>
                  <a:schemeClr val="tx1"/>
                </a:solidFill>
                <a:effectLst/>
                <a:ea typeface="Calibri"/>
                <a:cs typeface="Times New Roman"/>
              </a:rPr>
              <a:t> Bac Pro </a:t>
            </a:r>
            <a:r>
              <a:rPr lang="fr-FR" sz="900" dirty="0">
                <a:solidFill>
                  <a:schemeClr val="tx1"/>
                </a:solidFill>
                <a:effectLst/>
                <a:ea typeface="Calibri"/>
                <a:cs typeface="Times New Roman"/>
              </a:rPr>
              <a:t>AGORA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513359" y="2086372"/>
            <a:ext cx="474465" cy="1219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 err="1">
                <a:effectLst/>
                <a:latin typeface="Calibri"/>
                <a:ea typeface="Calibri"/>
                <a:cs typeface="Times New Roman"/>
              </a:rPr>
              <a:t>Term</a:t>
            </a:r>
            <a:r>
              <a:rPr lang="fr-FR" sz="1000" dirty="0">
                <a:effectLst/>
                <a:latin typeface="Calibri"/>
                <a:ea typeface="Calibri"/>
                <a:cs typeface="Times New Roman"/>
              </a:rPr>
              <a:t> Bac Pro 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effectLst/>
                <a:latin typeface="Calibri"/>
                <a:ea typeface="Calibri"/>
                <a:cs typeface="Times New Roman"/>
              </a:rPr>
              <a:t>Accueil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102669" y="2077616"/>
            <a:ext cx="497224" cy="1219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 err="1">
                <a:effectLst/>
                <a:latin typeface="Calibri"/>
                <a:ea typeface="Calibri"/>
                <a:cs typeface="Times New Roman"/>
              </a:rPr>
              <a:t>Term</a:t>
            </a:r>
            <a:r>
              <a:rPr lang="fr-FR" sz="1000" dirty="0">
                <a:effectLst/>
                <a:latin typeface="Calibri"/>
                <a:ea typeface="Calibri"/>
                <a:cs typeface="Times New Roman"/>
              </a:rPr>
              <a:t> Bac Pro MCV </a:t>
            </a:r>
            <a:r>
              <a:rPr lang="fr-FR" sz="1000" dirty="0" err="1">
                <a:effectLst/>
                <a:latin typeface="Calibri"/>
                <a:ea typeface="Calibri"/>
                <a:cs typeface="Times New Roman"/>
              </a:rPr>
              <a:t>opt</a:t>
            </a:r>
            <a:r>
              <a:rPr lang="fr-FR" sz="1000" dirty="0">
                <a:effectLst/>
                <a:latin typeface="Calibri"/>
                <a:ea typeface="Calibri"/>
                <a:cs typeface="Times New Roman"/>
              </a:rPr>
              <a:t> A </a:t>
            </a:r>
            <a:r>
              <a:rPr lang="fr-FR" sz="1000" dirty="0" err="1">
                <a:effectLst/>
                <a:latin typeface="Calibri"/>
                <a:ea typeface="Calibri"/>
                <a:cs typeface="Times New Roman"/>
              </a:rPr>
              <a:t>opt</a:t>
            </a:r>
            <a:r>
              <a:rPr lang="fr-FR" sz="1000" dirty="0">
                <a:effectLst/>
                <a:latin typeface="Calibri"/>
                <a:ea typeface="Calibri"/>
                <a:cs typeface="Times New Roman"/>
              </a:rPr>
              <a:t> B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64620" y="2077616"/>
            <a:ext cx="487337" cy="12192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 err="1">
                <a:effectLst/>
                <a:latin typeface="Calibri"/>
                <a:ea typeface="Calibri"/>
                <a:cs typeface="Times New Roman"/>
              </a:rPr>
              <a:t>Term</a:t>
            </a:r>
            <a:r>
              <a:rPr lang="fr-FR" sz="1000" dirty="0">
                <a:effectLst/>
                <a:latin typeface="Calibri"/>
                <a:ea typeface="Calibri"/>
                <a:cs typeface="Times New Roman"/>
              </a:rPr>
              <a:t> Bac Pro OTM 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237683" y="2067322"/>
            <a:ext cx="478334" cy="12192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 err="1">
                <a:effectLst/>
                <a:latin typeface="Calibri"/>
                <a:ea typeface="Calibri"/>
                <a:cs typeface="Times New Roman"/>
              </a:rPr>
              <a:t>Term</a:t>
            </a:r>
            <a:r>
              <a:rPr lang="fr-FR" sz="1000" dirty="0">
                <a:effectLst/>
                <a:latin typeface="Calibri"/>
                <a:ea typeface="Calibri"/>
                <a:cs typeface="Times New Roman"/>
              </a:rPr>
              <a:t> Bac Pro Logistique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798903" y="2067322"/>
            <a:ext cx="637194" cy="1219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 err="1">
                <a:effectLst/>
                <a:latin typeface="Calibri"/>
                <a:ea typeface="Calibri"/>
                <a:cs typeface="Times New Roman"/>
              </a:rPr>
              <a:t>Term</a:t>
            </a:r>
            <a:r>
              <a:rPr lang="fr-FR" sz="1000" dirty="0">
                <a:effectLst/>
                <a:latin typeface="Calibri"/>
                <a:ea typeface="Calibri"/>
                <a:cs typeface="Times New Roman"/>
              </a:rPr>
              <a:t> Bac Pro AGORA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844849" y="2086372"/>
            <a:ext cx="600075" cy="1219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 err="1">
                <a:effectLst/>
                <a:latin typeface="Calibri"/>
                <a:ea typeface="Calibri"/>
                <a:cs typeface="Times New Roman"/>
              </a:rPr>
              <a:t>Term</a:t>
            </a:r>
            <a:r>
              <a:rPr lang="fr-FR" sz="1000" dirty="0">
                <a:effectLst/>
                <a:latin typeface="Calibri"/>
                <a:ea typeface="Calibri"/>
                <a:cs typeface="Times New Roman"/>
              </a:rPr>
              <a:t> Bac Pro CSR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187624" y="2086372"/>
            <a:ext cx="600075" cy="1219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 err="1">
                <a:effectLst/>
                <a:latin typeface="Calibri"/>
                <a:ea typeface="Calibri"/>
                <a:cs typeface="Times New Roman"/>
              </a:rPr>
              <a:t>Term</a:t>
            </a:r>
            <a:r>
              <a:rPr lang="fr-FR" sz="1000" dirty="0">
                <a:effectLst/>
                <a:latin typeface="Calibri"/>
                <a:ea typeface="Calibri"/>
                <a:cs typeface="Times New Roman"/>
              </a:rPr>
              <a:t> Bac Pro Cuisine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173787" y="4509120"/>
            <a:ext cx="432048" cy="1219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900" dirty="0">
                <a:effectLst/>
                <a:latin typeface="Calibri"/>
                <a:ea typeface="Calibri"/>
                <a:cs typeface="Times New Roman"/>
              </a:rPr>
              <a:t>CAP cuisine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129450" y="4499595"/>
            <a:ext cx="401502" cy="12192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effectLst/>
                <a:latin typeface="Calibri"/>
                <a:ea typeface="Calibri"/>
                <a:cs typeface="Times New Roman"/>
              </a:rPr>
              <a:t>CAP OL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662569" y="4509120"/>
            <a:ext cx="415894" cy="1219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800" dirty="0">
                <a:effectLst/>
                <a:latin typeface="Calibri"/>
                <a:ea typeface="Calibri"/>
                <a:cs typeface="Times New Roman"/>
              </a:rPr>
              <a:t>CAP HCR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123233" y="4518645"/>
            <a:ext cx="436190" cy="1219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800" dirty="0">
                <a:effectLst/>
                <a:latin typeface="Calibri"/>
                <a:ea typeface="Calibri"/>
                <a:cs typeface="Times New Roman"/>
              </a:rPr>
              <a:t>CAP Pâtissier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611934" y="4509120"/>
            <a:ext cx="416452" cy="1219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CAP EPC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173788" y="3364368"/>
            <a:ext cx="409630" cy="10382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800" dirty="0" err="1">
                <a:solidFill>
                  <a:schemeClr val="tx1"/>
                </a:solidFill>
                <a:effectLst/>
                <a:ea typeface="Calibri"/>
                <a:cs typeface="Times New Roman"/>
              </a:rPr>
              <a:t>Term</a:t>
            </a:r>
            <a:r>
              <a:rPr lang="fr-FR" sz="800" dirty="0">
                <a:solidFill>
                  <a:schemeClr val="tx1"/>
                </a:solidFill>
                <a:effectLst/>
                <a:ea typeface="Calibri"/>
                <a:cs typeface="Times New Roman"/>
              </a:rPr>
              <a:t> CAP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800" dirty="0">
                <a:solidFill>
                  <a:schemeClr val="tx1"/>
                </a:solidFill>
                <a:ea typeface="Calibri"/>
                <a:cs typeface="Times New Roman"/>
              </a:rPr>
              <a:t>c</a:t>
            </a:r>
            <a:r>
              <a:rPr lang="fr-FR" sz="800" dirty="0">
                <a:solidFill>
                  <a:schemeClr val="tx1"/>
                </a:solidFill>
                <a:effectLst/>
                <a:ea typeface="Calibri"/>
                <a:cs typeface="Times New Roman"/>
              </a:rPr>
              <a:t>uisine</a:t>
            </a:r>
            <a:endParaRPr lang="fr-FR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624928" y="3352660"/>
            <a:ext cx="451687" cy="10382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800" dirty="0" err="1">
                <a:effectLst/>
                <a:latin typeface="Calibri"/>
                <a:ea typeface="Calibri"/>
                <a:cs typeface="Times New Roman"/>
              </a:rPr>
              <a:t>Term</a:t>
            </a:r>
            <a:r>
              <a:rPr lang="fr-FR" sz="800" dirty="0">
                <a:effectLst/>
                <a:latin typeface="Calibri"/>
                <a:ea typeface="Calibri"/>
                <a:cs typeface="Times New Roman"/>
              </a:rPr>
              <a:t> CAP HCR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118349" y="3340953"/>
            <a:ext cx="436190" cy="10616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800" dirty="0" err="1">
                <a:effectLst/>
                <a:latin typeface="Calibri"/>
                <a:ea typeface="Calibri"/>
                <a:cs typeface="Times New Roman"/>
              </a:rPr>
              <a:t>Term</a:t>
            </a:r>
            <a:r>
              <a:rPr lang="fr-FR" sz="800" dirty="0">
                <a:effectLst/>
                <a:latin typeface="Calibri"/>
                <a:ea typeface="Calibri"/>
                <a:cs typeface="Times New Roman"/>
              </a:rPr>
              <a:t> CAP Pâtissier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611933" y="3340953"/>
            <a:ext cx="416452" cy="106746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 err="1">
                <a:effectLst/>
                <a:latin typeface="Calibri"/>
                <a:ea typeface="Calibri"/>
                <a:cs typeface="Times New Roman"/>
              </a:rPr>
              <a:t>Term</a:t>
            </a:r>
            <a:r>
              <a:rPr lang="fr-FR" sz="1000" dirty="0">
                <a:effectLst/>
                <a:latin typeface="Calibri"/>
                <a:ea typeface="Calibri"/>
                <a:cs typeface="Times New Roman"/>
              </a:rPr>
              <a:t> CAP EPC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100392" y="3353197"/>
            <a:ext cx="430560" cy="1038225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 err="1">
                <a:effectLst/>
                <a:latin typeface="Calibri"/>
                <a:ea typeface="Calibri"/>
                <a:cs typeface="Times New Roman"/>
              </a:rPr>
              <a:t>Term</a:t>
            </a:r>
            <a:r>
              <a:rPr lang="fr-FR" sz="1000" dirty="0">
                <a:effectLst/>
                <a:latin typeface="Calibri"/>
                <a:ea typeface="Calibri"/>
                <a:cs typeface="Times New Roman"/>
              </a:rPr>
              <a:t> CAP OL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7215" y="1196752"/>
            <a:ext cx="1386433" cy="8191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solidFill>
                  <a:schemeClr val="tx1"/>
                </a:solidFill>
                <a:effectLst/>
                <a:latin typeface="Calibri" pitchFamily="34" charset="0"/>
                <a:ea typeface="Calibri"/>
                <a:cs typeface="Calibri" pitchFamily="34" charset="0"/>
              </a:rPr>
              <a:t>BTS MHR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solidFill>
                  <a:schemeClr val="tx1"/>
                </a:solidFill>
                <a:effectLst/>
                <a:latin typeface="Calibri" pitchFamily="34" charset="0"/>
                <a:ea typeface="Calibri"/>
                <a:cs typeface="Calibri" pitchFamily="34" charset="0"/>
              </a:rPr>
              <a:t>Option A </a:t>
            </a:r>
            <a:r>
              <a:rPr lang="fr-FR" sz="1000" dirty="0">
                <a:solidFill>
                  <a:schemeClr val="tx1"/>
                </a:solidFill>
                <a:latin typeface="Calibri" pitchFamily="34" charset="0"/>
                <a:ea typeface="Calibri"/>
                <a:cs typeface="Calibri" pitchFamily="34" charset="0"/>
              </a:rPr>
              <a:t>,</a:t>
            </a:r>
            <a:r>
              <a:rPr lang="fr-FR" sz="1000" dirty="0">
                <a:solidFill>
                  <a:schemeClr val="tx1"/>
                </a:solidFill>
                <a:effectLst/>
                <a:latin typeface="Calibri" pitchFamily="34" charset="0"/>
                <a:ea typeface="Calibri"/>
                <a:cs typeface="Calibri" pitchFamily="34" charset="0"/>
              </a:rPr>
              <a:t> B ou C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503834" y="1196752"/>
            <a:ext cx="3619067" cy="81915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100" dirty="0">
                <a:effectLst/>
                <a:latin typeface="Calibri"/>
                <a:ea typeface="Calibri"/>
                <a:cs typeface="Times New Roman"/>
              </a:rPr>
              <a:t>BTS GTLA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7215" y="4509120"/>
            <a:ext cx="1104900" cy="1238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solidFill>
                  <a:schemeClr val="tx1"/>
                </a:solidFill>
                <a:effectLst/>
                <a:latin typeface="Calibri" pitchFamily="34" charset="0"/>
                <a:ea typeface="Calibri"/>
                <a:cs typeface="Calibri" pitchFamily="34" charset="0"/>
              </a:rPr>
              <a:t>Sciences et Technologies de l’hôtellerie et de la Restauration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7215" y="3353197"/>
            <a:ext cx="1104900" cy="10382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solidFill>
                  <a:schemeClr val="tx1"/>
                </a:solidFill>
                <a:effectLst/>
                <a:latin typeface="Calibri" pitchFamily="34" charset="0"/>
                <a:ea typeface="Calibri"/>
                <a:cs typeface="Calibri" pitchFamily="34" charset="0"/>
              </a:rPr>
              <a:t>1</a:t>
            </a:r>
            <a:r>
              <a:rPr lang="fr-FR" sz="1000" baseline="30000" dirty="0">
                <a:solidFill>
                  <a:schemeClr val="tx1"/>
                </a:solidFill>
                <a:effectLst/>
                <a:latin typeface="Calibri" pitchFamily="34" charset="0"/>
                <a:ea typeface="Calibri"/>
                <a:cs typeface="Calibri" pitchFamily="34" charset="0"/>
              </a:rPr>
              <a:t>ère</a:t>
            </a:r>
            <a:r>
              <a:rPr lang="fr-FR" sz="1000" dirty="0">
                <a:solidFill>
                  <a:schemeClr val="tx1"/>
                </a:solidFill>
                <a:effectLst/>
                <a:latin typeface="Calibri" pitchFamily="34" charset="0"/>
                <a:ea typeface="Calibri"/>
                <a:cs typeface="Calibri" pitchFamily="34" charset="0"/>
              </a:rPr>
              <a:t> STHR</a:t>
            </a:r>
          </a:p>
        </p:txBody>
      </p:sp>
      <p:sp>
        <p:nvSpPr>
          <p:cNvPr id="40" name="Rectangle 39"/>
          <p:cNvSpPr/>
          <p:nvPr/>
        </p:nvSpPr>
        <p:spPr>
          <a:xfrm>
            <a:off x="17215" y="2086373"/>
            <a:ext cx="1104900" cy="1219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effectLst/>
                <a:latin typeface="Calibri"/>
                <a:ea typeface="Calibri"/>
                <a:cs typeface="Times New Roman"/>
              </a:rPr>
              <a:t>Terminale STHR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487661" y="1196752"/>
            <a:ext cx="957263" cy="81851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latin typeface="Calibri"/>
                <a:ea typeface="Calibri"/>
                <a:cs typeface="Times New Roman"/>
              </a:rPr>
              <a:t>CS</a:t>
            </a:r>
            <a:r>
              <a:rPr lang="fr-FR" sz="1000" dirty="0">
                <a:effectLst/>
                <a:latin typeface="Calibri"/>
                <a:ea typeface="Calibri"/>
                <a:cs typeface="Times New Roman"/>
              </a:rPr>
              <a:t>  CDR OU BARMAN</a:t>
            </a:r>
          </a:p>
        </p:txBody>
      </p:sp>
      <p:sp>
        <p:nvSpPr>
          <p:cNvPr id="42" name="Rectangle à coins arrondis 41"/>
          <p:cNvSpPr/>
          <p:nvPr/>
        </p:nvSpPr>
        <p:spPr>
          <a:xfrm>
            <a:off x="17214" y="44624"/>
            <a:ext cx="9072847" cy="4953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2500" dirty="0">
                <a:effectLst/>
                <a:ea typeface="Calibri"/>
                <a:cs typeface="Times New Roman"/>
              </a:rPr>
              <a:t>PARCOURS DE FORMATION AU LPCH ESCOFFIER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43" name="Rectangle à coins arrondis 42"/>
          <p:cNvSpPr/>
          <p:nvPr/>
        </p:nvSpPr>
        <p:spPr>
          <a:xfrm>
            <a:off x="20266" y="625649"/>
            <a:ext cx="9069796" cy="40957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Calibri"/>
                <a:ea typeface="Calibri"/>
                <a:cs typeface="Times New Roman"/>
              </a:rPr>
              <a:t>INSERTION VIE PROFESSIONNELLE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192815" y="2838846"/>
            <a:ext cx="1203226" cy="4476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100" dirty="0">
                <a:solidFill>
                  <a:schemeClr val="tx1"/>
                </a:solidFill>
                <a:effectLst/>
                <a:ea typeface="Calibri"/>
                <a:cs typeface="Times New Roman"/>
              </a:rPr>
              <a:t>CS CDR OU BARMAN</a:t>
            </a:r>
          </a:p>
        </p:txBody>
      </p:sp>
      <p:sp>
        <p:nvSpPr>
          <p:cNvPr id="50" name="Rectangle 49"/>
          <p:cNvSpPr/>
          <p:nvPr/>
        </p:nvSpPr>
        <p:spPr>
          <a:xfrm>
            <a:off x="5491808" y="3346781"/>
            <a:ext cx="637195" cy="106164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solidFill>
                  <a:schemeClr val="tx1"/>
                </a:solidFill>
                <a:effectLst/>
                <a:ea typeface="Calibri"/>
                <a:cs typeface="Times New Roman"/>
              </a:rPr>
              <a:t>1</a:t>
            </a:r>
            <a:r>
              <a:rPr lang="fr-FR" sz="1000" baseline="30000" dirty="0">
                <a:solidFill>
                  <a:schemeClr val="tx1"/>
                </a:solidFill>
                <a:effectLst/>
                <a:ea typeface="Calibri"/>
                <a:cs typeface="Times New Roman"/>
              </a:rPr>
              <a:t>ère</a:t>
            </a:r>
            <a:r>
              <a:rPr lang="fr-FR" sz="1000" dirty="0">
                <a:solidFill>
                  <a:schemeClr val="tx1"/>
                </a:solidFill>
                <a:effectLst/>
                <a:ea typeface="Calibri"/>
                <a:cs typeface="Times New Roman"/>
              </a:rPr>
              <a:t> Bac Pro </a:t>
            </a:r>
            <a:r>
              <a:rPr lang="fr-FR" sz="900" dirty="0">
                <a:solidFill>
                  <a:schemeClr val="tx1"/>
                </a:solidFill>
                <a:effectLst/>
                <a:ea typeface="Calibri"/>
                <a:cs typeface="Times New Roman"/>
              </a:rPr>
              <a:t>Sécurité</a:t>
            </a:r>
          </a:p>
        </p:txBody>
      </p:sp>
      <p:sp>
        <p:nvSpPr>
          <p:cNvPr id="51" name="Rectangle 50"/>
          <p:cNvSpPr/>
          <p:nvPr/>
        </p:nvSpPr>
        <p:spPr>
          <a:xfrm>
            <a:off x="5485707" y="4499024"/>
            <a:ext cx="637195" cy="122929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solidFill>
                  <a:schemeClr val="tx1"/>
                </a:solidFill>
                <a:effectLst/>
                <a:ea typeface="Calibri"/>
                <a:cs typeface="Times New Roman"/>
              </a:rPr>
              <a:t>Métiers de la </a:t>
            </a:r>
            <a:r>
              <a:rPr lang="fr-FR" sz="900" dirty="0">
                <a:solidFill>
                  <a:schemeClr val="tx1"/>
                </a:solidFill>
                <a:effectLst/>
                <a:ea typeface="Calibri"/>
                <a:cs typeface="Times New Roman"/>
              </a:rPr>
              <a:t>sécurité</a:t>
            </a:r>
          </a:p>
        </p:txBody>
      </p:sp>
      <p:sp>
        <p:nvSpPr>
          <p:cNvPr id="52" name="Rectangle 51"/>
          <p:cNvSpPr/>
          <p:nvPr/>
        </p:nvSpPr>
        <p:spPr>
          <a:xfrm>
            <a:off x="5485706" y="2076847"/>
            <a:ext cx="637195" cy="122872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 err="1">
                <a:solidFill>
                  <a:schemeClr val="tx1"/>
                </a:solidFill>
                <a:effectLst/>
                <a:ea typeface="Calibri"/>
                <a:cs typeface="Times New Roman"/>
              </a:rPr>
              <a:t>Term</a:t>
            </a:r>
            <a:r>
              <a:rPr lang="fr-FR" sz="1000" dirty="0">
                <a:solidFill>
                  <a:schemeClr val="tx1"/>
                </a:solidFill>
                <a:effectLst/>
                <a:ea typeface="Calibri"/>
                <a:cs typeface="Times New Roman"/>
              </a:rPr>
              <a:t> Bac Pro </a:t>
            </a:r>
            <a:r>
              <a:rPr lang="fr-FR" sz="900" dirty="0">
                <a:solidFill>
                  <a:schemeClr val="tx1"/>
                </a:solidFill>
                <a:effectLst/>
                <a:ea typeface="Calibri"/>
                <a:cs typeface="Times New Roman"/>
              </a:rPr>
              <a:t>Sécurité</a:t>
            </a:r>
          </a:p>
        </p:txBody>
      </p:sp>
      <p:sp>
        <p:nvSpPr>
          <p:cNvPr id="53" name="Rectangle 52"/>
          <p:cNvSpPr/>
          <p:nvPr/>
        </p:nvSpPr>
        <p:spPr>
          <a:xfrm>
            <a:off x="8598321" y="3353197"/>
            <a:ext cx="430560" cy="1025981"/>
          </a:xfrm>
          <a:prstGeom prst="rect">
            <a:avLst/>
          </a:prstGeom>
          <a:solidFill>
            <a:srgbClr val="FF0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 err="1">
                <a:effectLst/>
                <a:latin typeface="Calibri"/>
                <a:ea typeface="Calibri"/>
                <a:cs typeface="Times New Roman"/>
              </a:rPr>
              <a:t>Term</a:t>
            </a:r>
            <a:r>
              <a:rPr lang="fr-FR" sz="1000" dirty="0">
                <a:effectLst/>
                <a:latin typeface="Calibri"/>
                <a:ea typeface="Calibri"/>
                <a:cs typeface="Times New Roman"/>
              </a:rPr>
              <a:t> CAP </a:t>
            </a:r>
            <a:r>
              <a:rPr lang="fr-FR" sz="1000" dirty="0">
                <a:latin typeface="Calibri"/>
                <a:ea typeface="Calibri"/>
                <a:cs typeface="Times New Roman"/>
              </a:rPr>
              <a:t>Agent de Sécurité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8598321" y="4499768"/>
            <a:ext cx="430560" cy="1228552"/>
          </a:xfrm>
          <a:prstGeom prst="rect">
            <a:avLst/>
          </a:prstGeom>
          <a:solidFill>
            <a:srgbClr val="FF0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effectLst/>
                <a:latin typeface="Calibri"/>
                <a:ea typeface="Calibri"/>
                <a:cs typeface="Times New Roman"/>
              </a:rPr>
              <a:t>CAP Agent de Sécurité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538326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189</Words>
  <Application>Microsoft Office PowerPoint</Application>
  <PresentationFormat>Affichage à l'écran (4:3)</PresentationFormat>
  <Paragraphs>50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cheftrav1</dc:creator>
  <cp:lastModifiedBy>Christian Moreau</cp:lastModifiedBy>
  <cp:revision>1</cp:revision>
  <dcterms:created xsi:type="dcterms:W3CDTF">2024-09-27T05:14:41Z</dcterms:created>
  <dcterms:modified xsi:type="dcterms:W3CDTF">2024-09-28T04:53:43Z</dcterms:modified>
</cp:coreProperties>
</file>