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0" r:id="rId4"/>
    <p:sldId id="282" r:id="rId5"/>
    <p:sldId id="268" r:id="rId6"/>
    <p:sldId id="279" r:id="rId7"/>
    <p:sldId id="281" r:id="rId8"/>
    <p:sldId id="275" r:id="rId9"/>
    <p:sldId id="278" r:id="rId10"/>
    <p:sldId id="266" r:id="rId11"/>
    <p:sldId id="267" r:id="rId12"/>
    <p:sldId id="269" r:id="rId13"/>
    <p:sldId id="289" r:id="rId14"/>
    <p:sldId id="257" r:id="rId15"/>
    <p:sldId id="288" r:id="rId16"/>
    <p:sldId id="290" r:id="rId17"/>
    <p:sldId id="295" r:id="rId18"/>
    <p:sldId id="296" r:id="rId19"/>
    <p:sldId id="297" r:id="rId20"/>
    <p:sldId id="298" r:id="rId21"/>
    <p:sldId id="271" r:id="rId22"/>
    <p:sldId id="27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17B75-B542-4C19-9296-BD8B70295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A28319-9295-4D92-8A81-28E1D8CE6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0EA5AC-9815-4996-BE4D-4ECAD7F6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5631FC-5B92-48AD-A756-E53AB6A5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230D1-4651-4247-A86B-38C1264C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3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E80E2-3D37-4D88-BB1B-C93FCD6F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8F2ED0-2968-4C4D-AC86-11B598D38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4B3ADE-F44E-4CE1-B527-D2CF86C0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D363B-7FC0-4466-B4C7-30442667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E3CBD4-E87C-49BA-AA6A-A41F453E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701F3E-4C67-4C4B-8A2B-BBEF961C2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1FB53F-621A-4D86-AEE4-7106BF32E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0FEE4-3D73-4776-ADA6-DF665920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8C3A20-4F01-4B38-AD43-79EE39E6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280A6-CAB9-4094-8323-4FB09FD6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5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52852-E94C-4086-8C65-0601CAA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A8548A-59D9-414B-8C6E-5B1FE6FEC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8782BD-CFBA-4518-9473-9D1761CD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322BF-DD89-414C-B205-4867265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4CC661-A10C-4B13-BD63-25A896D1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44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2F842-FD42-4FE9-A266-9FCB1661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AA7B71-5BA1-4CB5-A6C8-2B9125842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3ADDA4-A16F-48C8-A65C-E9DE64B5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398DA1-FCB3-4A19-A923-64AF8FDB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E84991-ED31-45D7-B863-74D3C96C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99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2DB6-BC4B-4008-8E9C-39ACE538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483C7-1D89-441C-8A84-0B86B005B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A63A1A-C0A9-4F9E-B853-C6DFDE26C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2071B6-441E-48F5-A163-EB8A1072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4A243-2CE9-4A2B-B863-8DEC3D51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15C951-E72D-476E-AFBE-C5B972D1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8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A743F7-61BC-4461-93C6-EE3B5CC4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E1968-B116-4693-A712-1A6F33088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2B4A2B-610B-4C7A-8F49-4ECF9F33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509E28-1F05-4C75-8542-7B8C5E514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58D4C4-F607-4632-82BC-9514492DE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62891A-D669-434B-8BB8-B66B168E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27C7B2-9010-4F1C-8429-EC6C8F8A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4D505A-D734-4EFB-94EE-E01CD1B6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23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8A1EC-3CDB-48FC-819F-862D9542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518CDF-6A49-4B3D-8EA7-4642133B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6B2413-BD73-4EBC-A39D-66D32651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8326D6-FADE-4745-8279-F56470E5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62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471837-8283-429B-BC20-FFFDF824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67EBEE-5DBC-4F47-9965-F00F7AC6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C6E54-6E6F-4B0D-8DA4-6F06AE6D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59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582CD-9739-45F8-8A2E-312F86A4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138EA4-68B3-45E7-AC8B-5084836C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4A11FA-A406-4E40-B6F4-654A551B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FB41F8-FA3F-453E-B754-348DCB71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A238E-0E91-4A56-9994-09346C33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251913-C371-40C6-BF63-4CECDCD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99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A744D-6B15-4CBF-8949-4DE77A2E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A51BC3-F4F8-40B2-8982-24EAC6702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55C21E-921D-44E9-B36E-ACFC2E10F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6EC969-6053-4803-B708-775959EE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FB12B2-FFF6-4911-A963-E43F23E8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0D51CB-B358-4FBE-AC56-B359C483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2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E13D42-74D6-4A98-B461-6298815E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F4706-58A6-49C2-AC77-803D643D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A7E45-C981-455A-9A4F-69F368A8C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1BAF-1527-44D6-9179-37CB2E4FEDD9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332980-9021-41B3-A010-E4EE59999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A21339-B624-408E-97DB-AA1A17C4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CEF2-22D3-462B-AA9D-B266A2AF9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0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E2B5E-67F3-4C0F-A448-074A8EB87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Révisions d’arithmétique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E150A8-0D3D-4064-AF34-BC1D2307A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24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DD0C6-A0ED-4B99-829E-7A10A528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867"/>
            <a:ext cx="10515600" cy="1325563"/>
          </a:xfrm>
        </p:spPr>
        <p:txBody>
          <a:bodyPr/>
          <a:lstStyle/>
          <a:p>
            <a:r>
              <a:rPr lang="fr-FR" dirty="0"/>
              <a:t>Question 9: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BD40FA-8C10-40F1-A8A1-BF3F6357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Lesquels de ces nombres sont divisibles par 3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913                       234                     301                     597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0CEE6C-4FE4-4621-846F-EA38272FB73C}"/>
              </a:ext>
            </a:extLst>
          </p:cNvPr>
          <p:cNvSpPr txBox="1"/>
          <p:nvPr/>
        </p:nvSpPr>
        <p:spPr>
          <a:xfrm>
            <a:off x="621585" y="3684331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9+1+3 = 13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B770978-73A1-4392-A4F7-C67D54F16EF9}"/>
              </a:ext>
            </a:extLst>
          </p:cNvPr>
          <p:cNvGrpSpPr/>
          <p:nvPr/>
        </p:nvGrpSpPr>
        <p:grpSpPr>
          <a:xfrm>
            <a:off x="838200" y="2860158"/>
            <a:ext cx="788581" cy="824173"/>
            <a:chOff x="838200" y="2860158"/>
            <a:chExt cx="788581" cy="824173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6F85C65A-E179-475E-95EC-336892CD42D5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6F67FC4-8D13-4A98-ADCF-3169F7C8BE50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2B7EBAF-A987-419A-A320-09C934554BF5}"/>
              </a:ext>
            </a:extLst>
          </p:cNvPr>
          <p:cNvGrpSpPr/>
          <p:nvPr/>
        </p:nvGrpSpPr>
        <p:grpSpPr>
          <a:xfrm>
            <a:off x="3146020" y="2828262"/>
            <a:ext cx="788581" cy="824173"/>
            <a:chOff x="838200" y="2860158"/>
            <a:chExt cx="788581" cy="824173"/>
          </a:xfrm>
          <a:solidFill>
            <a:srgbClr val="92D050">
              <a:alpha val="33000"/>
            </a:srgbClr>
          </a:solidFill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CCE574B4-7ED7-4798-9EC3-2BF419468EDD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grpFill/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DAECD1A-96E3-4E14-BB0E-18314A53DCF1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AE4FCA5-BF51-4784-9C24-925817722A95}"/>
              </a:ext>
            </a:extLst>
          </p:cNvPr>
          <p:cNvGrpSpPr/>
          <p:nvPr/>
        </p:nvGrpSpPr>
        <p:grpSpPr>
          <a:xfrm>
            <a:off x="5453840" y="2817628"/>
            <a:ext cx="788581" cy="824173"/>
            <a:chOff x="838200" y="2860158"/>
            <a:chExt cx="788581" cy="824173"/>
          </a:xfrm>
          <a:solidFill>
            <a:srgbClr val="FFC000">
              <a:alpha val="33000"/>
            </a:srgbClr>
          </a:solidFill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279F222F-DF35-4576-9A8F-AB6BDA09DDE6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grpFill/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040705C-8599-4F27-9D9D-71B951CADDF9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5C7EA5C-9143-4E2D-99BB-C318C30FC0BC}"/>
              </a:ext>
            </a:extLst>
          </p:cNvPr>
          <p:cNvGrpSpPr/>
          <p:nvPr/>
        </p:nvGrpSpPr>
        <p:grpSpPr>
          <a:xfrm>
            <a:off x="7629969" y="2828261"/>
            <a:ext cx="788581" cy="824173"/>
            <a:chOff x="838200" y="2860158"/>
            <a:chExt cx="788581" cy="824173"/>
          </a:xfrm>
          <a:solidFill>
            <a:srgbClr val="7030A0">
              <a:alpha val="33000"/>
            </a:srgbClr>
          </a:solidFill>
        </p:grpSpPr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7DF533A-A03D-40A8-8D57-EF4FEE66F027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grpFill/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9796160-B0A1-4788-ADE3-AEB002BCB112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C85EE207-9104-4859-8004-71E1C9DBCE8E}"/>
              </a:ext>
            </a:extLst>
          </p:cNvPr>
          <p:cNvSpPr txBox="1"/>
          <p:nvPr/>
        </p:nvSpPr>
        <p:spPr>
          <a:xfrm>
            <a:off x="2953205" y="359480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92D050"/>
                </a:solidFill>
              </a:rPr>
              <a:t>2+3+4 = 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C8958BD-311C-469A-8A28-C314D04BE403}"/>
              </a:ext>
            </a:extLst>
          </p:cNvPr>
          <p:cNvSpPr txBox="1"/>
          <p:nvPr/>
        </p:nvSpPr>
        <p:spPr>
          <a:xfrm>
            <a:off x="5261024" y="359380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3+0+1 = 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306ADC-282D-474B-AEFA-9B57119F94D6}"/>
              </a:ext>
            </a:extLst>
          </p:cNvPr>
          <p:cNvSpPr txBox="1"/>
          <p:nvPr/>
        </p:nvSpPr>
        <p:spPr>
          <a:xfrm>
            <a:off x="7448843" y="3593805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5+9+7 = 21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280024D-986E-46ED-A7D5-CCAF5D88BCC0}"/>
              </a:ext>
            </a:extLst>
          </p:cNvPr>
          <p:cNvCxnSpPr/>
          <p:nvPr/>
        </p:nvCxnSpPr>
        <p:spPr>
          <a:xfrm>
            <a:off x="4167963" y="4055470"/>
            <a:ext cx="0" cy="537795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B5B4BFF-5793-451D-9DFB-3CB853DCA736}"/>
              </a:ext>
            </a:extLst>
          </p:cNvPr>
          <p:cNvCxnSpPr/>
          <p:nvPr/>
        </p:nvCxnSpPr>
        <p:spPr>
          <a:xfrm>
            <a:off x="8711610" y="4013400"/>
            <a:ext cx="0" cy="53779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98AEE44-D922-4877-8DD3-68D0CEA8D9C0}"/>
              </a:ext>
            </a:extLst>
          </p:cNvPr>
          <p:cNvSpPr txBox="1"/>
          <p:nvPr/>
        </p:nvSpPr>
        <p:spPr>
          <a:xfrm>
            <a:off x="3449657" y="4543536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Multiple de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4AB011-6226-47CE-BB6B-25712CFA693B}"/>
              </a:ext>
            </a:extLst>
          </p:cNvPr>
          <p:cNvSpPr/>
          <p:nvPr/>
        </p:nvSpPr>
        <p:spPr>
          <a:xfrm>
            <a:off x="8110262" y="4465837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Multiple de 3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18D15E9-EE51-4A32-BC5E-E83446A22943}"/>
              </a:ext>
            </a:extLst>
          </p:cNvPr>
          <p:cNvGrpSpPr/>
          <p:nvPr/>
        </p:nvGrpSpPr>
        <p:grpSpPr>
          <a:xfrm>
            <a:off x="3418323" y="2446303"/>
            <a:ext cx="927494" cy="682922"/>
            <a:chOff x="6485860" y="6041581"/>
            <a:chExt cx="927494" cy="682922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37053A9-8EF9-465B-A809-53D2FC9CB726}"/>
                </a:ext>
              </a:extLst>
            </p:cNvPr>
            <p:cNvCxnSpPr/>
            <p:nvPr/>
          </p:nvCxnSpPr>
          <p:spPr>
            <a:xfrm>
              <a:off x="6485860" y="6273209"/>
              <a:ext cx="181318" cy="21966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40637BAF-79AA-4AE3-9946-DDF565D2DE5B}"/>
                </a:ext>
              </a:extLst>
            </p:cNvPr>
            <p:cNvSpPr/>
            <p:nvPr/>
          </p:nvSpPr>
          <p:spPr>
            <a:xfrm>
              <a:off x="6667178" y="6041581"/>
              <a:ext cx="746176" cy="682922"/>
            </a:xfrm>
            <a:prstGeom prst="arc">
              <a:avLst>
                <a:gd name="adj1" fmla="val 10267763"/>
                <a:gd name="adj2" fmla="val 1661142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D20556C-926F-4003-8C56-80EEED444992}"/>
              </a:ext>
            </a:extLst>
          </p:cNvPr>
          <p:cNvGrpSpPr/>
          <p:nvPr/>
        </p:nvGrpSpPr>
        <p:grpSpPr>
          <a:xfrm>
            <a:off x="7904391" y="2441121"/>
            <a:ext cx="927494" cy="682922"/>
            <a:chOff x="6485860" y="6041581"/>
            <a:chExt cx="927494" cy="682922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6D301B7-FAF3-4492-91E6-73773A9FE993}"/>
                </a:ext>
              </a:extLst>
            </p:cNvPr>
            <p:cNvCxnSpPr/>
            <p:nvPr/>
          </p:nvCxnSpPr>
          <p:spPr>
            <a:xfrm>
              <a:off x="6485860" y="6273209"/>
              <a:ext cx="181318" cy="21966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8DAE8B7F-D5C0-43C4-9FC6-E8EE7A1D076C}"/>
                </a:ext>
              </a:extLst>
            </p:cNvPr>
            <p:cNvSpPr/>
            <p:nvPr/>
          </p:nvSpPr>
          <p:spPr>
            <a:xfrm>
              <a:off x="6667178" y="6041581"/>
              <a:ext cx="746176" cy="682922"/>
            </a:xfrm>
            <a:prstGeom prst="arc">
              <a:avLst>
                <a:gd name="adj1" fmla="val 10267763"/>
                <a:gd name="adj2" fmla="val 1661142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151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C972D-0560-42DA-902B-A41B1AF5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10: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1C3594-0BE8-4B32-BBBE-A922372DC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51 est un nombre premier.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⧠ VRAI</a:t>
            </a:r>
          </a:p>
          <a:p>
            <a:pPr marL="0" indent="0">
              <a:buNone/>
            </a:pP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	⧠ FAUX</a:t>
            </a:r>
          </a:p>
          <a:p>
            <a:pPr marL="0" indent="0">
              <a:buNone/>
            </a:pP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car ……………………………………………………………………………….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1B021F-21D0-4D2E-936E-9DB740566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8" t="7060"/>
          <a:stretch/>
        </p:blipFill>
        <p:spPr>
          <a:xfrm>
            <a:off x="5105489" y="135082"/>
            <a:ext cx="7086511" cy="25353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DF0696-A16D-4826-8A10-840D3D69436F}"/>
              </a:ext>
            </a:extLst>
          </p:cNvPr>
          <p:cNvSpPr txBox="1"/>
          <p:nvPr/>
        </p:nvSpPr>
        <p:spPr>
          <a:xfrm>
            <a:off x="2441865" y="3219435"/>
            <a:ext cx="859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5 + 1 = 6  donc 51 est divisible par 3 ( 51 = 3 </a:t>
            </a:r>
            <a:r>
              <a:rPr lang="fr-FR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x </a:t>
            </a:r>
            <a:r>
              <a:rPr lang="fr-FR" sz="3200" dirty="0">
                <a:solidFill>
                  <a:srgbClr val="0070C0"/>
                </a:solidFill>
              </a:rPr>
              <a:t>17</a:t>
            </a:r>
            <a:r>
              <a:rPr lang="fr-FR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) </a:t>
            </a:r>
            <a:endParaRPr lang="fr-FR" sz="3200" dirty="0">
              <a:solidFill>
                <a:srgbClr val="0070C0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43D9A42-7913-4FCF-BFD1-72224C1C0CCB}"/>
              </a:ext>
            </a:extLst>
          </p:cNvPr>
          <p:cNvGrpSpPr/>
          <p:nvPr/>
        </p:nvGrpSpPr>
        <p:grpSpPr>
          <a:xfrm>
            <a:off x="1811483" y="2773814"/>
            <a:ext cx="927494" cy="682922"/>
            <a:chOff x="6485860" y="6041581"/>
            <a:chExt cx="927494" cy="682922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45CCCC4C-6A53-4273-BB2B-6B494D3C5DB2}"/>
                </a:ext>
              </a:extLst>
            </p:cNvPr>
            <p:cNvCxnSpPr/>
            <p:nvPr/>
          </p:nvCxnSpPr>
          <p:spPr>
            <a:xfrm>
              <a:off x="6485860" y="6273209"/>
              <a:ext cx="181318" cy="21966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D747790D-B25F-4EA7-AA25-95A86CA8E634}"/>
                </a:ext>
              </a:extLst>
            </p:cNvPr>
            <p:cNvSpPr/>
            <p:nvPr/>
          </p:nvSpPr>
          <p:spPr>
            <a:xfrm>
              <a:off x="6667178" y="6041581"/>
              <a:ext cx="746176" cy="682922"/>
            </a:xfrm>
            <a:prstGeom prst="arc">
              <a:avLst>
                <a:gd name="adj1" fmla="val 10267763"/>
                <a:gd name="adj2" fmla="val 1661142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960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9EF75-01F8-4B1C-A0B2-6DB40137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D5FFAD-90A6-4F80-9C56-B9D1D503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7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Décompose  165 en produit  de facteurs premiers.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C7C9C2-8960-46E2-B623-498C1C05CAE1}"/>
              </a:ext>
            </a:extLst>
          </p:cNvPr>
          <p:cNvSpPr txBox="1"/>
          <p:nvPr/>
        </p:nvSpPr>
        <p:spPr>
          <a:xfrm>
            <a:off x="2620150" y="1838526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 16</a:t>
            </a:r>
            <a:r>
              <a:rPr lang="fr-FR" sz="2800" b="1" dirty="0">
                <a:solidFill>
                  <a:srgbClr val="FF0000"/>
                </a:solidFill>
              </a:rPr>
              <a:t>5</a:t>
            </a:r>
            <a:r>
              <a:rPr lang="fr-FR" sz="2800" b="1" dirty="0"/>
              <a:t>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03B33E7B-5B90-4540-B287-1D06788150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45722" y="2246059"/>
            <a:ext cx="462698" cy="701385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0E0DF23-DB7F-4721-ACC0-57720780FBA0}"/>
              </a:ext>
            </a:extLst>
          </p:cNvPr>
          <p:cNvSpPr txBox="1"/>
          <p:nvPr/>
        </p:nvSpPr>
        <p:spPr>
          <a:xfrm>
            <a:off x="3927764" y="2643435"/>
            <a:ext cx="222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C’est un multiple de 5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DA83F32-5B3F-439E-98DD-A329E85ED959}"/>
              </a:ext>
            </a:extLst>
          </p:cNvPr>
          <p:cNvGrpSpPr/>
          <p:nvPr/>
        </p:nvGrpSpPr>
        <p:grpSpPr>
          <a:xfrm>
            <a:off x="2637822" y="1897968"/>
            <a:ext cx="1289942" cy="1508620"/>
            <a:chOff x="2660943" y="1843728"/>
            <a:chExt cx="1289942" cy="1508620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AE8844B7-B53F-48F7-825A-EC25ABAFE0C7}"/>
                </a:ext>
              </a:extLst>
            </p:cNvPr>
            <p:cNvGrpSpPr/>
            <p:nvPr/>
          </p:nvGrpSpPr>
          <p:grpSpPr>
            <a:xfrm>
              <a:off x="2660943" y="1843728"/>
              <a:ext cx="1289942" cy="1508620"/>
              <a:chOff x="2660943" y="1843728"/>
              <a:chExt cx="1289942" cy="1508620"/>
            </a:xfrm>
          </p:grpSpPr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89DA584F-0490-46CD-A6F4-C9867E79D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8163" y="3352348"/>
                <a:ext cx="1002722" cy="0"/>
              </a:xfrm>
              <a:prstGeom prst="straightConnector1">
                <a:avLst/>
              </a:prstGeom>
              <a:solidFill>
                <a:srgbClr val="92D050">
                  <a:alpha val="33000"/>
                </a:srgbClr>
              </a:solidFill>
              <a:ln w="158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5F4EFE79-BEF8-4C49-BB69-FEBF89C02540}"/>
                  </a:ext>
                </a:extLst>
              </p:cNvPr>
              <p:cNvSpPr/>
              <p:nvPr/>
            </p:nvSpPr>
            <p:spPr>
              <a:xfrm>
                <a:off x="2660943" y="1843728"/>
                <a:ext cx="788581" cy="446568"/>
              </a:xfrm>
              <a:prstGeom prst="ellipse">
                <a:avLst/>
              </a:prstGeom>
              <a:solidFill>
                <a:srgbClr val="92D050">
                  <a:alpha val="33000"/>
                </a:srgb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A1664FF-005C-401F-913B-56D005B52E90}"/>
                </a:ext>
              </a:extLst>
            </p:cNvPr>
            <p:cNvCxnSpPr>
              <a:cxnSpLocks/>
            </p:cNvCxnSpPr>
            <p:nvPr/>
          </p:nvCxnSpPr>
          <p:spPr>
            <a:xfrm>
              <a:off x="2946410" y="2276586"/>
              <a:ext cx="0" cy="1075762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9F05770-25A5-4E27-AC13-9361DF08D00B}"/>
              </a:ext>
            </a:extLst>
          </p:cNvPr>
          <p:cNvSpPr txBox="1"/>
          <p:nvPr/>
        </p:nvSpPr>
        <p:spPr>
          <a:xfrm>
            <a:off x="3990442" y="3167682"/>
            <a:ext cx="366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1 + 5 + 6 = 12 , c’est un multiple de 3.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65A882B-4B28-407E-8390-D853107F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73" y="2960866"/>
            <a:ext cx="2209800" cy="10477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DC3CF23-58EE-4FEE-A06D-B14D3767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507" y="3901920"/>
            <a:ext cx="2190750" cy="100012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16D7B53-1BFC-4A5C-B37B-9FCD18D0CB51}"/>
              </a:ext>
            </a:extLst>
          </p:cNvPr>
          <p:cNvSpPr txBox="1"/>
          <p:nvPr/>
        </p:nvSpPr>
        <p:spPr>
          <a:xfrm>
            <a:off x="2476763" y="4169021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165  = </a:t>
            </a:r>
            <a:r>
              <a:rPr lang="fr-FR" sz="3200" dirty="0">
                <a:solidFill>
                  <a:srgbClr val="00B050"/>
                </a:solidFill>
              </a:rPr>
              <a:t>3</a:t>
            </a:r>
            <a:r>
              <a:rPr lang="fr-FR" sz="3200" dirty="0"/>
              <a:t> x</a:t>
            </a:r>
            <a:r>
              <a:rPr lang="fr-FR" sz="3200" dirty="0">
                <a:solidFill>
                  <a:srgbClr val="FF0000"/>
                </a:solidFill>
              </a:rPr>
              <a:t> 5 </a:t>
            </a:r>
            <a:r>
              <a:rPr lang="fr-FR" sz="3200" dirty="0"/>
              <a:t>x 11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E260F-7666-4319-8145-47A4556CAF97}"/>
              </a:ext>
            </a:extLst>
          </p:cNvPr>
          <p:cNvSpPr/>
          <p:nvPr/>
        </p:nvSpPr>
        <p:spPr>
          <a:xfrm>
            <a:off x="2410692" y="4156857"/>
            <a:ext cx="3034144" cy="592826"/>
          </a:xfrm>
          <a:prstGeom prst="rect">
            <a:avLst/>
          </a:prstGeom>
          <a:solidFill>
            <a:srgbClr val="C00000">
              <a:alpha val="17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B53BB4B-FBD6-4EC2-87E4-8CA7B7F094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2918">
            <a:off x="7063471" y="-94250"/>
            <a:ext cx="4935171" cy="1837101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D359B5CE-67AA-4E94-A943-6117AAD78105}"/>
              </a:ext>
            </a:extLst>
          </p:cNvPr>
          <p:cNvSpPr/>
          <p:nvPr/>
        </p:nvSpPr>
        <p:spPr>
          <a:xfrm>
            <a:off x="3577071" y="4281563"/>
            <a:ext cx="380952" cy="369332"/>
          </a:xfrm>
          <a:prstGeom prst="ellipse">
            <a:avLst/>
          </a:prstGeom>
          <a:solidFill>
            <a:schemeClr val="accent6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7D3B163-E6BB-40F5-922C-95B76EA76958}"/>
              </a:ext>
            </a:extLst>
          </p:cNvPr>
          <p:cNvSpPr/>
          <p:nvPr/>
        </p:nvSpPr>
        <p:spPr>
          <a:xfrm>
            <a:off x="4171709" y="4290401"/>
            <a:ext cx="380952" cy="369332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89BB724-990B-48C9-99FC-E52689ADAC70}"/>
              </a:ext>
            </a:extLst>
          </p:cNvPr>
          <p:cNvSpPr/>
          <p:nvPr/>
        </p:nvSpPr>
        <p:spPr>
          <a:xfrm>
            <a:off x="4798357" y="4268604"/>
            <a:ext cx="380952" cy="369332"/>
          </a:xfrm>
          <a:prstGeom prst="ellipse">
            <a:avLst/>
          </a:prstGeom>
          <a:solidFill>
            <a:schemeClr val="tx1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2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1237 2.59259E-6 C 0.30756 2.59259E-6 0.42487 -0.12176 0.42487 -0.22037 L 0.42487 -0.44051 " pathEditMode="relative" rAng="0" ptsTypes="AAAA">
                                      <p:cBhvr>
                                        <p:cTn id="6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0742 3.7037E-6 C 0.30039 3.7037E-6 0.41511 -0.12431 0.41511 -0.225 L 0.41511 -0.44954 " pathEditMode="relative" rAng="0" ptsTypes="AAAA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21654 4.44444E-6 C 0.31368 4.44444E-6 0.4336 -0.12362 0.4336 -0.22338 L 0.4336 -0.4463 " pathEditMode="relative" rAng="0" ptsTypes="AAAA">
                                      <p:cBhvr>
                                        <p:cTn id="7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DA5F-A27F-499C-9516-B6E2A43B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EE9FB-1433-4BF9-BCA1-E7CF8A88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22" y="1576131"/>
            <a:ext cx="10515600" cy="4351338"/>
          </a:xfrm>
        </p:spPr>
        <p:txBody>
          <a:bodyPr/>
          <a:lstStyle/>
          <a:p>
            <a:r>
              <a:rPr lang="fr-FR" dirty="0"/>
              <a:t>Décompose 210 en produits de facteurs premiers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/>
              <p:nvPr/>
            </p:nvSpPr>
            <p:spPr>
              <a:xfrm>
                <a:off x="2201662" y="2574524"/>
                <a:ext cx="3060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×21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2574524"/>
                <a:ext cx="306045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/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×3×7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/>
              <p:nvPr/>
            </p:nvSpPr>
            <p:spPr>
              <a:xfrm>
                <a:off x="2201662" y="3886737"/>
                <a:ext cx="3843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×3×5×7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886737"/>
                <a:ext cx="38433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4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DA5F-A27F-499C-9516-B6E2A43B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13: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EE9FB-1433-4BF9-BCA1-E7CF8A88B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Décompose 140 en produits de facteurs premiers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/>
              <p:nvPr/>
            </p:nvSpPr>
            <p:spPr>
              <a:xfrm>
                <a:off x="2201662" y="2574524"/>
                <a:ext cx="3150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14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2574524"/>
                <a:ext cx="315022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/>
              <p:nvPr/>
            </p:nvSpPr>
            <p:spPr>
              <a:xfrm>
                <a:off x="2201662" y="3167025"/>
                <a:ext cx="4112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7×2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167025"/>
                <a:ext cx="411266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/>
              <p:nvPr/>
            </p:nvSpPr>
            <p:spPr>
              <a:xfrm>
                <a:off x="2201662" y="3886737"/>
                <a:ext cx="3306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=2²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×5×7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886737"/>
                <a:ext cx="330673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DA5F-A27F-499C-9516-B6E2A43B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14: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EE9FB-1433-4BF9-BCA1-E7CF8A88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22" y="1576131"/>
            <a:ext cx="10515600" cy="4351338"/>
          </a:xfrm>
        </p:spPr>
        <p:txBody>
          <a:bodyPr/>
          <a:lstStyle/>
          <a:p>
            <a:r>
              <a:rPr lang="fr-FR" dirty="0"/>
              <a:t>Décompose 210 en produits de facteurs premiers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Est-ce que 14 est un diviseur de 210?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/>
              <p:nvPr/>
            </p:nvSpPr>
            <p:spPr>
              <a:xfrm>
                <a:off x="2201662" y="2574524"/>
                <a:ext cx="3060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×21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2574524"/>
                <a:ext cx="306045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/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×3×7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/>
              <p:nvPr/>
            </p:nvSpPr>
            <p:spPr>
              <a:xfrm>
                <a:off x="2201662" y="3886737"/>
                <a:ext cx="3843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×3×5×7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886737"/>
                <a:ext cx="38433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46FF7E6-DDB9-41EB-8FC2-164C475C577D}"/>
                  </a:ext>
                </a:extLst>
              </p:cNvPr>
              <p:cNvSpPr txBox="1"/>
              <p:nvPr/>
            </p:nvSpPr>
            <p:spPr>
              <a:xfrm>
                <a:off x="2323062" y="5054170"/>
                <a:ext cx="2198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14=2</m:t>
                      </m:r>
                      <m:r>
                        <a:rPr lang="fr-FR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fr-FR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46FF7E6-DDB9-41EB-8FC2-164C475C5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062" y="5054170"/>
                <a:ext cx="219803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FE6A7059-0F21-4E80-90CF-D2EA085E001E}"/>
              </a:ext>
            </a:extLst>
          </p:cNvPr>
          <p:cNvGrpSpPr/>
          <p:nvPr/>
        </p:nvGrpSpPr>
        <p:grpSpPr>
          <a:xfrm>
            <a:off x="3416221" y="3791693"/>
            <a:ext cx="2508295" cy="705313"/>
            <a:chOff x="3418772" y="3816445"/>
            <a:chExt cx="2508295" cy="70531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6DAB800-6FDB-4E4E-A000-30345F728202}"/>
                </a:ext>
              </a:extLst>
            </p:cNvPr>
            <p:cNvGrpSpPr/>
            <p:nvPr/>
          </p:nvGrpSpPr>
          <p:grpSpPr>
            <a:xfrm>
              <a:off x="3418772" y="3816448"/>
              <a:ext cx="2198798" cy="705310"/>
              <a:chOff x="7910792" y="3082440"/>
              <a:chExt cx="1875234" cy="526522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85501894-CF05-4A63-92E0-FBE1F5F1E6D2}"/>
                  </a:ext>
                </a:extLst>
              </p:cNvPr>
              <p:cNvSpPr/>
              <p:nvPr/>
            </p:nvSpPr>
            <p:spPr>
              <a:xfrm>
                <a:off x="8103140" y="3429000"/>
                <a:ext cx="1682886" cy="179962"/>
              </a:xfrm>
              <a:prstGeom prst="ellipse">
                <a:avLst/>
              </a:prstGeom>
              <a:solidFill>
                <a:srgbClr val="00B05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C3515FD7-CCD3-4F05-B020-04FDB0CFF0EE}"/>
                  </a:ext>
                </a:extLst>
              </p:cNvPr>
              <p:cNvSpPr/>
              <p:nvPr/>
            </p:nvSpPr>
            <p:spPr>
              <a:xfrm>
                <a:off x="7910792" y="3082440"/>
                <a:ext cx="525294" cy="449663"/>
              </a:xfrm>
              <a:prstGeom prst="ellipse">
                <a:avLst/>
              </a:prstGeom>
              <a:solidFill>
                <a:srgbClr val="00B05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C659C05-0794-44DA-B5CE-A34016314659}"/>
                </a:ext>
              </a:extLst>
            </p:cNvPr>
            <p:cNvSpPr/>
            <p:nvPr/>
          </p:nvSpPr>
          <p:spPr>
            <a:xfrm>
              <a:off x="5260982" y="3816445"/>
              <a:ext cx="666085" cy="584775"/>
            </a:xfrm>
            <a:prstGeom prst="ellipse">
              <a:avLst/>
            </a:prstGeom>
            <a:solidFill>
              <a:srgbClr val="00B05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18EF9FA-BCBC-456E-92E1-C149537B1033}"/>
                  </a:ext>
                </a:extLst>
              </p:cNvPr>
              <p:cNvSpPr txBox="1"/>
              <p:nvPr/>
            </p:nvSpPr>
            <p:spPr>
              <a:xfrm>
                <a:off x="2897124" y="5733328"/>
                <a:ext cx="7093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𝑜𝑢𝑖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14 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𝑓𝑎𝑖𝑡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𝑝𝑎𝑟𝑡𝑖𝑒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𝑑𝑒𝑠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𝑑𝑖𝑣𝑖𝑠𝑒𝑢𝑟𝑠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210.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18EF9FA-BCBC-456E-92E1-C149537B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24" y="5733328"/>
                <a:ext cx="70939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8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DA5F-A27F-499C-9516-B6E2A43B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15: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EE9FB-1433-4BF9-BCA1-E7CF8A88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22" y="1576131"/>
            <a:ext cx="10515600" cy="4351338"/>
          </a:xfrm>
        </p:spPr>
        <p:txBody>
          <a:bodyPr/>
          <a:lstStyle/>
          <a:p>
            <a:r>
              <a:rPr lang="fr-FR" dirty="0"/>
              <a:t>Décompose 48 en produits de facteurs premiers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/>
              <p:nvPr/>
            </p:nvSpPr>
            <p:spPr>
              <a:xfrm>
                <a:off x="2201662" y="2574524"/>
                <a:ext cx="2287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8=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2574524"/>
                <a:ext cx="228780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/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2×4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/>
              <p:nvPr/>
            </p:nvSpPr>
            <p:spPr>
              <a:xfrm>
                <a:off x="2216121" y="3785530"/>
                <a:ext cx="4546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2×2×2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121" y="3785530"/>
                <a:ext cx="454669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A557FF8-971E-4160-9B7E-8DFE551E8627}"/>
                  </a:ext>
                </a:extLst>
              </p:cNvPr>
              <p:cNvSpPr txBox="1"/>
              <p:nvPr/>
            </p:nvSpPr>
            <p:spPr>
              <a:xfrm>
                <a:off x="2187751" y="4442389"/>
                <a:ext cx="4546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2×2×2</m:t>
                      </m:r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A557FF8-971E-4160-9B7E-8DFE551E8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51" y="4442389"/>
                <a:ext cx="45466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5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9A9EB-8770-4447-9195-DA796E13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Question 16: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635E3B0-0725-4717-A5AB-93E056DD0E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48=2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×2×2×2×3     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156=2×2×3×13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/>
                  <a:t>Quel est le plus grand diviseur commun à  48 et 156 ?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sz="3600" dirty="0"/>
                  <a:t>C’est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sz="3600" dirty="0"/>
                  <a:t>   c’est-à-dire 12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635E3B0-0725-4717-A5AB-93E056DD0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C11323CA-AE99-4FC7-8BA2-B479CB0F8C2D}"/>
              </a:ext>
            </a:extLst>
          </p:cNvPr>
          <p:cNvSpPr/>
          <p:nvPr/>
        </p:nvSpPr>
        <p:spPr>
          <a:xfrm>
            <a:off x="4317832" y="130674"/>
            <a:ext cx="431321" cy="379562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CC715B9-D670-456D-99C0-C7FA31235232}"/>
              </a:ext>
            </a:extLst>
          </p:cNvPr>
          <p:cNvSpPr/>
          <p:nvPr/>
        </p:nvSpPr>
        <p:spPr>
          <a:xfrm>
            <a:off x="4317832" y="130674"/>
            <a:ext cx="431321" cy="379562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0E69BD-6482-4B92-BEAE-2F57AED9D102}"/>
              </a:ext>
            </a:extLst>
          </p:cNvPr>
          <p:cNvSpPr/>
          <p:nvPr/>
        </p:nvSpPr>
        <p:spPr>
          <a:xfrm>
            <a:off x="4317831" y="107876"/>
            <a:ext cx="431321" cy="379562"/>
          </a:xfrm>
          <a:prstGeom prst="ellipse">
            <a:avLst/>
          </a:prstGeom>
          <a:solidFill>
            <a:srgbClr val="FF00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EF622C-EE04-42A2-8F1F-DDA7F4A9E378}"/>
              </a:ext>
            </a:extLst>
          </p:cNvPr>
          <p:cNvSpPr/>
          <p:nvPr/>
        </p:nvSpPr>
        <p:spPr>
          <a:xfrm>
            <a:off x="4317832" y="130674"/>
            <a:ext cx="431321" cy="379562"/>
          </a:xfrm>
          <a:prstGeom prst="ellipse">
            <a:avLst/>
          </a:prstGeom>
          <a:solidFill>
            <a:srgbClr val="FF00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731AF51E-5D8D-4430-A312-A63C0B58F3FB}"/>
              </a:ext>
            </a:extLst>
          </p:cNvPr>
          <p:cNvSpPr/>
          <p:nvPr/>
        </p:nvSpPr>
        <p:spPr>
          <a:xfrm>
            <a:off x="4779264" y="58473"/>
            <a:ext cx="755904" cy="548640"/>
          </a:xfrm>
          <a:prstGeom prst="cloud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Nuage 11">
            <a:extLst>
              <a:ext uri="{FF2B5EF4-FFF2-40B4-BE49-F238E27FC236}">
                <a16:creationId xmlns:a16="http://schemas.microsoft.com/office/drawing/2014/main" id="{784CA7DD-00E8-4881-9723-6963A7CC9DA2}"/>
              </a:ext>
            </a:extLst>
          </p:cNvPr>
          <p:cNvSpPr/>
          <p:nvPr/>
        </p:nvSpPr>
        <p:spPr>
          <a:xfrm>
            <a:off x="4809375" y="107876"/>
            <a:ext cx="755904" cy="548640"/>
          </a:xfrm>
          <a:prstGeom prst="cloud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0886 0.25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125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3 L -0.21107 0.249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629 0.25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125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5612 0.25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5899 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1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6198 0.248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9A9EB-8770-4447-9195-DA796E13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Question 17: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635E3B0-0725-4717-A5AB-93E056DD0E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26=2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×3×3×7     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462=2×3×7×11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/>
                  <a:t>Quel est le plus grand diviseur commun à  126 et 462 ?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sz="3600" dirty="0"/>
                  <a:t>C’est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fr-FR" sz="3600" dirty="0"/>
                  <a:t>   c’est-à-dire 42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635E3B0-0725-4717-A5AB-93E056DD0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C11323CA-AE99-4FC7-8BA2-B479CB0F8C2D}"/>
              </a:ext>
            </a:extLst>
          </p:cNvPr>
          <p:cNvSpPr/>
          <p:nvPr/>
        </p:nvSpPr>
        <p:spPr>
          <a:xfrm>
            <a:off x="4317832" y="130674"/>
            <a:ext cx="431321" cy="379562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CC715B9-D670-456D-99C0-C7FA31235232}"/>
              </a:ext>
            </a:extLst>
          </p:cNvPr>
          <p:cNvSpPr/>
          <p:nvPr/>
        </p:nvSpPr>
        <p:spPr>
          <a:xfrm>
            <a:off x="4317832" y="130674"/>
            <a:ext cx="431321" cy="379562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0E69BD-6482-4B92-BEAE-2F57AED9D102}"/>
              </a:ext>
            </a:extLst>
          </p:cNvPr>
          <p:cNvSpPr/>
          <p:nvPr/>
        </p:nvSpPr>
        <p:spPr>
          <a:xfrm>
            <a:off x="4312621" y="120981"/>
            <a:ext cx="431321" cy="379562"/>
          </a:xfrm>
          <a:prstGeom prst="ellipse">
            <a:avLst/>
          </a:prstGeom>
          <a:solidFill>
            <a:srgbClr val="FF00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EF622C-EE04-42A2-8F1F-DDA7F4A9E378}"/>
              </a:ext>
            </a:extLst>
          </p:cNvPr>
          <p:cNvSpPr/>
          <p:nvPr/>
        </p:nvSpPr>
        <p:spPr>
          <a:xfrm>
            <a:off x="4317831" y="120981"/>
            <a:ext cx="431321" cy="379562"/>
          </a:xfrm>
          <a:prstGeom prst="ellipse">
            <a:avLst/>
          </a:prstGeom>
          <a:solidFill>
            <a:srgbClr val="FF00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25907CE-1F9F-4762-963E-8380F7391210}"/>
              </a:ext>
            </a:extLst>
          </p:cNvPr>
          <p:cNvSpPr/>
          <p:nvPr/>
        </p:nvSpPr>
        <p:spPr>
          <a:xfrm>
            <a:off x="4306418" y="157356"/>
            <a:ext cx="431321" cy="379562"/>
          </a:xfrm>
          <a:prstGeom prst="ellipse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3950753-0A90-493F-A7F4-462C8165F83F}"/>
              </a:ext>
            </a:extLst>
          </p:cNvPr>
          <p:cNvSpPr/>
          <p:nvPr/>
        </p:nvSpPr>
        <p:spPr>
          <a:xfrm>
            <a:off x="4323041" y="107876"/>
            <a:ext cx="431321" cy="379562"/>
          </a:xfrm>
          <a:prstGeom prst="ellipse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7644 0.2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1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3 L -0.19154 0.247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14479 0.253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126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1954 0.259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4765 0.242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1210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72 0.254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7021B-78B6-426F-8037-7D260EF3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6" y="-158095"/>
            <a:ext cx="10515600" cy="1325563"/>
          </a:xfrm>
        </p:spPr>
        <p:txBody>
          <a:bodyPr/>
          <a:lstStyle/>
          <a:p>
            <a:r>
              <a:rPr lang="fr-FR" dirty="0"/>
              <a:t>Question: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A4C4D-C0D2-491B-A024-69F7FC77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776" y="304338"/>
            <a:ext cx="6468447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Observe ce programme: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0A39FC-B874-4B26-895E-6B093869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38" y="864081"/>
            <a:ext cx="7281103" cy="40949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12EBDE-158A-43AC-B33C-ADBFA9B5373F}"/>
              </a:ext>
            </a:extLst>
          </p:cNvPr>
          <p:cNvSpPr txBox="1"/>
          <p:nvPr/>
        </p:nvSpPr>
        <p:spPr>
          <a:xfrm>
            <a:off x="494071" y="4970062"/>
            <a:ext cx="7892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Que me dit  le chat si je choisis le nombre 25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092215-9F61-4EEF-B978-C83CCA23259B}"/>
              </a:ext>
            </a:extLst>
          </p:cNvPr>
          <p:cNvSpPr txBox="1"/>
          <p:nvPr/>
        </p:nvSpPr>
        <p:spPr>
          <a:xfrm>
            <a:off x="2466494" y="185280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X</a:t>
            </a:r>
            <a:r>
              <a:rPr lang="fr-FR" sz="2800" b="1" dirty="0"/>
              <a:t> = </a:t>
            </a:r>
            <a:r>
              <a:rPr lang="fr-FR" sz="2800" b="1" dirty="0">
                <a:solidFill>
                  <a:srgbClr val="00B0F0"/>
                </a:solidFill>
              </a:rPr>
              <a:t>25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8ADE59-59B7-48A8-944B-1E11C8CF2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11" b="28108"/>
          <a:stretch/>
        </p:blipFill>
        <p:spPr>
          <a:xfrm>
            <a:off x="1161218" y="2321376"/>
            <a:ext cx="2314575" cy="3934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5155DC9-271D-483F-970F-DF9E68A105C5}"/>
              </a:ext>
            </a:extLst>
          </p:cNvPr>
          <p:cNvSpPr txBox="1"/>
          <p:nvPr/>
        </p:nvSpPr>
        <p:spPr>
          <a:xfrm>
            <a:off x="2942481" y="22557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/>
              <p:nvPr/>
            </p:nvSpPr>
            <p:spPr>
              <a:xfrm>
                <a:off x="31549" y="2663640"/>
                <a:ext cx="3330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/>
                  <a:t>car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25=(7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×3)+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" y="2663640"/>
                <a:ext cx="3330848" cy="523220"/>
              </a:xfrm>
              <a:prstGeom prst="rect">
                <a:avLst/>
              </a:prstGeom>
              <a:blipFill>
                <a:blip r:embed="rId4"/>
                <a:stretch>
                  <a:fillRect l="-3656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65C6920-D944-4F3D-B59A-70F8132F5CB1}"/>
                  </a:ext>
                </a:extLst>
              </p:cNvPr>
              <p:cNvSpPr txBox="1"/>
              <p:nvPr/>
            </p:nvSpPr>
            <p:spPr>
              <a:xfrm>
                <a:off x="2570401" y="2570089"/>
                <a:ext cx="848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65C6920-D944-4F3D-B59A-70F8132F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01" y="2570089"/>
                <a:ext cx="8486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 : droite à entaille 18">
            <a:extLst>
              <a:ext uri="{FF2B5EF4-FFF2-40B4-BE49-F238E27FC236}">
                <a16:creationId xmlns:a16="http://schemas.microsoft.com/office/drawing/2014/main" id="{C95A0EC3-AB74-49DF-ADF8-158F9D8AB10E}"/>
              </a:ext>
            </a:extLst>
          </p:cNvPr>
          <p:cNvSpPr/>
          <p:nvPr/>
        </p:nvSpPr>
        <p:spPr>
          <a:xfrm>
            <a:off x="2419496" y="2529887"/>
            <a:ext cx="1140542" cy="673294"/>
          </a:xfrm>
          <a:prstGeom prst="notchedRight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3848215-2EC7-4A5A-A094-B52388DCF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925" y="4061798"/>
            <a:ext cx="3350220" cy="56967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E56C166-888B-46CF-9092-01033C709868}"/>
              </a:ext>
            </a:extLst>
          </p:cNvPr>
          <p:cNvSpPr txBox="1"/>
          <p:nvPr/>
        </p:nvSpPr>
        <p:spPr>
          <a:xfrm>
            <a:off x="6548284" y="3519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3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263 0.205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0" grpId="0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81F30-01C5-4371-BCFF-2DA7E04C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77D84-AEDD-4288-959C-902DEF09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6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Complète avec                                  ou                              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42 est un ………………………… de 6 et de 7.</a:t>
            </a:r>
          </a:p>
          <a:p>
            <a:endParaRPr lang="fr-FR" dirty="0"/>
          </a:p>
          <a:p>
            <a:r>
              <a:rPr lang="fr-FR" dirty="0"/>
              <a:t>5 est un …………………………… de 135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5493DB6-6C4F-4340-9F82-DA74903444AF}"/>
              </a:ext>
            </a:extLst>
          </p:cNvPr>
          <p:cNvGrpSpPr/>
          <p:nvPr/>
        </p:nvGrpSpPr>
        <p:grpSpPr>
          <a:xfrm>
            <a:off x="3848986" y="1825625"/>
            <a:ext cx="1531088" cy="523220"/>
            <a:chOff x="6305107" y="3741548"/>
            <a:chExt cx="1531088" cy="52322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CCE412F-6E8C-4DC4-AC42-D11FA32F1D42}"/>
                </a:ext>
              </a:extLst>
            </p:cNvPr>
            <p:cNvSpPr txBox="1"/>
            <p:nvPr/>
          </p:nvSpPr>
          <p:spPr>
            <a:xfrm>
              <a:off x="6373986" y="3741548"/>
              <a:ext cx="1393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multiple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E81CF6-E535-43F6-9C84-8D27AEA611EC}"/>
                </a:ext>
              </a:extLst>
            </p:cNvPr>
            <p:cNvSpPr/>
            <p:nvPr/>
          </p:nvSpPr>
          <p:spPr>
            <a:xfrm>
              <a:off x="6305107" y="3806456"/>
              <a:ext cx="1531088" cy="393404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9061514-7798-4721-9CF5-6C852E201AC8}"/>
              </a:ext>
            </a:extLst>
          </p:cNvPr>
          <p:cNvGrpSpPr/>
          <p:nvPr/>
        </p:nvGrpSpPr>
        <p:grpSpPr>
          <a:xfrm>
            <a:off x="6835849" y="1825625"/>
            <a:ext cx="1531088" cy="523220"/>
            <a:chOff x="6373986" y="3741548"/>
            <a:chExt cx="1531088" cy="52322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DD48BE4-F336-428E-B6D8-C66902D0F7CD}"/>
                </a:ext>
              </a:extLst>
            </p:cNvPr>
            <p:cNvSpPr txBox="1"/>
            <p:nvPr/>
          </p:nvSpPr>
          <p:spPr>
            <a:xfrm>
              <a:off x="6373986" y="3741548"/>
              <a:ext cx="13324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B050"/>
                  </a:solidFill>
                </a:rPr>
                <a:t>diviseur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6CABDA-A1E4-4CC2-8C45-F33563022635}"/>
                </a:ext>
              </a:extLst>
            </p:cNvPr>
            <p:cNvSpPr/>
            <p:nvPr/>
          </p:nvSpPr>
          <p:spPr>
            <a:xfrm>
              <a:off x="6373986" y="3824758"/>
              <a:ext cx="1531088" cy="393404"/>
            </a:xfrm>
            <a:prstGeom prst="rect">
              <a:avLst/>
            </a:prstGeom>
            <a:solidFill>
              <a:srgbClr val="00B050">
                <a:alpha val="1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643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05717 0.208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30768 0.359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A815C98-54AB-462E-8C87-F6503005B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94"/>
          <a:stretch/>
        </p:blipFill>
        <p:spPr>
          <a:xfrm>
            <a:off x="1137056" y="2333465"/>
            <a:ext cx="2238375" cy="3693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93C87D-372D-4E84-9078-497683E9E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27" y="766916"/>
            <a:ext cx="7258394" cy="42031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07021B-78B6-426F-8037-7D260EF3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6" y="-158095"/>
            <a:ext cx="10515600" cy="1325563"/>
          </a:xfrm>
        </p:spPr>
        <p:txBody>
          <a:bodyPr/>
          <a:lstStyle/>
          <a:p>
            <a:r>
              <a:rPr lang="fr-FR" dirty="0"/>
              <a:t>Question: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A4C4D-C0D2-491B-A024-69F7FC77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776" y="304338"/>
            <a:ext cx="6468447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Observe ce programme: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12EBDE-158A-43AC-B33C-ADBFA9B5373F}"/>
              </a:ext>
            </a:extLst>
          </p:cNvPr>
          <p:cNvSpPr txBox="1"/>
          <p:nvPr/>
        </p:nvSpPr>
        <p:spPr>
          <a:xfrm>
            <a:off x="494071" y="4970062"/>
            <a:ext cx="7892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Que me dit  le chat si je choisis le nombre 77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092215-9F61-4EEF-B978-C83CCA23259B}"/>
              </a:ext>
            </a:extLst>
          </p:cNvPr>
          <p:cNvSpPr txBox="1"/>
          <p:nvPr/>
        </p:nvSpPr>
        <p:spPr>
          <a:xfrm>
            <a:off x="2466494" y="185280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X</a:t>
            </a:r>
            <a:r>
              <a:rPr lang="fr-FR" sz="2800" b="1" dirty="0"/>
              <a:t> = </a:t>
            </a:r>
            <a:r>
              <a:rPr lang="fr-FR" sz="2800" b="1" dirty="0">
                <a:solidFill>
                  <a:srgbClr val="00B0F0"/>
                </a:solidFill>
              </a:rPr>
              <a:t>77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155DC9-271D-483F-970F-DF9E68A105C5}"/>
              </a:ext>
            </a:extLst>
          </p:cNvPr>
          <p:cNvSpPr txBox="1"/>
          <p:nvPr/>
        </p:nvSpPr>
        <p:spPr>
          <a:xfrm>
            <a:off x="2942481" y="22557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/>
              <p:nvPr/>
            </p:nvSpPr>
            <p:spPr>
              <a:xfrm>
                <a:off x="31549" y="2663640"/>
                <a:ext cx="32154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/>
                  <a:t>car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7=7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</m:t>
                    </m:r>
                    <m:r>
                      <a:rPr lang="fr-FR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</m:t>
                    </m:r>
                  </m:oMath>
                </a14:m>
                <a:endParaRPr lang="fr-FR" sz="2800" b="1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" y="2663640"/>
                <a:ext cx="3215432" cy="523220"/>
              </a:xfrm>
              <a:prstGeom prst="rect">
                <a:avLst/>
              </a:prstGeom>
              <a:blipFill>
                <a:blip r:embed="rId4"/>
                <a:stretch>
                  <a:fillRect l="-3788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 : droite à entaille 18">
            <a:extLst>
              <a:ext uri="{FF2B5EF4-FFF2-40B4-BE49-F238E27FC236}">
                <a16:creationId xmlns:a16="http://schemas.microsoft.com/office/drawing/2014/main" id="{C95A0EC3-AB74-49DF-ADF8-158F9D8AB10E}"/>
              </a:ext>
            </a:extLst>
          </p:cNvPr>
          <p:cNvSpPr/>
          <p:nvPr/>
        </p:nvSpPr>
        <p:spPr>
          <a:xfrm>
            <a:off x="3134900" y="2772451"/>
            <a:ext cx="1140542" cy="673294"/>
          </a:xfrm>
          <a:prstGeom prst="notchedRight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56C166-888B-46CF-9092-01033C709868}"/>
              </a:ext>
            </a:extLst>
          </p:cNvPr>
          <p:cNvSpPr txBox="1"/>
          <p:nvPr/>
        </p:nvSpPr>
        <p:spPr>
          <a:xfrm>
            <a:off x="6548284" y="3519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6A5550-4B83-4A6A-B214-BE4B4CACB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691" y="4967964"/>
            <a:ext cx="2295525" cy="16573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1613CC4-217E-4BC9-A27E-6781482E2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568" y="4655676"/>
            <a:ext cx="18573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17 0.0592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D9D7BF1-9EF1-448A-9CC5-90EF46CC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44" y="805428"/>
            <a:ext cx="6637122" cy="42275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C97190-3806-47E4-8FA1-B25A9DC7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1" y="2260325"/>
            <a:ext cx="2228850" cy="4857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07021B-78B6-426F-8037-7D260EF3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6" y="-158095"/>
            <a:ext cx="10515600" cy="1325563"/>
          </a:xfrm>
        </p:spPr>
        <p:txBody>
          <a:bodyPr/>
          <a:lstStyle/>
          <a:p>
            <a:r>
              <a:rPr lang="fr-FR" dirty="0"/>
              <a:t>Question: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A4C4D-C0D2-491B-A024-69F7FC77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776" y="304338"/>
            <a:ext cx="6468447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Observe ce programme: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12EBDE-158A-43AC-B33C-ADBFA9B5373F}"/>
              </a:ext>
            </a:extLst>
          </p:cNvPr>
          <p:cNvSpPr txBox="1"/>
          <p:nvPr/>
        </p:nvSpPr>
        <p:spPr>
          <a:xfrm>
            <a:off x="474407" y="5115067"/>
            <a:ext cx="7892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Que me dit  le chat si je choisis le nombre 25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092215-9F61-4EEF-B978-C83CCA23259B}"/>
              </a:ext>
            </a:extLst>
          </p:cNvPr>
          <p:cNvSpPr txBox="1"/>
          <p:nvPr/>
        </p:nvSpPr>
        <p:spPr>
          <a:xfrm>
            <a:off x="2466494" y="185280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X</a:t>
            </a:r>
            <a:r>
              <a:rPr lang="fr-FR" sz="2800" b="1" dirty="0"/>
              <a:t> = </a:t>
            </a:r>
            <a:r>
              <a:rPr lang="fr-FR" sz="2800" b="1" dirty="0">
                <a:solidFill>
                  <a:srgbClr val="00B0F0"/>
                </a:solidFill>
              </a:rPr>
              <a:t>25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155DC9-271D-483F-970F-DF9E68A105C5}"/>
              </a:ext>
            </a:extLst>
          </p:cNvPr>
          <p:cNvSpPr txBox="1"/>
          <p:nvPr/>
        </p:nvSpPr>
        <p:spPr>
          <a:xfrm>
            <a:off x="2942481" y="22557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/>
              <p:nvPr/>
            </p:nvSpPr>
            <p:spPr>
              <a:xfrm>
                <a:off x="31549" y="2663640"/>
                <a:ext cx="3417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/>
                  <a:t>car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25=(2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×11)+</m:t>
                    </m:r>
                  </m:oMath>
                </a14:m>
                <a:r>
                  <a:rPr lang="fr-FR" sz="2800" b="1" dirty="0"/>
                  <a:t>3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" y="2663640"/>
                <a:ext cx="3417795" cy="523220"/>
              </a:xfrm>
              <a:prstGeom prst="rect">
                <a:avLst/>
              </a:prstGeom>
              <a:blipFill>
                <a:blip r:embed="rId4"/>
                <a:stretch>
                  <a:fillRect l="-3565" t="-11628" r="-2674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65C6920-D944-4F3D-B59A-70F8132F5CB1}"/>
                  </a:ext>
                </a:extLst>
              </p:cNvPr>
              <p:cNvSpPr txBox="1"/>
              <p:nvPr/>
            </p:nvSpPr>
            <p:spPr>
              <a:xfrm>
                <a:off x="2570401" y="2570089"/>
                <a:ext cx="848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65C6920-D944-4F3D-B59A-70F8132F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01" y="2570089"/>
                <a:ext cx="8486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 : droite à entaille 18">
            <a:extLst>
              <a:ext uri="{FF2B5EF4-FFF2-40B4-BE49-F238E27FC236}">
                <a16:creationId xmlns:a16="http://schemas.microsoft.com/office/drawing/2014/main" id="{C95A0EC3-AB74-49DF-ADF8-158F9D8AB10E}"/>
              </a:ext>
            </a:extLst>
          </p:cNvPr>
          <p:cNvSpPr/>
          <p:nvPr/>
        </p:nvSpPr>
        <p:spPr>
          <a:xfrm>
            <a:off x="2419496" y="2529887"/>
            <a:ext cx="1140542" cy="673294"/>
          </a:xfrm>
          <a:prstGeom prst="notchedRight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56C166-888B-46CF-9092-01033C709868}"/>
              </a:ext>
            </a:extLst>
          </p:cNvPr>
          <p:cNvSpPr txBox="1"/>
          <p:nvPr/>
        </p:nvSpPr>
        <p:spPr>
          <a:xfrm>
            <a:off x="6548284" y="3519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D8C183-4072-4A79-A301-0722C83A5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730" y="4128522"/>
            <a:ext cx="24955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263 0.205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0" grpId="0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AC63360-47A2-4BA0-BB70-D3C380E2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13" y="791977"/>
            <a:ext cx="6578406" cy="4190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075C39-1983-4F6C-9822-A3FB95E6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85" y="2247938"/>
            <a:ext cx="2219325" cy="45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07021B-78B6-426F-8037-7D260EF3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6" y="-158095"/>
            <a:ext cx="10515600" cy="1325563"/>
          </a:xfrm>
        </p:spPr>
        <p:txBody>
          <a:bodyPr/>
          <a:lstStyle/>
          <a:p>
            <a:r>
              <a:rPr lang="fr-FR" dirty="0"/>
              <a:t>Question: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A4C4D-C0D2-491B-A024-69F7FC77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776" y="304338"/>
            <a:ext cx="6468447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Observe ce programme: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12EBDE-158A-43AC-B33C-ADBFA9B5373F}"/>
              </a:ext>
            </a:extLst>
          </p:cNvPr>
          <p:cNvSpPr txBox="1"/>
          <p:nvPr/>
        </p:nvSpPr>
        <p:spPr>
          <a:xfrm>
            <a:off x="474407" y="5115067"/>
            <a:ext cx="7892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Que me dit  le chat si je choisis le nombre 66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092215-9F61-4EEF-B978-C83CCA23259B}"/>
              </a:ext>
            </a:extLst>
          </p:cNvPr>
          <p:cNvSpPr txBox="1"/>
          <p:nvPr/>
        </p:nvSpPr>
        <p:spPr>
          <a:xfrm>
            <a:off x="2466494" y="185280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X</a:t>
            </a:r>
            <a:r>
              <a:rPr lang="fr-FR" sz="2800" b="1" dirty="0"/>
              <a:t> = </a:t>
            </a:r>
            <a:r>
              <a:rPr lang="fr-FR" sz="2800" b="1" dirty="0">
                <a:solidFill>
                  <a:srgbClr val="00B0F0"/>
                </a:solidFill>
              </a:rPr>
              <a:t>66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155DC9-271D-483F-970F-DF9E68A105C5}"/>
              </a:ext>
            </a:extLst>
          </p:cNvPr>
          <p:cNvSpPr txBox="1"/>
          <p:nvPr/>
        </p:nvSpPr>
        <p:spPr>
          <a:xfrm>
            <a:off x="2942481" y="22557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/>
              <p:nvPr/>
            </p:nvSpPr>
            <p:spPr>
              <a:xfrm>
                <a:off x="31549" y="2663640"/>
                <a:ext cx="2589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/>
                  <a:t>car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6=6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2A93B0-D3B7-4AD7-97B1-D10DADFC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" y="2663640"/>
                <a:ext cx="2589427" cy="523220"/>
              </a:xfrm>
              <a:prstGeom prst="rect">
                <a:avLst/>
              </a:prstGeom>
              <a:blipFill>
                <a:blip r:embed="rId4"/>
                <a:stretch>
                  <a:fillRect l="-4706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 : droite à entaille 18">
            <a:extLst>
              <a:ext uri="{FF2B5EF4-FFF2-40B4-BE49-F238E27FC236}">
                <a16:creationId xmlns:a16="http://schemas.microsoft.com/office/drawing/2014/main" id="{C95A0EC3-AB74-49DF-ADF8-158F9D8AB10E}"/>
              </a:ext>
            </a:extLst>
          </p:cNvPr>
          <p:cNvSpPr/>
          <p:nvPr/>
        </p:nvSpPr>
        <p:spPr>
          <a:xfrm>
            <a:off x="2986117" y="2755671"/>
            <a:ext cx="1140542" cy="673294"/>
          </a:xfrm>
          <a:prstGeom prst="notchedRight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56C166-888B-46CF-9092-01033C709868}"/>
              </a:ext>
            </a:extLst>
          </p:cNvPr>
          <p:cNvSpPr txBox="1"/>
          <p:nvPr/>
        </p:nvSpPr>
        <p:spPr>
          <a:xfrm>
            <a:off x="6548284" y="3519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CFFD224-2282-4BDB-AE52-43BF512DA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602" y="3857516"/>
            <a:ext cx="2757991" cy="24730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5573187-1E72-4467-8795-7A2C81B53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438" y="3701082"/>
            <a:ext cx="2486318" cy="26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4.07407E-6 L -0.00196 0.0622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6055D2-07CD-4654-895D-6F9D504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89080"/>
            <a:ext cx="10515600" cy="1325563"/>
          </a:xfrm>
        </p:spPr>
        <p:txBody>
          <a:bodyPr/>
          <a:lstStyle/>
          <a:p>
            <a:r>
              <a:rPr lang="fr-FR" b="1" dirty="0"/>
              <a:t>Question 2: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F7914-A4F7-4F8F-87B7-016D946275C1}"/>
              </a:ext>
            </a:extLst>
          </p:cNvPr>
          <p:cNvSpPr txBox="1"/>
          <p:nvPr/>
        </p:nvSpPr>
        <p:spPr>
          <a:xfrm>
            <a:off x="534782" y="1188455"/>
            <a:ext cx="6876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Écris les 10 premiers multiples de 7.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0FD45-9085-4D48-95B4-F3FE3DA38C7D}"/>
              </a:ext>
            </a:extLst>
          </p:cNvPr>
          <p:cNvSpPr txBox="1"/>
          <p:nvPr/>
        </p:nvSpPr>
        <p:spPr>
          <a:xfrm>
            <a:off x="467374" y="1834786"/>
            <a:ext cx="1148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0      7      14      21       28        35        42          49         56        63</a:t>
            </a:r>
          </a:p>
        </p:txBody>
      </p:sp>
    </p:spTree>
    <p:extLst>
      <p:ext uri="{BB962C8B-B14F-4D97-AF65-F5344CB8AC3E}">
        <p14:creationId xmlns:p14="http://schemas.microsoft.com/office/powerpoint/2010/main" val="22486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6055D2-07CD-4654-895D-6F9D504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89080"/>
            <a:ext cx="10515600" cy="1325563"/>
          </a:xfrm>
        </p:spPr>
        <p:txBody>
          <a:bodyPr/>
          <a:lstStyle/>
          <a:p>
            <a:r>
              <a:rPr lang="fr-FR" b="1" dirty="0"/>
              <a:t>Question 3: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F7914-A4F7-4F8F-87B7-016D946275C1}"/>
              </a:ext>
            </a:extLst>
          </p:cNvPr>
          <p:cNvSpPr txBox="1"/>
          <p:nvPr/>
        </p:nvSpPr>
        <p:spPr>
          <a:xfrm>
            <a:off x="534782" y="1188455"/>
            <a:ext cx="560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Écris tous les diviseurs de 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150FD45-9085-4D48-95B4-F3FE3DA38C7D}"/>
                  </a:ext>
                </a:extLst>
              </p:cNvPr>
              <p:cNvSpPr txBox="1"/>
              <p:nvPr/>
            </p:nvSpPr>
            <p:spPr>
              <a:xfrm>
                <a:off x="467374" y="1834786"/>
                <a:ext cx="25298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24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×24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150FD45-9085-4D48-95B4-F3FE3DA38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1834786"/>
                <a:ext cx="2529860" cy="646331"/>
              </a:xfrm>
              <a:prstGeom prst="rect">
                <a:avLst/>
              </a:prstGeom>
              <a:blipFill>
                <a:blip r:embed="rId2"/>
                <a:stretch>
                  <a:fillRect l="-7470" t="-15094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03CC6BB-F2A4-45C2-9EA1-835A44A70A78}"/>
                  </a:ext>
                </a:extLst>
              </p:cNvPr>
              <p:cNvSpPr txBox="1"/>
              <p:nvPr/>
            </p:nvSpPr>
            <p:spPr>
              <a:xfrm>
                <a:off x="467374" y="2481117"/>
                <a:ext cx="24785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×12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03CC6BB-F2A4-45C2-9EA1-835A44A7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2481117"/>
                <a:ext cx="24785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B49C7C5-870D-4166-85A4-B37C80903645}"/>
                  </a:ext>
                </a:extLst>
              </p:cNvPr>
              <p:cNvSpPr txBox="1"/>
              <p:nvPr/>
            </p:nvSpPr>
            <p:spPr>
              <a:xfrm>
                <a:off x="467374" y="3127448"/>
                <a:ext cx="22236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B49C7C5-870D-4166-85A4-B37C8090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3127448"/>
                <a:ext cx="222368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6A3661-1CDB-4AE4-BEDF-FB9CF5B6E878}"/>
                  </a:ext>
                </a:extLst>
              </p:cNvPr>
              <p:cNvSpPr txBox="1"/>
              <p:nvPr/>
            </p:nvSpPr>
            <p:spPr>
              <a:xfrm>
                <a:off x="467374" y="3773779"/>
                <a:ext cx="22236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6A3661-1CDB-4AE4-BEDF-FB9CF5B6E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3773779"/>
                <a:ext cx="222368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485659D-3BCD-4623-A2D3-3B77A19F3A77}"/>
                  </a:ext>
                </a:extLst>
              </p:cNvPr>
              <p:cNvSpPr txBox="1"/>
              <p:nvPr/>
            </p:nvSpPr>
            <p:spPr>
              <a:xfrm>
                <a:off x="467374" y="4420110"/>
                <a:ext cx="62065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𝑖𝑙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𝑝𝑎𝑠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𝑑𝑖𝑣𝑖𝑠𝑖𝑏𝑙𝑒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𝑝𝑎𝑟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485659D-3BCD-4623-A2D3-3B77A19F3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4420110"/>
                <a:ext cx="620657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9CEA083F-26B4-4B1D-A00A-E9D71BCA666D}"/>
              </a:ext>
            </a:extLst>
          </p:cNvPr>
          <p:cNvSpPr/>
          <p:nvPr/>
        </p:nvSpPr>
        <p:spPr>
          <a:xfrm>
            <a:off x="6559807" y="1834786"/>
            <a:ext cx="816077" cy="35691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9E2396-E5F6-4C31-BB90-237F7817E063}"/>
              </a:ext>
            </a:extLst>
          </p:cNvPr>
          <p:cNvSpPr txBox="1"/>
          <p:nvPr/>
        </p:nvSpPr>
        <p:spPr>
          <a:xfrm>
            <a:off x="7922177" y="3059668"/>
            <a:ext cx="398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Les diviseurs de 24 sont</a:t>
            </a:r>
          </a:p>
          <a:p>
            <a:r>
              <a:rPr lang="fr-FR" sz="2800" dirty="0">
                <a:solidFill>
                  <a:srgbClr val="0070C0"/>
                </a:solidFill>
              </a:rPr>
              <a:t> 1, 2, 3, 4, 6, 8, 12 et 24</a:t>
            </a:r>
          </a:p>
        </p:txBody>
      </p:sp>
    </p:spTree>
    <p:extLst>
      <p:ext uri="{BB962C8B-B14F-4D97-AF65-F5344CB8AC3E}">
        <p14:creationId xmlns:p14="http://schemas.microsoft.com/office/powerpoint/2010/main" val="21503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3A313-5B20-435F-8E4D-E0D777CA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4: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3ED84-9F82-45D6-A0E3-C52883AF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Donne  un  diviseur  commun  à  42  et  à  77  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5BCA7E-9313-44FE-A0E7-F41BF8EFF361}"/>
              </a:ext>
            </a:extLst>
          </p:cNvPr>
          <p:cNvSpPr txBox="1"/>
          <p:nvPr/>
        </p:nvSpPr>
        <p:spPr>
          <a:xfrm>
            <a:off x="5179755" y="266211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   2 x 21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= 2 x 3 x 7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4B401E7-3BC2-4E6F-B5D2-857DBEC28B77}"/>
              </a:ext>
            </a:extLst>
          </p:cNvPr>
          <p:cNvGrpSpPr/>
          <p:nvPr/>
        </p:nvGrpSpPr>
        <p:grpSpPr>
          <a:xfrm>
            <a:off x="5583445" y="1825625"/>
            <a:ext cx="608392" cy="824173"/>
            <a:chOff x="838200" y="2860158"/>
            <a:chExt cx="788581" cy="824173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B2A23CE9-1F26-4F44-9AD1-AD6EAC18F842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0B79226-B044-477E-9992-4856638A118F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5BF3E8F-666F-4EF6-9414-AD2D290CE08F}"/>
              </a:ext>
            </a:extLst>
          </p:cNvPr>
          <p:cNvSpPr txBox="1"/>
          <p:nvPr/>
        </p:nvSpPr>
        <p:spPr>
          <a:xfrm>
            <a:off x="6798425" y="261594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7 x 11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0B3B3E5-84AF-477E-83E0-9F056F4E77F0}"/>
              </a:ext>
            </a:extLst>
          </p:cNvPr>
          <p:cNvGrpSpPr/>
          <p:nvPr/>
        </p:nvGrpSpPr>
        <p:grpSpPr>
          <a:xfrm>
            <a:off x="6892638" y="1837943"/>
            <a:ext cx="608392" cy="824173"/>
            <a:chOff x="838200" y="2860158"/>
            <a:chExt cx="788581" cy="824173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21AD2CC-9850-4501-A58A-A28AEF09FC68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1A552AE-4A9B-494E-86B5-881477632032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82BE7DFC-41E1-4839-9FD7-321DDDAB3104}"/>
              </a:ext>
            </a:extLst>
          </p:cNvPr>
          <p:cNvSpPr/>
          <p:nvPr/>
        </p:nvSpPr>
        <p:spPr>
          <a:xfrm>
            <a:off x="6263112" y="3106882"/>
            <a:ext cx="357295" cy="322118"/>
          </a:xfrm>
          <a:prstGeom prst="ellipse">
            <a:avLst/>
          </a:prstGeom>
          <a:solidFill>
            <a:srgbClr val="00B050">
              <a:alpha val="2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BCFFA39-F211-42CB-A175-058F5D347E2D}"/>
              </a:ext>
            </a:extLst>
          </p:cNvPr>
          <p:cNvSpPr/>
          <p:nvPr/>
        </p:nvSpPr>
        <p:spPr>
          <a:xfrm>
            <a:off x="6798425" y="2683650"/>
            <a:ext cx="357295" cy="322118"/>
          </a:xfrm>
          <a:prstGeom prst="ellipse">
            <a:avLst/>
          </a:prstGeom>
          <a:solidFill>
            <a:srgbClr val="00B050">
              <a:alpha val="2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5D2633-679C-4BC3-9B01-12A169C70887}"/>
              </a:ext>
            </a:extLst>
          </p:cNvPr>
          <p:cNvSpPr txBox="1"/>
          <p:nvPr/>
        </p:nvSpPr>
        <p:spPr>
          <a:xfrm>
            <a:off x="5024510" y="3607864"/>
            <a:ext cx="552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7 est un diviseur commun à 42 et 77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0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6055D2-07CD-4654-895D-6F9D504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89080"/>
            <a:ext cx="10515600" cy="1325563"/>
          </a:xfrm>
        </p:spPr>
        <p:txBody>
          <a:bodyPr/>
          <a:lstStyle/>
          <a:p>
            <a:r>
              <a:rPr lang="fr-FR" b="1" dirty="0"/>
              <a:t>Question 5: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F7914-A4F7-4F8F-87B7-016D946275C1}"/>
              </a:ext>
            </a:extLst>
          </p:cNvPr>
          <p:cNvSpPr txBox="1"/>
          <p:nvPr/>
        </p:nvSpPr>
        <p:spPr>
          <a:xfrm>
            <a:off x="534782" y="1188455"/>
            <a:ext cx="8802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Il y a 4 familles dans un jeu de cartes</a:t>
            </a:r>
            <a:r>
              <a:rPr lang="fr-FR" sz="3600" dirty="0"/>
              <a:t>:   </a:t>
            </a:r>
            <a:r>
              <a:rPr lang="fr-FR" sz="3600" dirty="0">
                <a:solidFill>
                  <a:srgbClr val="FF0000"/>
                </a:solidFill>
                <a:latin typeface="Book Antiqua" panose="02040602050305030304" pitchFamily="18" charset="0"/>
              </a:rPr>
              <a:t>♦   ♥   </a:t>
            </a:r>
            <a:r>
              <a:rPr lang="fr-FR" sz="3600" dirty="0">
                <a:latin typeface="Book Antiqua" panose="02040602050305030304" pitchFamily="18" charset="0"/>
              </a:rPr>
              <a:t>♣   ♠</a:t>
            </a:r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0FD45-9085-4D48-95B4-F3FE3DA38C7D}"/>
              </a:ext>
            </a:extLst>
          </p:cNvPr>
          <p:cNvSpPr txBox="1"/>
          <p:nvPr/>
        </p:nvSpPr>
        <p:spPr>
          <a:xfrm>
            <a:off x="467374" y="1834786"/>
            <a:ext cx="10410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Il y a  8 cartes dans chaque familles.   As, 7 , 8 , 9 , 10 , V , D , R</a:t>
            </a:r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94C647-805C-406E-A85A-3ACCE3BF05A9}"/>
              </a:ext>
            </a:extLst>
          </p:cNvPr>
          <p:cNvSpPr txBox="1"/>
          <p:nvPr/>
        </p:nvSpPr>
        <p:spPr>
          <a:xfrm>
            <a:off x="369277" y="2419561"/>
            <a:ext cx="8153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Combien y a-t-il de cartes  au total dans ce jeu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A41B4B5-1B63-4CF6-8B82-113BE985A0E4}"/>
                  </a:ext>
                </a:extLst>
              </p:cNvPr>
              <p:cNvSpPr txBox="1"/>
              <p:nvPr/>
            </p:nvSpPr>
            <p:spPr>
              <a:xfrm>
                <a:off x="467374" y="3207334"/>
                <a:ext cx="2444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×8=32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A41B4B5-1B63-4CF6-8B82-113BE985A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3207334"/>
                <a:ext cx="24449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C9B3D118-1371-4CA8-819B-2288B292D892}"/>
              </a:ext>
            </a:extLst>
          </p:cNvPr>
          <p:cNvSpPr txBox="1"/>
          <p:nvPr/>
        </p:nvSpPr>
        <p:spPr>
          <a:xfrm>
            <a:off x="534782" y="3853665"/>
            <a:ext cx="7039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Donc il y a 32 cartes au total  dans ce jeu.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18FCAE-F2D8-445A-AA97-E6798352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404" y="3424479"/>
            <a:ext cx="3830868" cy="29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6055D2-07CD-4654-895D-6F9D504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89080"/>
            <a:ext cx="10515600" cy="1325563"/>
          </a:xfrm>
        </p:spPr>
        <p:txBody>
          <a:bodyPr/>
          <a:lstStyle/>
          <a:p>
            <a:r>
              <a:rPr lang="fr-FR" b="1" dirty="0"/>
              <a:t>Question 6: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F7914-A4F7-4F8F-87B7-016D946275C1}"/>
              </a:ext>
            </a:extLst>
          </p:cNvPr>
          <p:cNvSpPr txBox="1"/>
          <p:nvPr/>
        </p:nvSpPr>
        <p:spPr>
          <a:xfrm>
            <a:off x="534782" y="1188455"/>
            <a:ext cx="1036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On dispose  d’un jeu de 32 cartes et nous sommes 5 joueurs.</a:t>
            </a:r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0FD45-9085-4D48-95B4-F3FE3DA38C7D}"/>
              </a:ext>
            </a:extLst>
          </p:cNvPr>
          <p:cNvSpPr txBox="1"/>
          <p:nvPr/>
        </p:nvSpPr>
        <p:spPr>
          <a:xfrm>
            <a:off x="467374" y="1834786"/>
            <a:ext cx="11000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Peut-on distribuer toutes les cartes équitablement aux 5 joueurs?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A41B4B5-1B63-4CF6-8B82-113BE985A0E4}"/>
                  </a:ext>
                </a:extLst>
              </p:cNvPr>
              <p:cNvSpPr txBox="1"/>
              <p:nvPr/>
            </p:nvSpPr>
            <p:spPr>
              <a:xfrm>
                <a:off x="467374" y="3207334"/>
                <a:ext cx="5499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×6=30</m:t>
                    </m:r>
                  </m:oMath>
                </a14:m>
                <a:r>
                  <a:rPr lang="fr-FR" sz="3600" dirty="0"/>
                  <a:t>   et </a:t>
                </a:r>
                <a14:m>
                  <m:oMath xmlns:m="http://schemas.openxmlformats.org/officeDocument/2006/math"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A41B4B5-1B63-4CF6-8B82-113BE985A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3207334"/>
                <a:ext cx="5499326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C9B3D118-1371-4CA8-819B-2288B292D892}"/>
              </a:ext>
            </a:extLst>
          </p:cNvPr>
          <p:cNvSpPr txBox="1"/>
          <p:nvPr/>
        </p:nvSpPr>
        <p:spPr>
          <a:xfrm>
            <a:off x="534782" y="3853665"/>
            <a:ext cx="6049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Non car 32 n’est pas divisible par 5.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18FCAE-F2D8-445A-AA97-E6798352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97" y="2443126"/>
            <a:ext cx="3830868" cy="29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13C4E-650A-4DE0-8779-55B4C259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8" y="97706"/>
            <a:ext cx="10515600" cy="1325563"/>
          </a:xfrm>
        </p:spPr>
        <p:txBody>
          <a:bodyPr/>
          <a:lstStyle/>
          <a:p>
            <a:r>
              <a:rPr lang="fr-FR" b="1" dirty="0"/>
              <a:t>Question 7: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2D6900-9412-4572-9449-369BF3CE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14232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Lors d’un repas de mariage, il y a 7 tables de 6 convives.</a:t>
            </a:r>
          </a:p>
          <a:p>
            <a:pPr marL="0" indent="0">
              <a:buNone/>
            </a:pPr>
            <a:r>
              <a:rPr lang="fr-FR" dirty="0"/>
              <a:t>Combien de personnes partagent ce repas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E7F5FC8-09FD-4484-82F6-97D383D1344F}"/>
                  </a:ext>
                </a:extLst>
              </p:cNvPr>
              <p:cNvSpPr txBox="1"/>
              <p:nvPr/>
            </p:nvSpPr>
            <p:spPr>
              <a:xfrm>
                <a:off x="579408" y="2629441"/>
                <a:ext cx="2444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×7=42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E7F5FC8-09FD-4484-82F6-97D383D13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8" y="2629441"/>
                <a:ext cx="24449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A5F13238-630B-4C48-A5B2-F5319A5E5073}"/>
              </a:ext>
            </a:extLst>
          </p:cNvPr>
          <p:cNvSpPr txBox="1"/>
          <p:nvPr/>
        </p:nvSpPr>
        <p:spPr>
          <a:xfrm>
            <a:off x="500332" y="3270949"/>
            <a:ext cx="658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Donc 48 personnes  partagent ce repas de mariage.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5053AD-EC79-4453-934B-2154D7A67E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41" y="3854121"/>
            <a:ext cx="1228253" cy="12693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AD3B7D3-74D1-46C1-A5A3-21B3D4919F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936" y="3847278"/>
            <a:ext cx="1228253" cy="12693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36F94EC-6166-4A57-81D0-350D92880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9062" y="3854120"/>
            <a:ext cx="1228253" cy="12693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1F4894-D985-4A22-AFD6-5C74D4DF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3081" y="3840846"/>
            <a:ext cx="1228253" cy="12693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56E748-02DF-4976-A137-84695133AF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261" y="5123452"/>
            <a:ext cx="1228253" cy="12693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4D5BF3-388D-455B-8425-7F53E3C165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5120" y="5135201"/>
            <a:ext cx="1228253" cy="12693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BF6CC19-0D2C-414E-9C46-CEBF9036D6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0088" y="5116610"/>
            <a:ext cx="1228253" cy="12693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9E7D9CB-287F-4495-BE29-D261B553E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08"/>
          <a:stretch/>
        </p:blipFill>
        <p:spPr>
          <a:xfrm>
            <a:off x="7044426" y="2497572"/>
            <a:ext cx="5124907" cy="37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13C4E-650A-4DE0-8779-55B4C259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8" y="97706"/>
            <a:ext cx="10515600" cy="1325563"/>
          </a:xfrm>
        </p:spPr>
        <p:txBody>
          <a:bodyPr/>
          <a:lstStyle/>
          <a:p>
            <a:r>
              <a:rPr lang="fr-FR" b="1" dirty="0"/>
              <a:t>Question 8: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2D6900-9412-4572-9449-369BF3CE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1423269"/>
            <a:ext cx="1111226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Lors d’un autre  mariage, il y a 56 convives.</a:t>
            </a:r>
          </a:p>
          <a:p>
            <a:pPr marL="0" indent="0">
              <a:buNone/>
            </a:pPr>
            <a:r>
              <a:rPr lang="fr-FR" dirty="0"/>
              <a:t>Peut-on les répartir par table de 6?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E7F5FC8-09FD-4484-82F6-97D383D1344F}"/>
                  </a:ext>
                </a:extLst>
              </p:cNvPr>
              <p:cNvSpPr txBox="1"/>
              <p:nvPr/>
            </p:nvSpPr>
            <p:spPr>
              <a:xfrm>
                <a:off x="579408" y="2629441"/>
                <a:ext cx="57406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×9=54  </m:t>
                      </m:r>
                      <m:r>
                        <m:rPr>
                          <m:sty m:val="p"/>
                        </m:rPr>
                        <a:rPr lang="fr-FR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et</m:t>
                      </m:r>
                      <m:r>
                        <a:rPr lang="fr-FR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6×10=60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E7F5FC8-09FD-4484-82F6-97D383D13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8" y="2629441"/>
                <a:ext cx="574067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A5F13238-630B-4C48-A5B2-F5319A5E5073}"/>
              </a:ext>
            </a:extLst>
          </p:cNvPr>
          <p:cNvSpPr txBox="1"/>
          <p:nvPr/>
        </p:nvSpPr>
        <p:spPr>
          <a:xfrm>
            <a:off x="500332" y="3270949"/>
            <a:ext cx="5594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Non, car 56 n’est pas  divisible par 6.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23E5A3-C3C7-43B7-8B7B-99C9BA98D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914" y="1915871"/>
            <a:ext cx="4920830" cy="3366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5BCD8-F73B-4F0F-BFE6-EE053646F9A0}"/>
                  </a:ext>
                </a:extLst>
              </p:cNvPr>
              <p:cNvSpPr/>
              <p:nvPr/>
            </p:nvSpPr>
            <p:spPr>
              <a:xfrm>
                <a:off x="579408" y="5480699"/>
                <a:ext cx="84700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/>
                  <a:t>Il vaut mieux faire des tables de 8 car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×8=56</m:t>
                    </m:r>
                  </m:oMath>
                </a14:m>
                <a:r>
                  <a:rPr lang="fr-FR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5BCD8-F73B-4F0F-BFE6-EE053646F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8" y="5480699"/>
                <a:ext cx="8470011" cy="584775"/>
              </a:xfrm>
              <a:prstGeom prst="rect">
                <a:avLst/>
              </a:prstGeom>
              <a:blipFill>
                <a:blip r:embed="rId4"/>
                <a:stretch>
                  <a:fillRect l="-1800" t="-12500" r="-936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99A7B63C-5484-4ED6-BE66-7C5A7BDEC0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08"/>
          <a:stretch/>
        </p:blipFill>
        <p:spPr>
          <a:xfrm>
            <a:off x="6726740" y="1768452"/>
            <a:ext cx="5124907" cy="37194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376DB2-4AC7-41C6-97B2-AD0DF981B7E7}"/>
              </a:ext>
            </a:extLst>
          </p:cNvPr>
          <p:cNvSpPr/>
          <p:nvPr/>
        </p:nvSpPr>
        <p:spPr>
          <a:xfrm>
            <a:off x="6726740" y="5935124"/>
            <a:ext cx="246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(56 est   divisible par 8 ).</a:t>
            </a:r>
          </a:p>
        </p:txBody>
      </p:sp>
    </p:spTree>
    <p:extLst>
      <p:ext uri="{BB962C8B-B14F-4D97-AF65-F5344CB8AC3E}">
        <p14:creationId xmlns:p14="http://schemas.microsoft.com/office/powerpoint/2010/main" val="27359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708</Words>
  <Application>Microsoft Office PowerPoint</Application>
  <PresentationFormat>Grand écran</PresentationFormat>
  <Paragraphs>138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 Math</vt:lpstr>
      <vt:lpstr>Thème Office</vt:lpstr>
      <vt:lpstr>Révisions d’arithmétique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 </vt:lpstr>
      <vt:lpstr>Question 10:</vt:lpstr>
      <vt:lpstr>Question 11:</vt:lpstr>
      <vt:lpstr>Question 12:</vt:lpstr>
      <vt:lpstr>Question 13:</vt:lpstr>
      <vt:lpstr>Question 14:</vt:lpstr>
      <vt:lpstr>Question 15:</vt:lpstr>
      <vt:lpstr>Question 16:</vt:lpstr>
      <vt:lpstr>Question 17:</vt:lpstr>
      <vt:lpstr>Question: </vt:lpstr>
      <vt:lpstr>Question: </vt:lpstr>
      <vt:lpstr>Question: </vt:lpstr>
      <vt:lpstr>Question: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mentale 6</dc:title>
  <dc:creator>Benéflo</dc:creator>
  <cp:lastModifiedBy>Benoît Dabin</cp:lastModifiedBy>
  <cp:revision>30</cp:revision>
  <dcterms:created xsi:type="dcterms:W3CDTF">2018-05-12T23:16:01Z</dcterms:created>
  <dcterms:modified xsi:type="dcterms:W3CDTF">2021-03-11T21:34:53Z</dcterms:modified>
</cp:coreProperties>
</file>