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8"/>
  </p:notesMasterIdLst>
  <p:sldIdLst>
    <p:sldId id="256" r:id="rId2"/>
    <p:sldId id="257" r:id="rId3"/>
    <p:sldId id="258" r:id="rId4"/>
    <p:sldId id="259" r:id="rId5"/>
    <p:sldId id="260" r:id="rId6"/>
    <p:sldId id="271" r:id="rId7"/>
    <p:sldId id="278" r:id="rId8"/>
    <p:sldId id="272" r:id="rId9"/>
    <p:sldId id="273" r:id="rId10"/>
    <p:sldId id="269" r:id="rId11"/>
    <p:sldId id="268" r:id="rId12"/>
    <p:sldId id="275" r:id="rId13"/>
    <p:sldId id="277" r:id="rId14"/>
    <p:sldId id="270" r:id="rId15"/>
    <p:sldId id="266" r:id="rId16"/>
    <p:sldId id="279" r:id="rId17"/>
    <p:sldId id="280" r:id="rId18"/>
    <p:sldId id="283" r:id="rId19"/>
    <p:sldId id="284" r:id="rId20"/>
    <p:sldId id="308" r:id="rId21"/>
    <p:sldId id="310" r:id="rId22"/>
    <p:sldId id="315" r:id="rId23"/>
    <p:sldId id="263" r:id="rId24"/>
    <p:sldId id="264" r:id="rId25"/>
    <p:sldId id="311" r:id="rId26"/>
    <p:sldId id="313" r:id="rId27"/>
    <p:sldId id="295" r:id="rId28"/>
    <p:sldId id="294" r:id="rId29"/>
    <p:sldId id="296" r:id="rId30"/>
    <p:sldId id="298" r:id="rId31"/>
    <p:sldId id="316" r:id="rId32"/>
    <p:sldId id="324" r:id="rId33"/>
    <p:sldId id="325" r:id="rId34"/>
    <p:sldId id="317" r:id="rId35"/>
    <p:sldId id="326" r:id="rId36"/>
    <p:sldId id="327" r:id="rId37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143" autoAdjust="0"/>
    <p:restoredTop sz="94660"/>
  </p:normalViewPr>
  <p:slideViewPr>
    <p:cSldViewPr snapToGrid="0">
      <p:cViewPr>
        <p:scale>
          <a:sx n="60" d="100"/>
          <a:sy n="60" d="100"/>
        </p:scale>
        <p:origin x="480" y="6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4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4" Type="http://schemas.openxmlformats.org/officeDocument/2006/relationships/image" Target="../media/image11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57.wmf"/><Relationship Id="rId1" Type="http://schemas.openxmlformats.org/officeDocument/2006/relationships/image" Target="../media/image56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58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61.wmf"/><Relationship Id="rId2" Type="http://schemas.openxmlformats.org/officeDocument/2006/relationships/image" Target="../media/image60.wmf"/><Relationship Id="rId1" Type="http://schemas.openxmlformats.org/officeDocument/2006/relationships/image" Target="../media/image59.wmf"/><Relationship Id="rId4" Type="http://schemas.openxmlformats.org/officeDocument/2006/relationships/image" Target="../media/image6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43D00F-49F3-479C-9E6F-20B8D4C2B7E1}" type="datetimeFigureOut">
              <a:rPr lang="fr-FR" smtClean="0"/>
              <a:t>03/10/2018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F6CFB8-F1AA-4028-837A-10BE3C659C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672102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/>
          </a:p>
        </p:txBody>
      </p:sp>
      <p:sp>
        <p:nvSpPr>
          <p:cNvPr id="4813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308BB89-2000-49DC-B5A7-97F0EDE65A07}" type="slidenum">
              <a:rPr lang="fr-FR"/>
              <a:pPr fontAlgn="base">
                <a:spcBef>
                  <a:spcPct val="0"/>
                </a:spcBef>
                <a:spcAft>
                  <a:spcPct val="0"/>
                </a:spcAft>
              </a:pPr>
              <a:t>17</a:t>
            </a:fld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/>
          </a:p>
        </p:txBody>
      </p:sp>
      <p:sp>
        <p:nvSpPr>
          <p:cNvPr id="49156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DED2924-5814-45DA-B429-B79B1988B679}" type="slidenum">
              <a:rPr lang="fr-FR"/>
              <a:pPr fontAlgn="base">
                <a:spcBef>
                  <a:spcPct val="0"/>
                </a:spcBef>
                <a:spcAft>
                  <a:spcPct val="0"/>
                </a:spcAft>
              </a:pPr>
              <a:t>21</a:t>
            </a:fld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9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/>
          </a:p>
        </p:txBody>
      </p:sp>
      <p:sp>
        <p:nvSpPr>
          <p:cNvPr id="50180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3E0BB63-160D-491F-AEC9-68E4B2B090DF}" type="slidenum">
              <a:rPr lang="fr-FR"/>
              <a:pPr fontAlgn="base">
                <a:spcBef>
                  <a:spcPct val="0"/>
                </a:spcBef>
                <a:spcAft>
                  <a:spcPct val="0"/>
                </a:spcAft>
              </a:pPr>
              <a:t>33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5D814AF-D245-4C2D-B83B-EECB91887E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915B4B5-6E03-4162-86DE-86259666FA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CD07F8A-7F89-4331-8C06-27266C612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482DB-8DD5-4D14-BF44-84AAD2DEC646}" type="datetimeFigureOut">
              <a:rPr lang="fr-FR" smtClean="0"/>
              <a:t>03/10/2018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CA3D34D-D11A-461E-AFD5-BEB0CA3EFB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A780BB4-DBAD-461B-AD54-1C11E0A09F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9B3F4-9E19-463E-80F4-587DEF4644C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866127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5318914-9E65-4F05-8348-C25F8A90CE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23A0AC24-AEA6-4954-AE33-F68947FBE0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C11BEAC-54E4-4B05-AF3F-E9140DF797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482DB-8DD5-4D14-BF44-84AAD2DEC646}" type="datetimeFigureOut">
              <a:rPr lang="fr-FR" smtClean="0"/>
              <a:t>03/10/2018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94E2027-3A84-4F58-BFB4-ED6EAEAC4F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B2A106F-8FB8-418B-8182-C031C654BA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9B3F4-9E19-463E-80F4-587DEF4644C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606246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FD202911-22C4-4BEB-8082-D1C95E867AD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58D5A1EF-B6BB-4B46-870A-29E2883002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61A7FE2-1D39-4E0C-973C-38A9FD0C6B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482DB-8DD5-4D14-BF44-84AAD2DEC646}" type="datetimeFigureOut">
              <a:rPr lang="fr-FR" smtClean="0"/>
              <a:t>03/10/2018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C7F2A91-4843-450E-9816-1ED88EFE0C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BBF1A34-E125-434D-B044-55EB2AD575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9B3F4-9E19-463E-80F4-587DEF4644C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19010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322D667-AD09-4880-BDF4-BA73719DA1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95CBDDA-F0D1-4DAE-A105-6C95776FAF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71BFA37-3057-4A59-A35B-D045595056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482DB-8DD5-4D14-BF44-84AAD2DEC646}" type="datetimeFigureOut">
              <a:rPr lang="fr-FR" smtClean="0"/>
              <a:t>03/10/2018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2AB28FF-0ED3-463B-A75D-469F0CACA0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4480977-0610-40DD-9234-074E21B04A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9B3F4-9E19-463E-80F4-587DEF4644C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642893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209AF40-2EED-405F-8409-A62E82F522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FA9CB33-EA23-4C01-8B96-A936CD5A14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3A64AD8-8AE2-40C1-B8FD-664CE96811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482DB-8DD5-4D14-BF44-84AAD2DEC646}" type="datetimeFigureOut">
              <a:rPr lang="fr-FR" smtClean="0"/>
              <a:t>03/10/2018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6E18B00-B63B-4B26-9C7F-E880371022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E6BC457-B14B-4944-B23A-403026E963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9B3F4-9E19-463E-80F4-587DEF4644C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73236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722F82C-DD6C-495B-884B-5759EA9AAE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8DD4BE8-9064-41EF-AE18-AA41F918E63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7254EE92-F08F-4A65-96D5-2BD8FEEC8C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FA9C69D-F735-4401-939E-064916D5BA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482DB-8DD5-4D14-BF44-84AAD2DEC646}" type="datetimeFigureOut">
              <a:rPr lang="fr-FR" smtClean="0"/>
              <a:t>03/10/2018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96E7284-2928-4B6F-8184-35DF161592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11A1FF9-25BD-4D56-A7DF-1D87F1679F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9B3F4-9E19-463E-80F4-587DEF4644C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440124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F29A1B9-7F40-444E-BD47-89ACA1CCAC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48D9FA3-5B1B-454B-B39D-39330EA2D3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BA1AB70E-F53D-405B-99FE-6B04A8EA58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EDFF0E40-F6E3-4B1F-B5E8-8C9E072397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F544E6E9-F1ED-4D71-A580-2E02CDB0659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C6B9FD3D-219C-4A3B-9BF5-89517382B5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482DB-8DD5-4D14-BF44-84AAD2DEC646}" type="datetimeFigureOut">
              <a:rPr lang="fr-FR" smtClean="0"/>
              <a:t>03/10/2018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F72ADBBC-13D9-498C-A190-7F35C467DE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3319AD06-36DA-4BF5-AACF-59CF1D4739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9B3F4-9E19-463E-80F4-587DEF4644C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020590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B44DB25-E298-4C74-B786-4E0CCAB91A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4790ABFA-8927-4E62-A617-1C80788EDA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482DB-8DD5-4D14-BF44-84AAD2DEC646}" type="datetimeFigureOut">
              <a:rPr lang="fr-FR" smtClean="0"/>
              <a:t>03/10/2018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33B31F9A-B0D5-4CA5-8679-7EFAB94760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88BC4D4E-563D-4805-A335-E7A560B623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9B3F4-9E19-463E-80F4-587DEF4644C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93205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2C5E72AB-8A07-45CE-A88D-41501A83C3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482DB-8DD5-4D14-BF44-84AAD2DEC646}" type="datetimeFigureOut">
              <a:rPr lang="fr-FR" smtClean="0"/>
              <a:t>03/10/2018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D26AC198-278D-4C02-B99C-D561D6F528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AC3F5388-DF25-4FD4-A852-3327821377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9B3F4-9E19-463E-80F4-587DEF4644C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674210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7B63B02-19B6-43E1-9CE9-0000C41221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351B5DA-FFA8-4F68-9D42-5831ED93F3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B7B7D3E7-CFB8-4999-8EBA-C235996E1D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8B05E46-DAB2-466F-9AB4-7F2ED92A1B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482DB-8DD5-4D14-BF44-84AAD2DEC646}" type="datetimeFigureOut">
              <a:rPr lang="fr-FR" smtClean="0"/>
              <a:t>03/10/2018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DE88501-C065-4712-BA3C-34D46FB56E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AF8B155-AE69-4C11-90C0-198C98F2A0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9B3F4-9E19-463E-80F4-587DEF4644C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27629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E892F56-820A-48E2-92D7-02CD673149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CC6B932C-357C-4DE3-899B-4B300F8C48C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B9A3DCB5-2193-4EE2-AE51-A78D95CF30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F76EC27-BFBB-48BF-97F2-AA9150534B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482DB-8DD5-4D14-BF44-84AAD2DEC646}" type="datetimeFigureOut">
              <a:rPr lang="fr-FR" smtClean="0"/>
              <a:t>03/10/2018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993949D-3877-4638-A8FC-07FF82B839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F6E332C-0141-49B2-BA23-DF04131228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9B3F4-9E19-463E-80F4-587DEF4644C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45925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813C2338-7986-496F-983E-287ED2A1C0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66893DC-8B56-42C8-8BD8-D27922DA33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04C33FA-839A-4C36-98F4-E2107A3E54F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0482DB-8DD5-4D14-BF44-84AAD2DEC646}" type="datetimeFigureOut">
              <a:rPr lang="fr-FR" smtClean="0"/>
              <a:t>03/10/2018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FB221C6-1D38-40C4-96EA-4055CCC8854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8DE4561-FB93-4BF8-898E-74C58A97F7C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9B3F4-9E19-463E-80F4-587DEF4644C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88384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0.png"/><Relationship Id="rId2" Type="http://schemas.openxmlformats.org/officeDocument/2006/relationships/image" Target="../media/image20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7.png"/><Relationship Id="rId4" Type="http://schemas.openxmlformats.org/officeDocument/2006/relationships/image" Target="../media/image2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1.png"/><Relationship Id="rId4" Type="http://schemas.openxmlformats.org/officeDocument/2006/relationships/image" Target="../media/image30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2.png"/><Relationship Id="rId5" Type="http://schemas.openxmlformats.org/officeDocument/2006/relationships/image" Target="../media/image31.png"/><Relationship Id="rId4" Type="http://schemas.openxmlformats.org/officeDocument/2006/relationships/image" Target="../media/image30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5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png"/><Relationship Id="rId3" Type="http://schemas.openxmlformats.org/officeDocument/2006/relationships/image" Target="../media/image37.png"/><Relationship Id="rId7" Type="http://schemas.openxmlformats.org/officeDocument/2006/relationships/image" Target="../media/image41.png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0.png"/><Relationship Id="rId5" Type="http://schemas.openxmlformats.org/officeDocument/2006/relationships/image" Target="../media/image39.png"/><Relationship Id="rId4" Type="http://schemas.openxmlformats.org/officeDocument/2006/relationships/image" Target="../media/image38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7.png"/><Relationship Id="rId3" Type="http://schemas.openxmlformats.org/officeDocument/2006/relationships/image" Target="../media/image43.png"/><Relationship Id="rId7" Type="http://schemas.openxmlformats.org/officeDocument/2006/relationships/image" Target="../media/image4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6.png"/><Relationship Id="rId4" Type="http://schemas.openxmlformats.org/officeDocument/2006/relationships/image" Target="../media/image44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.png"/><Relationship Id="rId2" Type="http://schemas.openxmlformats.org/officeDocument/2006/relationships/image" Target="../media/image4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1.png"/><Relationship Id="rId4" Type="http://schemas.openxmlformats.org/officeDocument/2006/relationships/image" Target="../media/image50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4.emf"/><Relationship Id="rId3" Type="http://schemas.openxmlformats.org/officeDocument/2006/relationships/image" Target="../media/image49.png"/><Relationship Id="rId7" Type="http://schemas.openxmlformats.org/officeDocument/2006/relationships/image" Target="../media/image53.emf"/><Relationship Id="rId2" Type="http://schemas.openxmlformats.org/officeDocument/2006/relationships/image" Target="../media/image4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2.png"/><Relationship Id="rId5" Type="http://schemas.openxmlformats.org/officeDocument/2006/relationships/image" Target="../media/image51.png"/><Relationship Id="rId4" Type="http://schemas.openxmlformats.org/officeDocument/2006/relationships/image" Target="../media/image50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5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5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57.wmf"/><Relationship Id="rId5" Type="http://schemas.openxmlformats.org/officeDocument/2006/relationships/oleObject" Target="../embeddings/oleObject16.bin"/><Relationship Id="rId4" Type="http://schemas.openxmlformats.org/officeDocument/2006/relationships/image" Target="../media/image56.w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58.wmf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1.wmf"/><Relationship Id="rId3" Type="http://schemas.openxmlformats.org/officeDocument/2006/relationships/oleObject" Target="../embeddings/oleObject18.bin"/><Relationship Id="rId7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60.wmf"/><Relationship Id="rId5" Type="http://schemas.openxmlformats.org/officeDocument/2006/relationships/oleObject" Target="../embeddings/oleObject19.bin"/><Relationship Id="rId10" Type="http://schemas.openxmlformats.org/officeDocument/2006/relationships/image" Target="../media/image62.wmf"/><Relationship Id="rId4" Type="http://schemas.openxmlformats.org/officeDocument/2006/relationships/image" Target="../media/image59.wmf"/><Relationship Id="rId9" Type="http://schemas.openxmlformats.org/officeDocument/2006/relationships/oleObject" Target="../embeddings/oleObject21.bin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4.png"/><Relationship Id="rId2" Type="http://schemas.openxmlformats.org/officeDocument/2006/relationships/image" Target="../media/image63.e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5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6.png"/><Relationship Id="rId2" Type="http://schemas.openxmlformats.org/officeDocument/2006/relationships/image" Target="../media/image6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8.png"/><Relationship Id="rId4" Type="http://schemas.openxmlformats.org/officeDocument/2006/relationships/image" Target="../media/image67.png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9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3" Type="http://schemas.openxmlformats.org/officeDocument/2006/relationships/oleObject" Target="../embeddings/oleObject2.bin"/><Relationship Id="rId7" Type="http://schemas.openxmlformats.org/officeDocument/2006/relationships/image" Target="../media/image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11" Type="http://schemas.openxmlformats.org/officeDocument/2006/relationships/image" Target="../media/image5.wmf"/><Relationship Id="rId5" Type="http://schemas.openxmlformats.org/officeDocument/2006/relationships/image" Target="../media/image6.png"/><Relationship Id="rId10" Type="http://schemas.openxmlformats.org/officeDocument/2006/relationships/oleObject" Target="../embeddings/oleObject5.bin"/><Relationship Id="rId4" Type="http://schemas.openxmlformats.org/officeDocument/2006/relationships/image" Target="../media/image2.wmf"/><Relationship Id="rId9" Type="http://schemas.openxmlformats.org/officeDocument/2006/relationships/image" Target="../media/image4.wmf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5.png"/><Relationship Id="rId3" Type="http://schemas.openxmlformats.org/officeDocument/2006/relationships/image" Target="../media/image69.png"/><Relationship Id="rId7" Type="http://schemas.openxmlformats.org/officeDocument/2006/relationships/image" Target="../media/image74.png"/><Relationship Id="rId2" Type="http://schemas.openxmlformats.org/officeDocument/2006/relationships/image" Target="../media/image7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3.png"/><Relationship Id="rId5" Type="http://schemas.openxmlformats.org/officeDocument/2006/relationships/image" Target="../media/image72.png"/><Relationship Id="rId4" Type="http://schemas.openxmlformats.org/officeDocument/2006/relationships/image" Target="../media/image71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7.png"/><Relationship Id="rId2" Type="http://schemas.openxmlformats.org/officeDocument/2006/relationships/image" Target="../media/image76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8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0.png"/><Relationship Id="rId4" Type="http://schemas.openxmlformats.org/officeDocument/2006/relationships/image" Target="../media/image79.emf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2.png"/><Relationship Id="rId2" Type="http://schemas.openxmlformats.org/officeDocument/2006/relationships/image" Target="../media/image8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3.png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4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5.png"/><Relationship Id="rId2" Type="http://schemas.openxmlformats.org/officeDocument/2006/relationships/image" Target="../media/image8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7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.bin"/><Relationship Id="rId3" Type="http://schemas.openxmlformats.org/officeDocument/2006/relationships/oleObject" Target="../embeddings/oleObject7.bin"/><Relationship Id="rId7" Type="http://schemas.openxmlformats.org/officeDocument/2006/relationships/image" Target="../media/image9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8.bin"/><Relationship Id="rId11" Type="http://schemas.openxmlformats.org/officeDocument/2006/relationships/image" Target="../media/image11.wmf"/><Relationship Id="rId5" Type="http://schemas.openxmlformats.org/officeDocument/2006/relationships/image" Target="../media/image6.png"/><Relationship Id="rId10" Type="http://schemas.openxmlformats.org/officeDocument/2006/relationships/oleObject" Target="../embeddings/oleObject10.bin"/><Relationship Id="rId4" Type="http://schemas.openxmlformats.org/officeDocument/2006/relationships/image" Target="../media/image8.wmf"/><Relationship Id="rId9" Type="http://schemas.openxmlformats.org/officeDocument/2006/relationships/image" Target="../media/image10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2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4.bin"/><Relationship Id="rId3" Type="http://schemas.openxmlformats.org/officeDocument/2006/relationships/oleObject" Target="../embeddings/oleObject12.bin"/><Relationship Id="rId7" Type="http://schemas.openxmlformats.org/officeDocument/2006/relationships/image" Target="../media/image1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3.bin"/><Relationship Id="rId5" Type="http://schemas.openxmlformats.org/officeDocument/2006/relationships/image" Target="../media/image16.png"/><Relationship Id="rId4" Type="http://schemas.openxmlformats.org/officeDocument/2006/relationships/image" Target="../media/image13.wmf"/><Relationship Id="rId9" Type="http://schemas.openxmlformats.org/officeDocument/2006/relationships/image" Target="../media/image15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image" Target="../media/image18.png"/><Relationship Id="rId7" Type="http://schemas.openxmlformats.org/officeDocument/2006/relationships/image" Target="../media/image22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image" Target="../media/image18.png"/><Relationship Id="rId7" Type="http://schemas.openxmlformats.org/officeDocument/2006/relationships/image" Target="../media/image22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962B3EE-2D1B-4D3B-9F81-B65593D66EA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Info: jeudi 11 </a:t>
            </a:r>
            <a:r>
              <a:rPr lang="fr-FR" dirty="0" err="1"/>
              <a:t>oct</a:t>
            </a:r>
            <a:br>
              <a:rPr lang="fr-FR" dirty="0"/>
            </a:br>
            <a:r>
              <a:rPr lang="fr-FR" dirty="0"/>
              <a:t> </a:t>
            </a:r>
            <a:r>
              <a:rPr lang="fr-FR" dirty="0">
                <a:solidFill>
                  <a:srgbClr val="FF0000"/>
                </a:solidFill>
              </a:rPr>
              <a:t>devoir commun de 4</a:t>
            </a:r>
            <a:r>
              <a:rPr lang="fr-FR" baseline="30000" dirty="0">
                <a:solidFill>
                  <a:srgbClr val="FF0000"/>
                </a:solidFill>
              </a:rPr>
              <a:t>ème</a:t>
            </a:r>
            <a:r>
              <a:rPr lang="fr-FR" dirty="0">
                <a:solidFill>
                  <a:srgbClr val="FF0000"/>
                </a:solidFill>
              </a:rPr>
              <a:t> </a:t>
            </a:r>
            <a:br>
              <a:rPr lang="fr-FR" dirty="0"/>
            </a:br>
            <a:r>
              <a:rPr lang="fr-FR" dirty="0"/>
              <a:t>de 9h45 à 11H 15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27D9FDD-E8AE-4167-8901-26A53048D3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12777" y="4543071"/>
            <a:ext cx="9144000" cy="1655762"/>
          </a:xfrm>
        </p:spPr>
        <p:txBody>
          <a:bodyPr/>
          <a:lstStyle/>
          <a:p>
            <a:r>
              <a:rPr lang="fr-FR" dirty="0"/>
              <a:t>Petite séance de révisions:</a:t>
            </a:r>
          </a:p>
        </p:txBody>
      </p:sp>
    </p:spTree>
    <p:extLst>
      <p:ext uri="{BB962C8B-B14F-4D97-AF65-F5344CB8AC3E}">
        <p14:creationId xmlns:p14="http://schemas.microsoft.com/office/powerpoint/2010/main" val="24482015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8EAA719-784E-423B-867A-623BB75A33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				Question 5: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Espace réservé du contenu 2">
                <a:extLst>
                  <a:ext uri="{FF2B5EF4-FFF2-40B4-BE49-F238E27FC236}">
                    <a16:creationId xmlns:a16="http://schemas.microsoft.com/office/drawing/2014/main" id="{05527B09-9FCC-403F-968F-6A69FA5C388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77473" y="1499983"/>
                <a:ext cx="10515600" cy="4351338"/>
              </a:xfrm>
            </p:spPr>
            <p:txBody>
              <a:bodyPr/>
              <a:lstStyle/>
              <a:p>
                <a:pPr marL="0" indent="0">
                  <a:buNone/>
                </a:pPr>
                <a:endParaRPr lang="fr-FR" dirty="0"/>
              </a:p>
              <a:p>
                <a:pPr marL="0" indent="0">
                  <a:buNone/>
                </a:pPr>
                <a:r>
                  <a:rPr lang="fr-FR" sz="3200" dirty="0"/>
                  <a:t>A =</a:t>
                </a:r>
                <a14:m>
                  <m:oMath xmlns:m="http://schemas.openxmlformats.org/officeDocument/2006/math">
                    <m:r>
                      <a:rPr lang="fr-FR" sz="3200" i="1">
                        <a:latin typeface="Cambria Math"/>
                      </a:rPr>
                      <m:t>1</m:t>
                    </m:r>
                    <m:r>
                      <a:rPr lang="fr-FR" sz="3200" b="0" i="1" smtClean="0">
                        <a:latin typeface="Cambria Math"/>
                      </a:rPr>
                      <m:t>0</m:t>
                    </m:r>
                    <m:r>
                      <a:rPr lang="fr-FR" sz="32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fr-FR" sz="3200" b="0" i="1" smtClean="0">
                        <a:latin typeface="Cambria Math" panose="02040503050406030204" pitchFamily="18" charset="0"/>
                      </a:rPr>
                      <m:t>+2</m:t>
                    </m:r>
                  </m:oMath>
                </a14:m>
                <a:r>
                  <a:rPr lang="fr-FR" sz="3200" dirty="0"/>
                  <a:t> </a:t>
                </a:r>
              </a:p>
              <a:p>
                <a:endParaRPr lang="fr-FR" sz="3200" dirty="0"/>
              </a:p>
              <a:p>
                <a:endParaRPr lang="fr-FR" sz="3200" dirty="0"/>
              </a:p>
              <a:p>
                <a:pPr marL="0" indent="0">
                  <a:buNone/>
                </a:pPr>
                <a:r>
                  <a:rPr lang="fr-FR" sz="3200" dirty="0"/>
                  <a:t>Calcule l’ expression  A pour </a:t>
                </a:r>
                <a14:m>
                  <m:oMath xmlns:m="http://schemas.openxmlformats.org/officeDocument/2006/math">
                    <m:r>
                      <a:rPr lang="fr-FR" sz="32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fr-FR" sz="32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=5</m:t>
                    </m:r>
                  </m:oMath>
                </a14:m>
                <a:endParaRPr lang="fr-FR" sz="3200" dirty="0"/>
              </a:p>
              <a:p>
                <a:endParaRPr lang="fr-FR" dirty="0"/>
              </a:p>
              <a:p>
                <a:pPr marL="0" indent="0">
                  <a:buNone/>
                </a:pPr>
                <a:endParaRPr lang="fr-FR" dirty="0"/>
              </a:p>
            </p:txBody>
          </p:sp>
        </mc:Choice>
        <mc:Fallback xmlns="">
          <p:sp>
            <p:nvSpPr>
              <p:cNvPr id="3" name="Espace réservé du contenu 2">
                <a:extLst>
                  <a:ext uri="{FF2B5EF4-FFF2-40B4-BE49-F238E27FC236}">
                    <a16:creationId xmlns:a16="http://schemas.microsoft.com/office/drawing/2014/main" id="{05527B09-9FCC-403F-968F-6A69FA5C388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77473" y="1499983"/>
                <a:ext cx="10515600" cy="4351338"/>
              </a:xfrm>
              <a:blipFill>
                <a:blip r:embed="rId2"/>
                <a:stretch>
                  <a:fillRect l="-1449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ZoneTexte 3">
                <a:extLst>
                  <a:ext uri="{FF2B5EF4-FFF2-40B4-BE49-F238E27FC236}">
                    <a16:creationId xmlns:a16="http://schemas.microsoft.com/office/drawing/2014/main" id="{9D5AD5FC-42C2-4949-9CDC-781C95ED13FD}"/>
                  </a:ext>
                </a:extLst>
              </p:cNvPr>
              <p:cNvSpPr txBox="1"/>
              <p:nvPr/>
            </p:nvSpPr>
            <p:spPr>
              <a:xfrm>
                <a:off x="5084618" y="4509655"/>
                <a:ext cx="3834383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36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r>
                        <a:rPr lang="fr-FR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10</m:t>
                      </m:r>
                      <m:r>
                        <a:rPr lang="fr-FR" sz="36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×5</m:t>
                      </m:r>
                      <m:r>
                        <a:rPr lang="fr-FR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+2=52</m:t>
                      </m:r>
                    </m:oMath>
                  </m:oMathPara>
                </a14:m>
                <a:endParaRPr lang="fr-FR" sz="3600" dirty="0"/>
              </a:p>
            </p:txBody>
          </p:sp>
        </mc:Choice>
        <mc:Fallback xmlns="">
          <p:sp>
            <p:nvSpPr>
              <p:cNvPr id="4" name="ZoneTexte 3">
                <a:extLst>
                  <a:ext uri="{FF2B5EF4-FFF2-40B4-BE49-F238E27FC236}">
                    <a16:creationId xmlns:a16="http://schemas.microsoft.com/office/drawing/2014/main" id="{9D5AD5FC-42C2-4949-9CDC-781C95ED13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84618" y="4509655"/>
                <a:ext cx="3834383" cy="55399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ctangle 4">
            <a:extLst>
              <a:ext uri="{FF2B5EF4-FFF2-40B4-BE49-F238E27FC236}">
                <a16:creationId xmlns:a16="http://schemas.microsoft.com/office/drawing/2014/main" id="{6456E2F1-73B6-42AD-85E9-7E26BD44DEFA}"/>
              </a:ext>
            </a:extLst>
          </p:cNvPr>
          <p:cNvSpPr/>
          <p:nvPr/>
        </p:nvSpPr>
        <p:spPr>
          <a:xfrm>
            <a:off x="8205987" y="4485458"/>
            <a:ext cx="1252728" cy="578195"/>
          </a:xfrm>
          <a:prstGeom prst="rect">
            <a:avLst/>
          </a:prstGeom>
          <a:solidFill>
            <a:schemeClr val="accent1">
              <a:alpha val="27000"/>
            </a:schemeClr>
          </a:solidFill>
          <a:ln w="412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07186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8EAA719-784E-423B-867A-623BB75A33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				Question 6: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Espace réservé du contenu 2">
                <a:extLst>
                  <a:ext uri="{FF2B5EF4-FFF2-40B4-BE49-F238E27FC236}">
                    <a16:creationId xmlns:a16="http://schemas.microsoft.com/office/drawing/2014/main" id="{05527B09-9FCC-403F-968F-6A69FA5C388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77473" y="1499983"/>
                <a:ext cx="10515600" cy="4351338"/>
              </a:xfrm>
            </p:spPr>
            <p:txBody>
              <a:bodyPr/>
              <a:lstStyle/>
              <a:p>
                <a:pPr marL="0" indent="0">
                  <a:buNone/>
                </a:pPr>
                <a:endParaRPr lang="fr-FR" dirty="0"/>
              </a:p>
              <a:p>
                <a:pPr marL="0" indent="0">
                  <a:buNone/>
                </a:pPr>
                <a:r>
                  <a:rPr lang="fr-FR" sz="3200" dirty="0"/>
                  <a:t>A 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fr-FR" sz="32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fr-FR" sz="32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fr-FR" sz="32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fr-FR" sz="3200" b="0" i="1" smtClean="0">
                        <a:latin typeface="Cambria Math" panose="02040503050406030204" pitchFamily="18" charset="0"/>
                      </a:rPr>
                      <m:t>−10</m:t>
                    </m:r>
                  </m:oMath>
                </a14:m>
                <a:r>
                  <a:rPr lang="fr-FR" sz="3200" dirty="0"/>
                  <a:t> </a:t>
                </a:r>
              </a:p>
              <a:p>
                <a:endParaRPr lang="fr-FR" sz="3200" dirty="0"/>
              </a:p>
              <a:p>
                <a:endParaRPr lang="fr-FR" sz="3200" dirty="0"/>
              </a:p>
              <a:p>
                <a:pPr marL="0" indent="0">
                  <a:buNone/>
                </a:pPr>
                <a:r>
                  <a:rPr lang="fr-FR" sz="3200" dirty="0"/>
                  <a:t>Calcule l’ expression  A pour </a:t>
                </a:r>
                <a14:m>
                  <m:oMath xmlns:m="http://schemas.openxmlformats.org/officeDocument/2006/math">
                    <m:r>
                      <a:rPr lang="fr-FR" sz="32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fr-FR" sz="32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=7</m:t>
                    </m:r>
                  </m:oMath>
                </a14:m>
                <a:endParaRPr lang="fr-FR" sz="3200" dirty="0"/>
              </a:p>
              <a:p>
                <a:endParaRPr lang="fr-FR" dirty="0"/>
              </a:p>
              <a:p>
                <a:pPr marL="0" indent="0">
                  <a:buNone/>
                </a:pPr>
                <a:endParaRPr lang="fr-FR" dirty="0"/>
              </a:p>
            </p:txBody>
          </p:sp>
        </mc:Choice>
        <mc:Fallback xmlns="">
          <p:sp>
            <p:nvSpPr>
              <p:cNvPr id="3" name="Espace réservé du contenu 2">
                <a:extLst>
                  <a:ext uri="{FF2B5EF4-FFF2-40B4-BE49-F238E27FC236}">
                    <a16:creationId xmlns:a16="http://schemas.microsoft.com/office/drawing/2014/main" id="{05527B09-9FCC-403F-968F-6A69FA5C388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77473" y="1499983"/>
                <a:ext cx="10515600" cy="4351338"/>
              </a:xfrm>
              <a:blipFill>
                <a:blip r:embed="rId2"/>
                <a:stretch>
                  <a:fillRect l="-1449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ZoneTexte 3">
                <a:extLst>
                  <a:ext uri="{FF2B5EF4-FFF2-40B4-BE49-F238E27FC236}">
                    <a16:creationId xmlns:a16="http://schemas.microsoft.com/office/drawing/2014/main" id="{9D5AD5FC-42C2-4949-9CDC-781C95ED13FD}"/>
                  </a:ext>
                </a:extLst>
              </p:cNvPr>
              <p:cNvSpPr txBox="1"/>
              <p:nvPr/>
            </p:nvSpPr>
            <p:spPr>
              <a:xfrm>
                <a:off x="5084618" y="4509655"/>
                <a:ext cx="2120773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36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r>
                        <a:rPr lang="fr-FR" sz="3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7²</m:t>
                      </m:r>
                      <m:r>
                        <a:rPr lang="fr-FR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−10</m:t>
                      </m:r>
                    </m:oMath>
                  </m:oMathPara>
                </a14:m>
                <a:endParaRPr lang="fr-FR" sz="3600" dirty="0"/>
              </a:p>
            </p:txBody>
          </p:sp>
        </mc:Choice>
        <mc:Fallback xmlns="">
          <p:sp>
            <p:nvSpPr>
              <p:cNvPr id="4" name="ZoneTexte 3">
                <a:extLst>
                  <a:ext uri="{FF2B5EF4-FFF2-40B4-BE49-F238E27FC236}">
                    <a16:creationId xmlns:a16="http://schemas.microsoft.com/office/drawing/2014/main" id="{9D5AD5FC-42C2-4949-9CDC-781C95ED13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84618" y="4509655"/>
                <a:ext cx="2120773" cy="55399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ZoneTexte 4">
                <a:extLst>
                  <a:ext uri="{FF2B5EF4-FFF2-40B4-BE49-F238E27FC236}">
                    <a16:creationId xmlns:a16="http://schemas.microsoft.com/office/drawing/2014/main" id="{85EB9B0C-3EB6-4E5E-9758-7D24906B1092}"/>
                  </a:ext>
                </a:extLst>
              </p:cNvPr>
              <p:cNvSpPr txBox="1"/>
              <p:nvPr/>
            </p:nvSpPr>
            <p:spPr>
              <a:xfrm>
                <a:off x="4627489" y="5063653"/>
                <a:ext cx="2937022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3600" b="0" i="1" smtClean="0">
                          <a:latin typeface="Cambria Math" panose="02040503050406030204" pitchFamily="18" charset="0"/>
                        </a:rPr>
                        <m:t>=  49  −  10</m:t>
                      </m:r>
                    </m:oMath>
                  </m:oMathPara>
                </a14:m>
                <a:endParaRPr lang="fr-FR" sz="3600" dirty="0"/>
              </a:p>
            </p:txBody>
          </p:sp>
        </mc:Choice>
        <mc:Fallback xmlns="">
          <p:sp>
            <p:nvSpPr>
              <p:cNvPr id="5" name="ZoneTexte 4">
                <a:extLst>
                  <a:ext uri="{FF2B5EF4-FFF2-40B4-BE49-F238E27FC236}">
                    <a16:creationId xmlns:a16="http://schemas.microsoft.com/office/drawing/2014/main" id="{85EB9B0C-3EB6-4E5E-9758-7D24906B109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27489" y="5063653"/>
                <a:ext cx="2937022" cy="64633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ZoneTexte 5">
                <a:extLst>
                  <a:ext uri="{FF2B5EF4-FFF2-40B4-BE49-F238E27FC236}">
                    <a16:creationId xmlns:a16="http://schemas.microsoft.com/office/drawing/2014/main" id="{D3D0B099-4BC6-4DD3-8733-2F24D92206BE}"/>
                  </a:ext>
                </a:extLst>
              </p:cNvPr>
              <p:cNvSpPr txBox="1"/>
              <p:nvPr/>
            </p:nvSpPr>
            <p:spPr>
              <a:xfrm>
                <a:off x="4627489" y="5709984"/>
                <a:ext cx="1473480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3600" b="0" i="1" smtClean="0">
                          <a:latin typeface="Cambria Math" panose="02040503050406030204" pitchFamily="18" charset="0"/>
                        </a:rPr>
                        <m:t>=  39</m:t>
                      </m:r>
                    </m:oMath>
                  </m:oMathPara>
                </a14:m>
                <a:endParaRPr lang="fr-FR" sz="3600" dirty="0"/>
              </a:p>
            </p:txBody>
          </p:sp>
        </mc:Choice>
        <mc:Fallback xmlns="">
          <p:sp>
            <p:nvSpPr>
              <p:cNvPr id="6" name="ZoneTexte 5">
                <a:extLst>
                  <a:ext uri="{FF2B5EF4-FFF2-40B4-BE49-F238E27FC236}">
                    <a16:creationId xmlns:a16="http://schemas.microsoft.com/office/drawing/2014/main" id="{D3D0B099-4BC6-4DD3-8733-2F24D92206B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27489" y="5709984"/>
                <a:ext cx="1473480" cy="64633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 6">
            <a:extLst>
              <a:ext uri="{FF2B5EF4-FFF2-40B4-BE49-F238E27FC236}">
                <a16:creationId xmlns:a16="http://schemas.microsoft.com/office/drawing/2014/main" id="{30A52822-62FD-42B1-ABBD-D87F7937BDC4}"/>
              </a:ext>
            </a:extLst>
          </p:cNvPr>
          <p:cNvSpPr/>
          <p:nvPr/>
        </p:nvSpPr>
        <p:spPr>
          <a:xfrm>
            <a:off x="5231294" y="5744051"/>
            <a:ext cx="1252728" cy="578195"/>
          </a:xfrm>
          <a:prstGeom prst="rect">
            <a:avLst/>
          </a:prstGeom>
          <a:solidFill>
            <a:schemeClr val="accent1">
              <a:alpha val="27000"/>
            </a:schemeClr>
          </a:solidFill>
          <a:ln w="412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19238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riangle isocèle 13"/>
          <p:cNvSpPr/>
          <p:nvPr/>
        </p:nvSpPr>
        <p:spPr>
          <a:xfrm>
            <a:off x="5310188" y="5357813"/>
            <a:ext cx="857250" cy="1071562"/>
          </a:xfrm>
          <a:prstGeom prst="triangle">
            <a:avLst>
              <a:gd name="adj" fmla="val 34517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0" name="Triangle isocèle 9"/>
          <p:cNvSpPr/>
          <p:nvPr/>
        </p:nvSpPr>
        <p:spPr>
          <a:xfrm>
            <a:off x="5381625" y="1643064"/>
            <a:ext cx="928688" cy="903287"/>
          </a:xfrm>
          <a:prstGeom prst="triangl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1268" name="Titre 1"/>
          <p:cNvSpPr>
            <a:spLocks noGrp="1"/>
          </p:cNvSpPr>
          <p:nvPr>
            <p:ph type="title"/>
          </p:nvPr>
        </p:nvSpPr>
        <p:spPr>
          <a:xfrm>
            <a:off x="1952625" y="0"/>
            <a:ext cx="8229600" cy="1143000"/>
          </a:xfrm>
        </p:spPr>
        <p:txBody>
          <a:bodyPr/>
          <a:lstStyle/>
          <a:p>
            <a:r>
              <a:rPr lang="fr-FR" dirty="0">
                <a:solidFill>
                  <a:srgbClr val="00B050"/>
                </a:solidFill>
              </a:rPr>
              <a:t>Question 7: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809750" y="1000125"/>
            <a:ext cx="8229600" cy="5500688"/>
          </a:xfrm>
        </p:spPr>
        <p:txBody>
          <a:bodyPr rtlCol="0">
            <a:normAutofit fontScale="92500" lnSpcReduction="10000"/>
          </a:bodyPr>
          <a:lstStyle/>
          <a:p>
            <a:pPr>
              <a:defRPr/>
            </a:pPr>
            <a:r>
              <a:rPr lang="fr-FR" dirty="0"/>
              <a:t>Relie:</a:t>
            </a:r>
          </a:p>
          <a:p>
            <a:pPr>
              <a:defRPr/>
            </a:pPr>
            <a:endParaRPr lang="fr-FR" dirty="0"/>
          </a:p>
          <a:p>
            <a:pPr>
              <a:buNone/>
              <a:defRPr/>
            </a:pPr>
            <a:r>
              <a:rPr lang="fr-FR" sz="2400" dirty="0"/>
              <a:t>Cylindre</a:t>
            </a:r>
            <a:r>
              <a:rPr lang="fr-FR" sz="2400" dirty="0">
                <a:latin typeface="Arial"/>
                <a:cs typeface="Arial"/>
              </a:rPr>
              <a:t>  ☻		 ☻	         ☻	       ☻</a:t>
            </a:r>
            <a:endParaRPr lang="fr-FR" sz="2400" dirty="0"/>
          </a:p>
          <a:p>
            <a:pPr>
              <a:buNone/>
              <a:defRPr/>
            </a:pPr>
            <a:endParaRPr lang="fr-FR" sz="2400" dirty="0"/>
          </a:p>
          <a:p>
            <a:pPr>
              <a:buNone/>
              <a:defRPr/>
            </a:pPr>
            <a:endParaRPr lang="fr-FR" sz="2400" dirty="0"/>
          </a:p>
          <a:p>
            <a:pPr>
              <a:buNone/>
              <a:defRPr/>
            </a:pPr>
            <a:r>
              <a:rPr lang="fr-FR" sz="2400" dirty="0"/>
              <a:t>Prisme</a:t>
            </a:r>
            <a:r>
              <a:rPr lang="fr-FR" sz="2400" dirty="0">
                <a:latin typeface="Arial"/>
                <a:cs typeface="Arial"/>
              </a:rPr>
              <a:t>    ☻		 ☻	 ☻    ☻ 	       ☻ 	</a:t>
            </a:r>
            <a:endParaRPr lang="fr-FR" sz="2400" dirty="0"/>
          </a:p>
          <a:p>
            <a:pPr>
              <a:buNone/>
              <a:defRPr/>
            </a:pPr>
            <a:endParaRPr lang="fr-FR" sz="2400" dirty="0"/>
          </a:p>
          <a:p>
            <a:pPr>
              <a:buNone/>
              <a:defRPr/>
            </a:pPr>
            <a:endParaRPr lang="fr-FR" sz="2400" dirty="0"/>
          </a:p>
          <a:p>
            <a:pPr>
              <a:buNone/>
              <a:defRPr/>
            </a:pPr>
            <a:r>
              <a:rPr lang="fr-FR" sz="2400" dirty="0"/>
              <a:t>Cône</a:t>
            </a:r>
            <a:r>
              <a:rPr lang="fr-FR" sz="2400" dirty="0">
                <a:latin typeface="Arial"/>
                <a:cs typeface="Arial"/>
              </a:rPr>
              <a:t> 	    ☻		 ☻	        ☻	       ☻</a:t>
            </a:r>
            <a:endParaRPr lang="fr-FR" sz="2400" dirty="0"/>
          </a:p>
          <a:p>
            <a:pPr>
              <a:buNone/>
              <a:defRPr/>
            </a:pPr>
            <a:endParaRPr lang="fr-FR" sz="2400" dirty="0"/>
          </a:p>
          <a:p>
            <a:pPr>
              <a:buNone/>
              <a:defRPr/>
            </a:pPr>
            <a:endParaRPr lang="fr-FR" sz="2400" dirty="0"/>
          </a:p>
          <a:p>
            <a:pPr>
              <a:buNone/>
              <a:defRPr/>
            </a:pPr>
            <a:r>
              <a:rPr lang="fr-FR" sz="2400" dirty="0"/>
              <a:t>Pyramide</a:t>
            </a:r>
            <a:r>
              <a:rPr lang="fr-FR" sz="2400" dirty="0">
                <a:latin typeface="Arial"/>
                <a:cs typeface="Arial"/>
              </a:rPr>
              <a:t> ☻		 ☻              ☻	       ☻</a:t>
            </a:r>
            <a:r>
              <a:rPr lang="fr-FR" sz="2400" dirty="0"/>
              <a:t> </a:t>
            </a:r>
          </a:p>
          <a:p>
            <a:pPr>
              <a:buNone/>
              <a:defRPr/>
            </a:pPr>
            <a:r>
              <a:rPr lang="fr-FR" sz="2400" dirty="0">
                <a:latin typeface="Arial"/>
                <a:cs typeface="Arial"/>
              </a:rPr>
              <a:t>		</a:t>
            </a:r>
            <a:endParaRPr lang="fr-FR" sz="2400" dirty="0"/>
          </a:p>
          <a:p>
            <a:pPr>
              <a:buNone/>
              <a:defRPr/>
            </a:pPr>
            <a:endParaRPr lang="fr-FR" dirty="0"/>
          </a:p>
        </p:txBody>
      </p:sp>
      <p:sp>
        <p:nvSpPr>
          <p:cNvPr id="11270" name="Rectangle 2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fr-FR">
              <a:latin typeface="Calibri" pitchFamily="34" charset="0"/>
            </a:endParaRPr>
          </a:p>
        </p:txBody>
      </p:sp>
      <p:sp>
        <p:nvSpPr>
          <p:cNvPr id="6" name="Organigramme : Disque magnétique 5"/>
          <p:cNvSpPr/>
          <p:nvPr/>
        </p:nvSpPr>
        <p:spPr>
          <a:xfrm>
            <a:off x="5310188" y="3071813"/>
            <a:ext cx="785812" cy="857250"/>
          </a:xfrm>
          <a:prstGeom prst="flowChartMagneticDisk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8" name="Cube 7"/>
          <p:cNvSpPr/>
          <p:nvPr/>
        </p:nvSpPr>
        <p:spPr>
          <a:xfrm>
            <a:off x="5310188" y="4214814"/>
            <a:ext cx="785812" cy="1000125"/>
          </a:xfrm>
          <a:prstGeom prst="cub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9" name="Ellipse 8"/>
          <p:cNvSpPr/>
          <p:nvPr/>
        </p:nvSpPr>
        <p:spPr>
          <a:xfrm>
            <a:off x="5381625" y="2357439"/>
            <a:ext cx="928688" cy="357187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2" name="Triangle isocèle 11"/>
          <p:cNvSpPr/>
          <p:nvPr/>
        </p:nvSpPr>
        <p:spPr>
          <a:xfrm>
            <a:off x="5310188" y="6000751"/>
            <a:ext cx="857250" cy="428625"/>
          </a:xfrm>
          <a:prstGeom prst="triangl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cxnSp>
        <p:nvCxnSpPr>
          <p:cNvPr id="17" name="Connecteur droit 16"/>
          <p:cNvCxnSpPr>
            <a:endCxn id="14" idx="0"/>
          </p:cNvCxnSpPr>
          <p:nvPr/>
        </p:nvCxnSpPr>
        <p:spPr>
          <a:xfrm rot="16200000" flipV="1">
            <a:off x="5353051" y="5610226"/>
            <a:ext cx="642937" cy="138112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76" name="Rectangle 5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fr-FR">
              <a:latin typeface="Calibri" pitchFamily="34" charset="0"/>
            </a:endParaRPr>
          </a:p>
        </p:txBody>
      </p:sp>
      <p:sp>
        <p:nvSpPr>
          <p:cNvPr id="11277" name="Rectangle 6"/>
          <p:cNvSpPr>
            <a:spLocks noChangeArrowheads="1"/>
          </p:cNvSpPr>
          <p:nvPr/>
        </p:nvSpPr>
        <p:spPr bwMode="auto">
          <a:xfrm>
            <a:off x="1524001" y="6154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fr-FR"/>
          </a:p>
        </p:txBody>
      </p:sp>
      <p:sp>
        <p:nvSpPr>
          <p:cNvPr id="11278" name="Rectangle 8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fr-FR">
              <a:latin typeface="Calibri" pitchFamily="34" charset="0"/>
            </a:endParaRPr>
          </a:p>
        </p:txBody>
      </p:sp>
      <p:sp>
        <p:nvSpPr>
          <p:cNvPr id="11279" name="Rectangle 9"/>
          <p:cNvSpPr>
            <a:spLocks noChangeArrowheads="1"/>
          </p:cNvSpPr>
          <p:nvPr/>
        </p:nvSpPr>
        <p:spPr bwMode="auto">
          <a:xfrm>
            <a:off x="1524001" y="6154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fr-FR"/>
          </a:p>
        </p:txBody>
      </p:sp>
      <p:sp>
        <p:nvSpPr>
          <p:cNvPr id="11280" name="Rectangle 11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fr-FR">
              <a:latin typeface="Calibri" pitchFamily="34" charset="0"/>
            </a:endParaRPr>
          </a:p>
        </p:txBody>
      </p:sp>
      <p:sp>
        <p:nvSpPr>
          <p:cNvPr id="11281" name="Rectangle 12"/>
          <p:cNvSpPr>
            <a:spLocks noChangeArrowheads="1"/>
          </p:cNvSpPr>
          <p:nvPr/>
        </p:nvSpPr>
        <p:spPr bwMode="auto">
          <a:xfrm>
            <a:off x="1524001" y="891659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fr-FR"/>
          </a:p>
        </p:txBody>
      </p:sp>
      <p:sp>
        <p:nvSpPr>
          <p:cNvPr id="11282" name="Rectangle 14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fr-FR">
              <a:latin typeface="Calibri" pitchFamily="34" charset="0"/>
            </a:endParaRPr>
          </a:p>
        </p:txBody>
      </p:sp>
      <p:pic>
        <p:nvPicPr>
          <p:cNvPr id="11283" name="Picture 1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310563" y="1857376"/>
            <a:ext cx="1924050" cy="78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84" name="Rectangle 15"/>
          <p:cNvSpPr>
            <a:spLocks noChangeArrowheads="1"/>
          </p:cNvSpPr>
          <p:nvPr/>
        </p:nvSpPr>
        <p:spPr bwMode="auto">
          <a:xfrm>
            <a:off x="1524001" y="929759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fr-FR"/>
          </a:p>
        </p:txBody>
      </p:sp>
      <p:sp>
        <p:nvSpPr>
          <p:cNvPr id="11285" name="Rectangle 17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fr-FR">
              <a:latin typeface="Calibri" pitchFamily="34" charset="0"/>
            </a:endParaRPr>
          </a:p>
        </p:txBody>
      </p:sp>
      <p:pic>
        <p:nvPicPr>
          <p:cNvPr id="11286" name="Picture 16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382001" y="3286126"/>
            <a:ext cx="1928813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87" name="Rectangle 18"/>
          <p:cNvSpPr>
            <a:spLocks noChangeArrowheads="1"/>
          </p:cNvSpPr>
          <p:nvPr/>
        </p:nvSpPr>
        <p:spPr bwMode="auto">
          <a:xfrm>
            <a:off x="1524001" y="6154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fr-FR"/>
          </a:p>
        </p:txBody>
      </p:sp>
      <p:sp>
        <p:nvSpPr>
          <p:cNvPr id="11288" name="Rectangle 20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fr-FR">
              <a:latin typeface="Calibri" pitchFamily="34" charset="0"/>
            </a:endParaRPr>
          </a:p>
        </p:txBody>
      </p:sp>
      <p:pic>
        <p:nvPicPr>
          <p:cNvPr id="11289" name="Picture 19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453438" y="5786439"/>
            <a:ext cx="201295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90" name="Rectangle 22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fr-FR">
              <a:latin typeface="Calibri" pitchFamily="34" charset="0"/>
            </a:endParaRPr>
          </a:p>
        </p:txBody>
      </p:sp>
      <p:pic>
        <p:nvPicPr>
          <p:cNvPr id="11291" name="Picture 21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382000" y="4357689"/>
            <a:ext cx="1785938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92" name="Rectangle 23"/>
          <p:cNvSpPr>
            <a:spLocks noChangeArrowheads="1"/>
          </p:cNvSpPr>
          <p:nvPr/>
        </p:nvSpPr>
        <p:spPr bwMode="auto">
          <a:xfrm>
            <a:off x="1524001" y="891659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riangle isocèle 86"/>
          <p:cNvSpPr/>
          <p:nvPr/>
        </p:nvSpPr>
        <p:spPr>
          <a:xfrm>
            <a:off x="5595939" y="5572125"/>
            <a:ext cx="714375" cy="357188"/>
          </a:xfrm>
          <a:prstGeom prst="triangl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0" name="Triangle isocèle 9"/>
          <p:cNvSpPr/>
          <p:nvPr/>
        </p:nvSpPr>
        <p:spPr>
          <a:xfrm>
            <a:off x="5381625" y="1643064"/>
            <a:ext cx="928688" cy="903287"/>
          </a:xfrm>
          <a:prstGeom prst="triangl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16807" y="-114330"/>
            <a:ext cx="8229600" cy="1143000"/>
          </a:xfrm>
        </p:spPr>
        <p:txBody>
          <a:bodyPr/>
          <a:lstStyle/>
          <a:p>
            <a:r>
              <a:rPr lang="fr-FR" dirty="0">
                <a:solidFill>
                  <a:srgbClr val="00B050"/>
                </a:solidFill>
              </a:rPr>
              <a:t>Réponse 7:</a:t>
            </a:r>
            <a:endParaRPr lang="fr-FR" dirty="0"/>
          </a:p>
        </p:txBody>
      </p:sp>
      <p:sp>
        <p:nvSpPr>
          <p:cNvPr id="12293" name="Espace réservé du contenu 2"/>
          <p:cNvSpPr>
            <a:spLocks noGrp="1"/>
          </p:cNvSpPr>
          <p:nvPr>
            <p:ph idx="1"/>
          </p:nvPr>
        </p:nvSpPr>
        <p:spPr>
          <a:xfrm>
            <a:off x="1938337" y="1535907"/>
            <a:ext cx="8229600" cy="5500687"/>
          </a:xfrm>
        </p:spPr>
        <p:txBody>
          <a:bodyPr>
            <a:normAutofit lnSpcReduction="10000"/>
          </a:bodyPr>
          <a:lstStyle/>
          <a:p>
            <a:endParaRPr lang="fr-FR" dirty="0"/>
          </a:p>
          <a:p>
            <a:pPr>
              <a:buFont typeface="Arial" charset="0"/>
              <a:buNone/>
            </a:pPr>
            <a:r>
              <a:rPr lang="fr-FR" sz="2400" dirty="0"/>
              <a:t>Cylindre</a:t>
            </a:r>
            <a:r>
              <a:rPr lang="fr-FR" sz="2400" dirty="0">
                <a:latin typeface="Arial" charset="0"/>
                <a:cs typeface="Arial" charset="0"/>
              </a:rPr>
              <a:t>  ☻		 ☻	         ☻	       ☻</a:t>
            </a:r>
            <a:endParaRPr lang="fr-FR" sz="2400" dirty="0"/>
          </a:p>
          <a:p>
            <a:pPr>
              <a:buFont typeface="Arial" charset="0"/>
              <a:buNone/>
            </a:pPr>
            <a:endParaRPr lang="fr-FR" sz="2400" dirty="0"/>
          </a:p>
          <a:p>
            <a:pPr>
              <a:buFont typeface="Arial" charset="0"/>
              <a:buNone/>
            </a:pPr>
            <a:endParaRPr lang="fr-FR" sz="2400" dirty="0"/>
          </a:p>
          <a:p>
            <a:pPr>
              <a:buFont typeface="Arial" charset="0"/>
              <a:buNone/>
            </a:pPr>
            <a:r>
              <a:rPr lang="fr-FR" sz="2400" dirty="0"/>
              <a:t>Prisme</a:t>
            </a:r>
            <a:r>
              <a:rPr lang="fr-FR" sz="2400" dirty="0">
                <a:latin typeface="Arial" charset="0"/>
                <a:cs typeface="Arial" charset="0"/>
              </a:rPr>
              <a:t>    ☻		 ☻	        ☻ 	       ☻ 	</a:t>
            </a:r>
            <a:endParaRPr lang="fr-FR" sz="2400" dirty="0"/>
          </a:p>
          <a:p>
            <a:pPr>
              <a:buFont typeface="Arial" charset="0"/>
              <a:buNone/>
            </a:pPr>
            <a:endParaRPr lang="fr-FR" dirty="0"/>
          </a:p>
          <a:p>
            <a:pPr>
              <a:buFont typeface="Arial" charset="0"/>
              <a:buNone/>
            </a:pPr>
            <a:endParaRPr lang="fr-FR" sz="2400" dirty="0"/>
          </a:p>
          <a:p>
            <a:pPr>
              <a:buFont typeface="Arial" charset="0"/>
              <a:buNone/>
            </a:pPr>
            <a:r>
              <a:rPr lang="fr-FR" sz="2400" dirty="0"/>
              <a:t>Cône</a:t>
            </a:r>
            <a:r>
              <a:rPr lang="fr-FR" sz="2400" dirty="0">
                <a:latin typeface="Arial" charset="0"/>
                <a:cs typeface="Arial" charset="0"/>
              </a:rPr>
              <a:t> 	    ☻		 ☻	        ☻	       ☻</a:t>
            </a:r>
            <a:endParaRPr lang="fr-FR" sz="2400" dirty="0"/>
          </a:p>
          <a:p>
            <a:pPr>
              <a:buFont typeface="Arial" charset="0"/>
              <a:buNone/>
            </a:pPr>
            <a:endParaRPr lang="fr-FR" sz="2400" dirty="0"/>
          </a:p>
          <a:p>
            <a:pPr>
              <a:buFont typeface="Arial" charset="0"/>
              <a:buNone/>
            </a:pPr>
            <a:endParaRPr lang="fr-FR" sz="2400" dirty="0"/>
          </a:p>
          <a:p>
            <a:pPr>
              <a:buFont typeface="Arial" charset="0"/>
              <a:buNone/>
            </a:pPr>
            <a:r>
              <a:rPr lang="fr-FR" sz="2400" dirty="0"/>
              <a:t>Pyramide</a:t>
            </a:r>
            <a:r>
              <a:rPr lang="fr-FR" sz="2400" dirty="0">
                <a:latin typeface="Arial" charset="0"/>
                <a:cs typeface="Arial" charset="0"/>
              </a:rPr>
              <a:t> ☻		 ☻              ☻	       ☻</a:t>
            </a:r>
            <a:r>
              <a:rPr lang="fr-FR" sz="2400" dirty="0"/>
              <a:t> </a:t>
            </a:r>
          </a:p>
          <a:p>
            <a:pPr>
              <a:buFont typeface="Arial" charset="0"/>
              <a:buNone/>
            </a:pPr>
            <a:r>
              <a:rPr lang="fr-FR" sz="2400" dirty="0">
                <a:latin typeface="Arial" charset="0"/>
                <a:cs typeface="Arial" charset="0"/>
              </a:rPr>
              <a:t>		</a:t>
            </a:r>
            <a:endParaRPr lang="fr-FR" sz="2400" dirty="0"/>
          </a:p>
          <a:p>
            <a:pPr>
              <a:buFont typeface="Arial" charset="0"/>
              <a:buNone/>
            </a:pPr>
            <a:endParaRPr lang="fr-FR" dirty="0"/>
          </a:p>
        </p:txBody>
      </p:sp>
      <p:sp>
        <p:nvSpPr>
          <p:cNvPr id="12294" name="Rectangle 2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fr-FR">
              <a:latin typeface="Calibri" pitchFamily="34" charset="0"/>
            </a:endParaRPr>
          </a:p>
        </p:txBody>
      </p:sp>
      <p:sp>
        <p:nvSpPr>
          <p:cNvPr id="6" name="Organigramme : Disque magnétique 5"/>
          <p:cNvSpPr/>
          <p:nvPr/>
        </p:nvSpPr>
        <p:spPr>
          <a:xfrm>
            <a:off x="5310188" y="3071813"/>
            <a:ext cx="785812" cy="857250"/>
          </a:xfrm>
          <a:prstGeom prst="flowChartMagneticDisk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8" name="Cube 7"/>
          <p:cNvSpPr/>
          <p:nvPr/>
        </p:nvSpPr>
        <p:spPr>
          <a:xfrm>
            <a:off x="5381626" y="4286251"/>
            <a:ext cx="785813" cy="1000125"/>
          </a:xfrm>
          <a:prstGeom prst="cub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9" name="Ellipse 8"/>
          <p:cNvSpPr/>
          <p:nvPr/>
        </p:nvSpPr>
        <p:spPr>
          <a:xfrm>
            <a:off x="5381625" y="2357439"/>
            <a:ext cx="928688" cy="357187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2298" name="Rectangle 5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fr-FR">
              <a:latin typeface="Calibri" pitchFamily="34" charset="0"/>
            </a:endParaRPr>
          </a:p>
        </p:txBody>
      </p:sp>
      <p:sp>
        <p:nvSpPr>
          <p:cNvPr id="12299" name="Rectangle 6"/>
          <p:cNvSpPr>
            <a:spLocks noChangeArrowheads="1"/>
          </p:cNvSpPr>
          <p:nvPr/>
        </p:nvSpPr>
        <p:spPr bwMode="auto">
          <a:xfrm>
            <a:off x="1524001" y="6154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fr-FR"/>
          </a:p>
        </p:txBody>
      </p:sp>
      <p:sp>
        <p:nvSpPr>
          <p:cNvPr id="12300" name="Rectangle 8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fr-FR">
              <a:latin typeface="Calibri" pitchFamily="34" charset="0"/>
            </a:endParaRPr>
          </a:p>
        </p:txBody>
      </p:sp>
      <p:sp>
        <p:nvSpPr>
          <p:cNvPr id="12301" name="Rectangle 9"/>
          <p:cNvSpPr>
            <a:spLocks noChangeArrowheads="1"/>
          </p:cNvSpPr>
          <p:nvPr/>
        </p:nvSpPr>
        <p:spPr bwMode="auto">
          <a:xfrm>
            <a:off x="1524001" y="6154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fr-FR"/>
          </a:p>
        </p:txBody>
      </p:sp>
      <p:sp>
        <p:nvSpPr>
          <p:cNvPr id="12302" name="Rectangle 11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fr-FR">
              <a:latin typeface="Calibri" pitchFamily="34" charset="0"/>
            </a:endParaRPr>
          </a:p>
        </p:txBody>
      </p:sp>
      <p:sp>
        <p:nvSpPr>
          <p:cNvPr id="12303" name="Rectangle 12"/>
          <p:cNvSpPr>
            <a:spLocks noChangeArrowheads="1"/>
          </p:cNvSpPr>
          <p:nvPr/>
        </p:nvSpPr>
        <p:spPr bwMode="auto">
          <a:xfrm>
            <a:off x="1524001" y="891659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fr-FR"/>
          </a:p>
        </p:txBody>
      </p:sp>
      <p:sp>
        <p:nvSpPr>
          <p:cNvPr id="12304" name="Rectangle 14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fr-FR">
              <a:latin typeface="Calibri" pitchFamily="34" charset="0"/>
            </a:endParaRPr>
          </a:p>
        </p:txBody>
      </p:sp>
      <p:pic>
        <p:nvPicPr>
          <p:cNvPr id="12305" name="Picture 1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453438" y="1785938"/>
            <a:ext cx="1924050" cy="785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306" name="Rectangle 15"/>
          <p:cNvSpPr>
            <a:spLocks noChangeArrowheads="1"/>
          </p:cNvSpPr>
          <p:nvPr/>
        </p:nvSpPr>
        <p:spPr bwMode="auto">
          <a:xfrm>
            <a:off x="1524001" y="929759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fr-FR"/>
          </a:p>
        </p:txBody>
      </p:sp>
      <p:sp>
        <p:nvSpPr>
          <p:cNvPr id="12307" name="Rectangle 17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fr-FR">
              <a:latin typeface="Calibri" pitchFamily="34" charset="0"/>
            </a:endParaRPr>
          </a:p>
        </p:txBody>
      </p:sp>
      <p:pic>
        <p:nvPicPr>
          <p:cNvPr id="12308" name="Picture 16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382001" y="3286126"/>
            <a:ext cx="1928813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309" name="Rectangle 18"/>
          <p:cNvSpPr>
            <a:spLocks noChangeArrowheads="1"/>
          </p:cNvSpPr>
          <p:nvPr/>
        </p:nvSpPr>
        <p:spPr bwMode="auto">
          <a:xfrm>
            <a:off x="1524001" y="6154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fr-FR"/>
          </a:p>
        </p:txBody>
      </p:sp>
      <p:sp>
        <p:nvSpPr>
          <p:cNvPr id="12310" name="Rectangle 20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fr-FR">
              <a:latin typeface="Calibri" pitchFamily="34" charset="0"/>
            </a:endParaRPr>
          </a:p>
        </p:txBody>
      </p:sp>
      <p:pic>
        <p:nvPicPr>
          <p:cNvPr id="12311" name="Picture 19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453438" y="6000751"/>
            <a:ext cx="201295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312" name="Rectangle 22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fr-FR">
              <a:latin typeface="Calibri" pitchFamily="34" charset="0"/>
            </a:endParaRPr>
          </a:p>
        </p:txBody>
      </p:sp>
      <p:pic>
        <p:nvPicPr>
          <p:cNvPr id="12313" name="Picture 21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453439" y="4500564"/>
            <a:ext cx="1785937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314" name="Rectangle 23"/>
          <p:cNvSpPr>
            <a:spLocks noChangeArrowheads="1"/>
          </p:cNvSpPr>
          <p:nvPr/>
        </p:nvSpPr>
        <p:spPr bwMode="auto">
          <a:xfrm>
            <a:off x="1524001" y="891659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fr-FR"/>
          </a:p>
        </p:txBody>
      </p:sp>
      <p:cxnSp>
        <p:nvCxnSpPr>
          <p:cNvPr id="30" name="Connecteur droit avec flèche 29"/>
          <p:cNvCxnSpPr/>
          <p:nvPr/>
        </p:nvCxnSpPr>
        <p:spPr>
          <a:xfrm>
            <a:off x="3452813" y="2214564"/>
            <a:ext cx="1428750" cy="1214437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cteur droit avec flèche 31"/>
          <p:cNvCxnSpPr/>
          <p:nvPr/>
        </p:nvCxnSpPr>
        <p:spPr>
          <a:xfrm>
            <a:off x="3432494" y="3513138"/>
            <a:ext cx="1428750" cy="1285875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cteur droit avec flèche 34"/>
          <p:cNvCxnSpPr>
            <a:cxnSpLocks/>
          </p:cNvCxnSpPr>
          <p:nvPr/>
        </p:nvCxnSpPr>
        <p:spPr>
          <a:xfrm flipV="1">
            <a:off x="3452813" y="2211389"/>
            <a:ext cx="1535112" cy="2522538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cteur droit avec flèche 36"/>
          <p:cNvCxnSpPr/>
          <p:nvPr/>
        </p:nvCxnSpPr>
        <p:spPr>
          <a:xfrm>
            <a:off x="3465044" y="6000750"/>
            <a:ext cx="1428750" cy="1588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cteur droit avec flèche 39"/>
          <p:cNvCxnSpPr/>
          <p:nvPr/>
        </p:nvCxnSpPr>
        <p:spPr>
          <a:xfrm flipV="1">
            <a:off x="6596063" y="4803774"/>
            <a:ext cx="1571625" cy="1285875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cteur droit avec flèche 41"/>
          <p:cNvCxnSpPr/>
          <p:nvPr/>
        </p:nvCxnSpPr>
        <p:spPr>
          <a:xfrm>
            <a:off x="6667500" y="2214564"/>
            <a:ext cx="1500188" cy="1587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cteur droit avec flèche 43"/>
          <p:cNvCxnSpPr/>
          <p:nvPr/>
        </p:nvCxnSpPr>
        <p:spPr>
          <a:xfrm rot="16200000" flipH="1">
            <a:off x="6095999" y="4061619"/>
            <a:ext cx="2571750" cy="1500188"/>
          </a:xfrm>
          <a:prstGeom prst="straightConnector1">
            <a:avLst/>
          </a:prstGeom>
          <a:ln w="28575">
            <a:solidFill>
              <a:schemeClr val="tx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cteur droit avec flèche 46"/>
          <p:cNvCxnSpPr>
            <a:cxnSpLocks/>
          </p:cNvCxnSpPr>
          <p:nvPr/>
        </p:nvCxnSpPr>
        <p:spPr>
          <a:xfrm flipV="1">
            <a:off x="6631780" y="3482975"/>
            <a:ext cx="1535908" cy="1250952"/>
          </a:xfrm>
          <a:prstGeom prst="straightConnector1">
            <a:avLst/>
          </a:prstGeom>
          <a:ln w="28575">
            <a:solidFill>
              <a:schemeClr val="tx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Parallélogramme 50"/>
          <p:cNvSpPr/>
          <p:nvPr/>
        </p:nvSpPr>
        <p:spPr>
          <a:xfrm>
            <a:off x="5453063" y="5929314"/>
            <a:ext cx="857250" cy="428625"/>
          </a:xfrm>
          <a:prstGeom prst="parallelogram">
            <a:avLst>
              <a:gd name="adj" fmla="val 28951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cxnSp>
        <p:nvCxnSpPr>
          <p:cNvPr id="54" name="Connecteur droit 53"/>
          <p:cNvCxnSpPr>
            <a:stCxn id="52" idx="0"/>
          </p:cNvCxnSpPr>
          <p:nvPr/>
        </p:nvCxnSpPr>
        <p:spPr>
          <a:xfrm rot="16200000" flipH="1">
            <a:off x="5948363" y="5567363"/>
            <a:ext cx="357188" cy="366713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riangle isocèle 51"/>
          <p:cNvSpPr/>
          <p:nvPr/>
        </p:nvSpPr>
        <p:spPr>
          <a:xfrm>
            <a:off x="5453064" y="5572126"/>
            <a:ext cx="714375" cy="785813"/>
          </a:xfrm>
          <a:prstGeom prst="triangle">
            <a:avLst>
              <a:gd name="adj" fmla="val 6858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cxnSp>
        <p:nvCxnSpPr>
          <p:cNvPr id="84" name="Connecteur droit 83"/>
          <p:cNvCxnSpPr>
            <a:endCxn id="52" idx="0"/>
          </p:cNvCxnSpPr>
          <p:nvPr/>
        </p:nvCxnSpPr>
        <p:spPr>
          <a:xfrm rot="5400000" flipH="1" flipV="1">
            <a:off x="5591175" y="5576888"/>
            <a:ext cx="357188" cy="347662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ZoneTexte 87"/>
          <p:cNvSpPr txBox="1">
            <a:spLocks noChangeArrowheads="1"/>
          </p:cNvSpPr>
          <p:nvPr/>
        </p:nvSpPr>
        <p:spPr bwMode="auto">
          <a:xfrm>
            <a:off x="3687761" y="263908"/>
            <a:ext cx="70008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2400" b="1" dirty="0">
                <a:latin typeface="Calibri" pitchFamily="34" charset="0"/>
              </a:rPr>
              <a:t>REM: on  préfère  se rappeler des formules </a:t>
            </a:r>
          </a:p>
        </p:txBody>
      </p:sp>
      <p:sp>
        <p:nvSpPr>
          <p:cNvPr id="12328" name="Rectangle 2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fr-FR">
              <a:latin typeface="Calibri" pitchFamily="34" charset="0"/>
            </a:endParaRPr>
          </a:p>
        </p:txBody>
      </p:sp>
      <p:sp>
        <p:nvSpPr>
          <p:cNvPr id="12329" name="Rectangle 3"/>
          <p:cNvSpPr>
            <a:spLocks noChangeArrowheads="1"/>
          </p:cNvSpPr>
          <p:nvPr/>
        </p:nvSpPr>
        <p:spPr bwMode="auto">
          <a:xfrm>
            <a:off x="1524000" y="742920"/>
            <a:ext cx="24237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fr-FR" sz="2000">
                <a:latin typeface="Calibri" pitchFamily="34" charset="0"/>
                <a:cs typeface="Times New Roman" pitchFamily="18" charset="0"/>
              </a:rPr>
              <a:t> </a:t>
            </a:r>
            <a:endParaRPr lang="fr-FR"/>
          </a:p>
        </p:txBody>
      </p:sp>
      <p:sp>
        <p:nvSpPr>
          <p:cNvPr id="92" name="ZoneTexte 91"/>
          <p:cNvSpPr txBox="1">
            <a:spLocks noChangeArrowheads="1"/>
          </p:cNvSpPr>
          <p:nvPr/>
        </p:nvSpPr>
        <p:spPr bwMode="auto">
          <a:xfrm>
            <a:off x="7381876" y="928688"/>
            <a:ext cx="32861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2400">
                <a:latin typeface="Calibri" pitchFamily="34" charset="0"/>
              </a:rPr>
              <a:t>(Ou  </a:t>
            </a:r>
            <a:r>
              <a:rPr lang="fr-FR" sz="2400" i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B </a:t>
            </a:r>
            <a:r>
              <a:rPr lang="fr-FR" sz="2400">
                <a:latin typeface="Calibri" pitchFamily="34" charset="0"/>
              </a:rPr>
              <a:t> est l’aire de base)</a:t>
            </a:r>
          </a:p>
        </p:txBody>
      </p:sp>
      <p:sp>
        <p:nvSpPr>
          <p:cNvPr id="12331" name="Rectangle 5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fr-FR">
              <a:latin typeface="Calibri" pitchFamily="34" charset="0"/>
            </a:endParaRPr>
          </a:p>
        </p:txBody>
      </p:sp>
      <p:pic>
        <p:nvPicPr>
          <p:cNvPr id="31748" name="Picture 4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59049" y="733393"/>
            <a:ext cx="4679950" cy="928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333" name="Rectangle 6"/>
          <p:cNvSpPr>
            <a:spLocks noChangeArrowheads="1"/>
          </p:cNvSpPr>
          <p:nvPr/>
        </p:nvSpPr>
        <p:spPr bwMode="auto">
          <a:xfrm>
            <a:off x="1524000" y="285720"/>
            <a:ext cx="27443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fr-FR" sz="2000">
                <a:solidFill>
                  <a:srgbClr val="C00000"/>
                </a:solidFill>
                <a:latin typeface="Calibri" pitchFamily="34" charset="0"/>
                <a:cs typeface="Times New Roman" pitchFamily="18" charset="0"/>
              </a:rPr>
              <a:t> </a:t>
            </a:r>
            <a:r>
              <a:rPr lang="fr-FR" sz="1100"/>
              <a:t> </a:t>
            </a:r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5" presetClass="entr" presetSubtype="1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500"/>
                            </p:stCondLst>
                            <p:childTnLst>
                              <p:par>
                                <p:cTn id="17" presetID="5" presetClass="entr" presetSubtype="1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0"/>
                            </p:stCondLst>
                            <p:childTnLst>
                              <p:par>
                                <p:cTn id="21" presetID="5" presetClass="entr" presetSubtype="1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6500"/>
                            </p:stCondLst>
                            <p:childTnLst>
                              <p:par>
                                <p:cTn id="25" presetID="5" presetClass="entr" presetSubtype="1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8000"/>
                            </p:stCondLst>
                            <p:childTnLst>
                              <p:par>
                                <p:cTn id="29" presetID="5" presetClass="entr" presetSubtype="1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9500"/>
                            </p:stCondLst>
                            <p:childTnLst>
                              <p:par>
                                <p:cTn id="33" presetID="5" presetClass="entr" presetSubtype="1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" presetClass="exit" presetSubtype="1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1000"/>
                            </p:stCondLst>
                            <p:childTnLst>
                              <p:par>
                                <p:cTn id="40" presetID="5" presetClass="entr" presetSubtype="1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1000"/>
                                        <p:tgtEl>
                                          <p:spTgt spid="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4000"/>
                            </p:stCondLst>
                            <p:childTnLst>
                              <p:par>
                                <p:cTn id="44" presetID="5" presetClass="entr" presetSubtype="1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6" dur="1000"/>
                                        <p:tgtEl>
                                          <p:spTgt spid="31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6500"/>
                            </p:stCondLst>
                            <p:childTnLst>
                              <p:par>
                                <p:cTn id="48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0" dur="1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26E258B-4799-4957-9F42-1A69F0C3D5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Question 8: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Espace réservé du contenu 2">
                <a:extLst>
                  <a:ext uri="{FF2B5EF4-FFF2-40B4-BE49-F238E27FC236}">
                    <a16:creationId xmlns:a16="http://schemas.microsoft.com/office/drawing/2014/main" id="{18ED745A-D099-4BA9-BC3A-459A5EFD657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fr-FR" sz="3600" dirty="0"/>
                  <a:t>Simplifie la fraction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36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sz="3600" b="0" i="1" smtClean="0">
                            <a:latin typeface="Cambria Math" panose="02040503050406030204" pitchFamily="18" charset="0"/>
                          </a:rPr>
                          <m:t>35</m:t>
                        </m:r>
                      </m:num>
                      <m:den>
                        <m:r>
                          <a:rPr lang="fr-FR" sz="3600" b="0" i="1" smtClean="0">
                            <a:latin typeface="Cambria Math" panose="02040503050406030204" pitchFamily="18" charset="0"/>
                          </a:rPr>
                          <m:t>21</m:t>
                        </m:r>
                      </m:den>
                    </m:f>
                  </m:oMath>
                </a14:m>
                <a:endParaRPr lang="fr-FR" sz="3600" dirty="0"/>
              </a:p>
            </p:txBody>
          </p:sp>
        </mc:Choice>
        <mc:Fallback xmlns="">
          <p:sp>
            <p:nvSpPr>
              <p:cNvPr id="3" name="Espace réservé du contenu 2">
                <a:extLst>
                  <a:ext uri="{FF2B5EF4-FFF2-40B4-BE49-F238E27FC236}">
                    <a16:creationId xmlns:a16="http://schemas.microsoft.com/office/drawing/2014/main" id="{18ED745A-D099-4BA9-BC3A-459A5EFD657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797" t="-560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ZoneTexte 3">
                <a:extLst>
                  <a:ext uri="{FF2B5EF4-FFF2-40B4-BE49-F238E27FC236}">
                    <a16:creationId xmlns:a16="http://schemas.microsoft.com/office/drawing/2014/main" id="{955E08E3-62A7-4D10-BE0F-9585F6BCFAD6}"/>
                  </a:ext>
                </a:extLst>
              </p:cNvPr>
              <p:cNvSpPr txBox="1"/>
              <p:nvPr/>
            </p:nvSpPr>
            <p:spPr>
              <a:xfrm>
                <a:off x="6690167" y="1825625"/>
                <a:ext cx="2444900" cy="11443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fr-FR" sz="3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sz="3600" b="0" i="1" smtClean="0">
                              <a:latin typeface="Cambria Math" panose="02040503050406030204" pitchFamily="18" charset="0"/>
                            </a:rPr>
                            <m:t>35</m:t>
                          </m:r>
                        </m:num>
                        <m:den>
                          <m:r>
                            <a:rPr lang="fr-FR" sz="3600" b="0" i="1" smtClean="0">
                              <a:latin typeface="Cambria Math" panose="02040503050406030204" pitchFamily="18" charset="0"/>
                            </a:rPr>
                            <m:t>21</m:t>
                          </m:r>
                        </m:den>
                      </m:f>
                      <m:r>
                        <a:rPr lang="fr-FR" sz="3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fr-FR" sz="3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sz="3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  <m:r>
                            <a:rPr lang="fr-FR" sz="3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×5</m:t>
                          </m:r>
                        </m:num>
                        <m:den>
                          <m:r>
                            <a:rPr lang="fr-FR" sz="3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  <m:r>
                            <a:rPr lang="fr-FR" sz="3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×3</m:t>
                          </m:r>
                        </m:den>
                      </m:f>
                    </m:oMath>
                  </m:oMathPara>
                </a14:m>
                <a:endParaRPr lang="fr-FR" sz="3600" dirty="0"/>
              </a:p>
            </p:txBody>
          </p:sp>
        </mc:Choice>
        <mc:Fallback xmlns="">
          <p:sp>
            <p:nvSpPr>
              <p:cNvPr id="4" name="ZoneTexte 3">
                <a:extLst>
                  <a:ext uri="{FF2B5EF4-FFF2-40B4-BE49-F238E27FC236}">
                    <a16:creationId xmlns:a16="http://schemas.microsoft.com/office/drawing/2014/main" id="{955E08E3-62A7-4D10-BE0F-9585F6BCFAD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90167" y="1825625"/>
                <a:ext cx="2444900" cy="114435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ZoneTexte 4">
                <a:extLst>
                  <a:ext uri="{FF2B5EF4-FFF2-40B4-BE49-F238E27FC236}">
                    <a16:creationId xmlns:a16="http://schemas.microsoft.com/office/drawing/2014/main" id="{3DAF6EBB-F99B-44D4-8A2F-B6149859B413}"/>
                  </a:ext>
                </a:extLst>
              </p:cNvPr>
              <p:cNvSpPr txBox="1"/>
              <p:nvPr/>
            </p:nvSpPr>
            <p:spPr>
              <a:xfrm>
                <a:off x="7392465" y="3521450"/>
                <a:ext cx="831959" cy="105201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3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fr-FR" sz="3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sz="36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fr-FR" sz="36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fr-FR" sz="3600" dirty="0"/>
              </a:p>
            </p:txBody>
          </p:sp>
        </mc:Choice>
        <mc:Fallback xmlns="">
          <p:sp>
            <p:nvSpPr>
              <p:cNvPr id="5" name="ZoneTexte 4">
                <a:extLst>
                  <a:ext uri="{FF2B5EF4-FFF2-40B4-BE49-F238E27FC236}">
                    <a16:creationId xmlns:a16="http://schemas.microsoft.com/office/drawing/2014/main" id="{3DAF6EBB-F99B-44D4-8A2F-B6149859B41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92465" y="3521450"/>
                <a:ext cx="831959" cy="105201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ectangle 5">
            <a:extLst>
              <a:ext uri="{FF2B5EF4-FFF2-40B4-BE49-F238E27FC236}">
                <a16:creationId xmlns:a16="http://schemas.microsoft.com/office/drawing/2014/main" id="{4C704F7F-97BF-4987-BE44-D930E21AD4C1}"/>
              </a:ext>
            </a:extLst>
          </p:cNvPr>
          <p:cNvSpPr/>
          <p:nvPr/>
        </p:nvSpPr>
        <p:spPr>
          <a:xfrm>
            <a:off x="7392465" y="3429000"/>
            <a:ext cx="1252728" cy="1391431"/>
          </a:xfrm>
          <a:prstGeom prst="rect">
            <a:avLst/>
          </a:prstGeom>
          <a:solidFill>
            <a:schemeClr val="accent1">
              <a:alpha val="27000"/>
            </a:schemeClr>
          </a:solidFill>
          <a:ln w="412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14104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Question 9: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Calcule le volume de ce solide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FF5F508E-3FAE-4476-90C4-13E093ED06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36430" y="916046"/>
            <a:ext cx="4911851" cy="5260917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ZoneTexte 4">
                <a:extLst>
                  <a:ext uri="{FF2B5EF4-FFF2-40B4-BE49-F238E27FC236}">
                    <a16:creationId xmlns:a16="http://schemas.microsoft.com/office/drawing/2014/main" id="{3B156891-594D-43E3-AB96-B69A858795CD}"/>
                  </a:ext>
                </a:extLst>
              </p:cNvPr>
              <p:cNvSpPr txBox="1"/>
              <p:nvPr/>
            </p:nvSpPr>
            <p:spPr>
              <a:xfrm>
                <a:off x="629182" y="3708906"/>
                <a:ext cx="5362237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3200" b="0" dirty="0"/>
                  <a:t>    </a:t>
                </a:r>
                <a14:m>
                  <m:oMath xmlns:m="http://schemas.openxmlformats.org/officeDocument/2006/math">
                    <m:r>
                      <a:rPr lang="fr-FR" sz="32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fr-FR" sz="3200" b="0" i="1" smtClean="0">
                        <a:solidFill>
                          <a:srgbClr val="00B0F0"/>
                        </a:solidFill>
                        <a:latin typeface="Cambria Math" panose="02040503050406030204" pitchFamily="18" charset="0"/>
                      </a:rPr>
                      <m:t>4</m:t>
                    </m:r>
                    <m:r>
                      <a:rPr lang="fr-FR" sz="3200" b="0" i="1" smtClean="0">
                        <a:solidFill>
                          <a:srgbClr val="00B0F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×5×2 </m:t>
                    </m:r>
                    <m:r>
                      <a:rPr lang="fr-FR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+    </m:t>
                    </m:r>
                    <m:r>
                      <a:rPr lang="fr-FR" sz="3200" b="0" i="1" smtClean="0">
                        <a:solidFill>
                          <a:schemeClr val="accent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3×4×2</m:t>
                    </m:r>
                  </m:oMath>
                </a14:m>
                <a:endParaRPr lang="fr-FR" sz="3200" dirty="0"/>
              </a:p>
            </p:txBody>
          </p:sp>
        </mc:Choice>
        <mc:Fallback xmlns="">
          <p:sp>
            <p:nvSpPr>
              <p:cNvPr id="5" name="ZoneTexte 4">
                <a:extLst>
                  <a:ext uri="{FF2B5EF4-FFF2-40B4-BE49-F238E27FC236}">
                    <a16:creationId xmlns:a16="http://schemas.microsoft.com/office/drawing/2014/main" id="{3B156891-594D-43E3-AB96-B69A858795C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9182" y="3708906"/>
                <a:ext cx="5362237" cy="5847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ZoneTexte 5">
                <a:extLst>
                  <a:ext uri="{FF2B5EF4-FFF2-40B4-BE49-F238E27FC236}">
                    <a16:creationId xmlns:a16="http://schemas.microsoft.com/office/drawing/2014/main" id="{71ED0F21-66C5-46A0-9712-7814A750E5A1}"/>
                  </a:ext>
                </a:extLst>
              </p:cNvPr>
              <p:cNvSpPr txBox="1"/>
              <p:nvPr/>
            </p:nvSpPr>
            <p:spPr>
              <a:xfrm>
                <a:off x="9203146" y="4001294"/>
                <a:ext cx="778418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400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40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fr-FR" sz="40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fr-FR" sz="4000" dirty="0"/>
              </a:p>
            </p:txBody>
          </p:sp>
        </mc:Choice>
        <mc:Fallback xmlns="">
          <p:sp>
            <p:nvSpPr>
              <p:cNvPr id="6" name="ZoneTexte 5">
                <a:extLst>
                  <a:ext uri="{FF2B5EF4-FFF2-40B4-BE49-F238E27FC236}">
                    <a16:creationId xmlns:a16="http://schemas.microsoft.com/office/drawing/2014/main" id="{71ED0F21-66C5-46A0-9712-7814A750E5A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03146" y="4001294"/>
                <a:ext cx="778418" cy="70788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91A90064-9141-4BA0-A882-6CC71F919049}"/>
                  </a:ext>
                </a:extLst>
              </p:cNvPr>
              <p:cNvSpPr/>
              <p:nvPr/>
            </p:nvSpPr>
            <p:spPr>
              <a:xfrm>
                <a:off x="8982989" y="2183608"/>
                <a:ext cx="790280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4000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4000" i="1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fr-FR" sz="4000" b="0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fr-FR" sz="4000" dirty="0"/>
              </a:p>
            </p:txBody>
          </p:sp>
        </mc:Choice>
        <mc:Fallback xmlns="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91A90064-9141-4BA0-A882-6CC71F91904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82989" y="2183608"/>
                <a:ext cx="790280" cy="70788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ZoneTexte 8">
                <a:extLst>
                  <a:ext uri="{FF2B5EF4-FFF2-40B4-BE49-F238E27FC236}">
                    <a16:creationId xmlns:a16="http://schemas.microsoft.com/office/drawing/2014/main" id="{C60F74B7-734F-4FC0-AAF2-735A2E465713}"/>
                  </a:ext>
                </a:extLst>
              </p:cNvPr>
              <p:cNvSpPr txBox="1"/>
              <p:nvPr/>
            </p:nvSpPr>
            <p:spPr>
              <a:xfrm>
                <a:off x="239473" y="2764275"/>
                <a:ext cx="5213491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32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fr-FR" sz="3200" b="0" i="1" smtClean="0">
                          <a:latin typeface="Cambria Math" panose="02040503050406030204" pitchFamily="18" charset="0"/>
                        </a:rPr>
                        <m:t>=      </m:t>
                      </m:r>
                      <m:sSub>
                        <m:sSubPr>
                          <m:ctrlPr>
                            <a:rPr lang="fr-FR" sz="3200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3200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fr-FR" sz="3200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fr-FR" sz="3200" b="0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        </m:t>
                      </m:r>
                      <m:r>
                        <a:rPr lang="fr-FR" sz="3200" b="0" i="1" smtClean="0">
                          <a:latin typeface="Cambria Math" panose="02040503050406030204" pitchFamily="18" charset="0"/>
                        </a:rPr>
                        <m:t>+          </m:t>
                      </m:r>
                      <m:sSub>
                        <m:sSubPr>
                          <m:ctrlPr>
                            <a:rPr lang="fr-FR" sz="3200" b="0" i="1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3200" b="0" i="1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fr-FR" sz="3200" b="0" i="1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fr-FR" sz="3200" dirty="0"/>
              </a:p>
            </p:txBody>
          </p:sp>
        </mc:Choice>
        <mc:Fallback xmlns="">
          <p:sp>
            <p:nvSpPr>
              <p:cNvPr id="9" name="ZoneTexte 8">
                <a:extLst>
                  <a:ext uri="{FF2B5EF4-FFF2-40B4-BE49-F238E27FC236}">
                    <a16:creationId xmlns:a16="http://schemas.microsoft.com/office/drawing/2014/main" id="{C60F74B7-734F-4FC0-AAF2-735A2E46571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9473" y="2764275"/>
                <a:ext cx="5213491" cy="58477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ZoneTexte 9">
                <a:extLst>
                  <a:ext uri="{FF2B5EF4-FFF2-40B4-BE49-F238E27FC236}">
                    <a16:creationId xmlns:a16="http://schemas.microsoft.com/office/drawing/2014/main" id="{E3AC08E5-5A40-45FA-89A8-904341A02F2A}"/>
                  </a:ext>
                </a:extLst>
              </p:cNvPr>
              <p:cNvSpPr txBox="1"/>
              <p:nvPr/>
            </p:nvSpPr>
            <p:spPr>
              <a:xfrm>
                <a:off x="446531" y="4488902"/>
                <a:ext cx="5213491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3200" b="0" i="1" smtClean="0">
                          <a:latin typeface="Cambria Math" panose="02040503050406030204" pitchFamily="18" charset="0"/>
                        </a:rPr>
                        <m:t>=      </m:t>
                      </m:r>
                      <m:r>
                        <a:rPr lang="fr-FR" sz="3200" b="0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40        </m:t>
                      </m:r>
                      <m:r>
                        <a:rPr lang="fr-FR" sz="3200" b="0" i="1" smtClean="0">
                          <a:latin typeface="Cambria Math" panose="02040503050406030204" pitchFamily="18" charset="0"/>
                        </a:rPr>
                        <m:t>+          </m:t>
                      </m:r>
                      <m:r>
                        <a:rPr lang="fr-FR" sz="3200" b="0" i="1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m:t>24</m:t>
                      </m:r>
                    </m:oMath>
                  </m:oMathPara>
                </a14:m>
                <a:endParaRPr lang="fr-FR" sz="3200" dirty="0"/>
              </a:p>
            </p:txBody>
          </p:sp>
        </mc:Choice>
        <mc:Fallback xmlns="">
          <p:sp>
            <p:nvSpPr>
              <p:cNvPr id="10" name="ZoneTexte 9">
                <a:extLst>
                  <a:ext uri="{FF2B5EF4-FFF2-40B4-BE49-F238E27FC236}">
                    <a16:creationId xmlns:a16="http://schemas.microsoft.com/office/drawing/2014/main" id="{E3AC08E5-5A40-45FA-89A8-904341A02F2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6531" y="4488902"/>
                <a:ext cx="5213491" cy="58477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ZoneTexte 10">
                <a:extLst>
                  <a:ext uri="{FF2B5EF4-FFF2-40B4-BE49-F238E27FC236}">
                    <a16:creationId xmlns:a16="http://schemas.microsoft.com/office/drawing/2014/main" id="{A0957071-CEB9-42FA-8827-B704F73B2F13}"/>
                  </a:ext>
                </a:extLst>
              </p:cNvPr>
              <p:cNvSpPr txBox="1"/>
              <p:nvPr/>
            </p:nvSpPr>
            <p:spPr>
              <a:xfrm>
                <a:off x="1084596" y="5379098"/>
                <a:ext cx="1968680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3200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=  64 </m:t>
                      </m:r>
                      <m:sSup>
                        <m:sSupPr>
                          <m:ctrlPr>
                            <a:rPr lang="fr-FR" sz="3200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sz="3200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𝑐𝑚</m:t>
                          </m:r>
                        </m:e>
                        <m:sup>
                          <m:r>
                            <a:rPr lang="fr-FR" sz="3200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fr-FR" sz="3200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11" name="ZoneTexte 10">
                <a:extLst>
                  <a:ext uri="{FF2B5EF4-FFF2-40B4-BE49-F238E27FC236}">
                    <a16:creationId xmlns:a16="http://schemas.microsoft.com/office/drawing/2014/main" id="{A0957071-CEB9-42FA-8827-B704F73B2F1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4596" y="5379098"/>
                <a:ext cx="1968680" cy="49244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angle 11">
            <a:extLst>
              <a:ext uri="{FF2B5EF4-FFF2-40B4-BE49-F238E27FC236}">
                <a16:creationId xmlns:a16="http://schemas.microsoft.com/office/drawing/2014/main" id="{49E49D69-3774-4DD5-AF04-C5B9314822C6}"/>
              </a:ext>
            </a:extLst>
          </p:cNvPr>
          <p:cNvSpPr/>
          <p:nvPr/>
        </p:nvSpPr>
        <p:spPr>
          <a:xfrm>
            <a:off x="1593490" y="5329641"/>
            <a:ext cx="1459786" cy="584775"/>
          </a:xfrm>
          <a:prstGeom prst="rect">
            <a:avLst/>
          </a:prstGeom>
          <a:solidFill>
            <a:schemeClr val="accent1">
              <a:alpha val="27000"/>
            </a:schemeClr>
          </a:solidFill>
          <a:ln w="412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80724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000"/>
                            </p:stCondLst>
                            <p:childTnLst>
                              <p:par>
                                <p:cTn id="46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8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9" grpId="0"/>
      <p:bldP spid="10" grpId="0"/>
      <p:bldP spid="11" grpId="0"/>
      <p:bldP spid="1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solidFill>
                  <a:srgbClr val="00B050"/>
                </a:solidFill>
              </a:rPr>
              <a:t>Question 10: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fr-FR" dirty="0"/>
              <a:t>Calcule le volume du cône de </a:t>
            </a:r>
            <a:r>
              <a:rPr lang="fr-FR" dirty="0">
                <a:solidFill>
                  <a:srgbClr val="FF0000"/>
                </a:solidFill>
              </a:rPr>
              <a:t>10 cm </a:t>
            </a:r>
            <a:r>
              <a:rPr lang="fr-FR" dirty="0"/>
              <a:t>de rayon et de </a:t>
            </a:r>
            <a:r>
              <a:rPr lang="fr-FR" dirty="0">
                <a:solidFill>
                  <a:srgbClr val="0070C0"/>
                </a:solidFill>
              </a:rPr>
              <a:t>30 cm </a:t>
            </a:r>
            <a:r>
              <a:rPr lang="fr-FR" dirty="0"/>
              <a:t>de hauteur.</a:t>
            </a:r>
          </a:p>
        </p:txBody>
      </p:sp>
      <p:sp>
        <p:nvSpPr>
          <p:cNvPr id="4" name="Ellipse 3"/>
          <p:cNvSpPr/>
          <p:nvPr/>
        </p:nvSpPr>
        <p:spPr>
          <a:xfrm flipH="1" flipV="1">
            <a:off x="7524750" y="5000626"/>
            <a:ext cx="2571750" cy="71437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cxnSp>
        <p:nvCxnSpPr>
          <p:cNvPr id="8" name="Connecteur droit 7"/>
          <p:cNvCxnSpPr>
            <a:endCxn id="6" idx="4"/>
          </p:cNvCxnSpPr>
          <p:nvPr/>
        </p:nvCxnSpPr>
        <p:spPr>
          <a:xfrm rot="16200000" flipH="1">
            <a:off x="9490076" y="4751388"/>
            <a:ext cx="1587" cy="121443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/>
        </p:nvCxnSpPr>
        <p:spPr>
          <a:xfrm rot="16200000" flipH="1">
            <a:off x="7918451" y="4392614"/>
            <a:ext cx="1928813" cy="1587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17"/>
          <p:cNvCxnSpPr>
            <a:endCxn id="4" idx="6"/>
          </p:cNvCxnSpPr>
          <p:nvPr/>
        </p:nvCxnSpPr>
        <p:spPr>
          <a:xfrm rot="5400000">
            <a:off x="7239001" y="3714751"/>
            <a:ext cx="1928813" cy="135731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19"/>
          <p:cNvCxnSpPr/>
          <p:nvPr/>
        </p:nvCxnSpPr>
        <p:spPr>
          <a:xfrm rot="16200000" flipH="1">
            <a:off x="8524876" y="3786189"/>
            <a:ext cx="1928813" cy="121443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Ellipse 30"/>
          <p:cNvSpPr/>
          <p:nvPr/>
        </p:nvSpPr>
        <p:spPr>
          <a:xfrm flipH="1" flipV="1">
            <a:off x="7524750" y="5000626"/>
            <a:ext cx="2571750" cy="714375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4339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solidFill>
                  <a:srgbClr val="00B050"/>
                </a:solidFill>
              </a:rPr>
              <a:t>Réponse 10:</a:t>
            </a:r>
          </a:p>
        </p:txBody>
      </p:sp>
      <p:sp>
        <p:nvSpPr>
          <p:cNvPr id="14340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Calcule le volume du cône de </a:t>
            </a:r>
            <a:r>
              <a:rPr lang="fr-FR" dirty="0">
                <a:solidFill>
                  <a:srgbClr val="FF0000"/>
                </a:solidFill>
              </a:rPr>
              <a:t>10 cm </a:t>
            </a:r>
            <a:r>
              <a:rPr lang="fr-FR" dirty="0"/>
              <a:t>de rayon et de </a:t>
            </a:r>
            <a:r>
              <a:rPr lang="fr-FR" dirty="0">
                <a:solidFill>
                  <a:srgbClr val="0070C0"/>
                </a:solidFill>
              </a:rPr>
              <a:t>20 cm </a:t>
            </a:r>
            <a:r>
              <a:rPr lang="fr-FR" dirty="0"/>
              <a:t>de hauteur.</a:t>
            </a:r>
          </a:p>
        </p:txBody>
      </p:sp>
      <p:sp>
        <p:nvSpPr>
          <p:cNvPr id="4" name="Ellipse 3"/>
          <p:cNvSpPr/>
          <p:nvPr/>
        </p:nvSpPr>
        <p:spPr>
          <a:xfrm flipH="1" flipV="1">
            <a:off x="7524750" y="5000626"/>
            <a:ext cx="2571750" cy="71437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cxnSp>
        <p:nvCxnSpPr>
          <p:cNvPr id="8" name="Connecteur droit 7"/>
          <p:cNvCxnSpPr>
            <a:endCxn id="6" idx="4"/>
          </p:cNvCxnSpPr>
          <p:nvPr/>
        </p:nvCxnSpPr>
        <p:spPr>
          <a:xfrm rot="16200000" flipH="1">
            <a:off x="9490076" y="4751388"/>
            <a:ext cx="1587" cy="121443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/>
        </p:nvCxnSpPr>
        <p:spPr>
          <a:xfrm rot="16200000" flipH="1">
            <a:off x="7918451" y="4392614"/>
            <a:ext cx="1928813" cy="1587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17"/>
          <p:cNvCxnSpPr>
            <a:endCxn id="4" idx="6"/>
          </p:cNvCxnSpPr>
          <p:nvPr/>
        </p:nvCxnSpPr>
        <p:spPr>
          <a:xfrm rot="5400000">
            <a:off x="7239001" y="3714751"/>
            <a:ext cx="1928813" cy="135731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19"/>
          <p:cNvCxnSpPr/>
          <p:nvPr/>
        </p:nvCxnSpPr>
        <p:spPr>
          <a:xfrm rot="16200000" flipH="1">
            <a:off x="8524876" y="3786189"/>
            <a:ext cx="1928813" cy="121443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46" name="Rectangle 2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fr-FR">
              <a:latin typeface="Calibri" pitchFamily="34" charset="0"/>
            </a:endParaRPr>
          </a:p>
        </p:txBody>
      </p:sp>
      <p:sp>
        <p:nvSpPr>
          <p:cNvPr id="14347" name="Rectangle 4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fr-FR">
              <a:latin typeface="Calibri" pitchFamily="34" charset="0"/>
            </a:endParaRPr>
          </a:p>
        </p:txBody>
      </p:sp>
      <p:pic>
        <p:nvPicPr>
          <p:cNvPr id="32771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38375" y="2714626"/>
            <a:ext cx="1500188" cy="798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ZoneTexte 13"/>
          <p:cNvSpPr txBox="1">
            <a:spLocks noChangeArrowheads="1"/>
          </p:cNvSpPr>
          <p:nvPr/>
        </p:nvSpPr>
        <p:spPr bwMode="auto">
          <a:xfrm>
            <a:off x="8239125" y="5000625"/>
            <a:ext cx="8572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3200" i="1">
                <a:solidFill>
                  <a:srgbClr val="C00000"/>
                </a:solidFill>
                <a:latin typeface="Algerian" pitchFamily="82" charset="0"/>
              </a:rPr>
              <a:t>B</a:t>
            </a:r>
          </a:p>
        </p:txBody>
      </p:sp>
      <p:sp>
        <p:nvSpPr>
          <p:cNvPr id="14350" name="Rectangle 6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fr-FR">
              <a:latin typeface="Calibri" pitchFamily="34" charset="0"/>
            </a:endParaRPr>
          </a:p>
        </p:txBody>
      </p:sp>
      <p:sp>
        <p:nvSpPr>
          <p:cNvPr id="14351" name="Rectangle 7"/>
          <p:cNvSpPr>
            <a:spLocks noChangeArrowheads="1"/>
          </p:cNvSpPr>
          <p:nvPr/>
        </p:nvSpPr>
        <p:spPr bwMode="auto">
          <a:xfrm>
            <a:off x="1524001" y="929759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fr-FR"/>
          </a:p>
        </p:txBody>
      </p:sp>
      <p:sp>
        <p:nvSpPr>
          <p:cNvPr id="14352" name="Rectangle 9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fr-FR">
              <a:latin typeface="Calibri" pitchFamily="34" charset="0"/>
            </a:endParaRPr>
          </a:p>
        </p:txBody>
      </p:sp>
      <p:pic>
        <p:nvPicPr>
          <p:cNvPr id="32776" name="Picture 8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24125" y="3500439"/>
            <a:ext cx="178593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54" name="Rectangle 11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fr-FR">
              <a:latin typeface="Calibri" pitchFamily="34" charset="0"/>
            </a:endParaRPr>
          </a:p>
        </p:txBody>
      </p:sp>
      <p:sp>
        <p:nvSpPr>
          <p:cNvPr id="14356" name="Rectangle 13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fr-FR">
              <a:latin typeface="Calibri" pitchFamily="34" charset="0"/>
            </a:endParaRPr>
          </a:p>
        </p:txBody>
      </p:sp>
      <p:cxnSp>
        <p:nvCxnSpPr>
          <p:cNvPr id="25" name="Connecteur droit 24"/>
          <p:cNvCxnSpPr/>
          <p:nvPr/>
        </p:nvCxnSpPr>
        <p:spPr>
          <a:xfrm rot="16200000" flipH="1">
            <a:off x="4343402" y="5364163"/>
            <a:ext cx="285750" cy="142875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cteur droit 25"/>
          <p:cNvCxnSpPr/>
          <p:nvPr/>
        </p:nvCxnSpPr>
        <p:spPr>
          <a:xfrm rot="16200000" flipH="1">
            <a:off x="3942051" y="5848320"/>
            <a:ext cx="285750" cy="142875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60" name="Rectangle 15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fr-FR">
              <a:latin typeface="Calibri" pitchFamily="34" charset="0"/>
            </a:endParaRPr>
          </a:p>
        </p:txBody>
      </p:sp>
      <p:sp>
        <p:nvSpPr>
          <p:cNvPr id="14361" name="Rectangle 16"/>
          <p:cNvSpPr>
            <a:spLocks noChangeArrowheads="1"/>
          </p:cNvSpPr>
          <p:nvPr/>
        </p:nvSpPr>
        <p:spPr bwMode="auto">
          <a:xfrm>
            <a:off x="1524001" y="6154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fr-FR"/>
          </a:p>
        </p:txBody>
      </p:sp>
      <p:sp>
        <p:nvSpPr>
          <p:cNvPr id="30" name="Rectangle 29"/>
          <p:cNvSpPr/>
          <p:nvPr/>
        </p:nvSpPr>
        <p:spPr>
          <a:xfrm>
            <a:off x="2238375" y="6191180"/>
            <a:ext cx="2605546" cy="52306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4363" name="Rectangle 18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fr-FR">
              <a:latin typeface="Calibri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ZoneTexte 1">
                <a:extLst>
                  <a:ext uri="{FF2B5EF4-FFF2-40B4-BE49-F238E27FC236}">
                    <a16:creationId xmlns:a16="http://schemas.microsoft.com/office/drawing/2014/main" id="{4E246084-C699-40B2-BFFF-A08B0A496842}"/>
                  </a:ext>
                </a:extLst>
              </p:cNvPr>
              <p:cNvSpPr txBox="1"/>
              <p:nvPr/>
            </p:nvSpPr>
            <p:spPr>
              <a:xfrm>
                <a:off x="2253791" y="4223115"/>
                <a:ext cx="2630725" cy="95372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fr-FR" sz="2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sz="280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  <m:r>
                            <a:rPr lang="fr-FR" sz="280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×10²×30</m:t>
                          </m:r>
                        </m:num>
                        <m:den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fr-FR" sz="2800" dirty="0"/>
              </a:p>
            </p:txBody>
          </p:sp>
        </mc:Choice>
        <mc:Fallback xmlns="">
          <p:sp>
            <p:nvSpPr>
              <p:cNvPr id="2" name="ZoneTexte 1">
                <a:extLst>
                  <a:ext uri="{FF2B5EF4-FFF2-40B4-BE49-F238E27FC236}">
                    <a16:creationId xmlns:a16="http://schemas.microsoft.com/office/drawing/2014/main" id="{4E246084-C699-40B2-BFFF-A08B0A49684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53791" y="4223115"/>
                <a:ext cx="2630725" cy="95372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ZoneTexte 2">
                <a:extLst>
                  <a:ext uri="{FF2B5EF4-FFF2-40B4-BE49-F238E27FC236}">
                    <a16:creationId xmlns:a16="http://schemas.microsoft.com/office/drawing/2014/main" id="{22F39E37-A9BE-4B51-8B8D-595AF7B3F249}"/>
                  </a:ext>
                </a:extLst>
              </p:cNvPr>
              <p:cNvSpPr txBox="1"/>
              <p:nvPr/>
            </p:nvSpPr>
            <p:spPr>
              <a:xfrm>
                <a:off x="2253791" y="6184582"/>
                <a:ext cx="2419124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32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r>
                        <a:rPr lang="fr-FR" sz="32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</m:t>
                      </m:r>
                      <m:r>
                        <a:rPr lang="fr-FR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fr-FR" sz="3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14</m:t>
                      </m:r>
                      <m:r>
                        <a:rPr lang="fr-FR" sz="32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fr-FR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</m:t>
                      </m:r>
                      <m:sSup>
                        <m:sSupPr>
                          <m:ctrlPr>
                            <a:rPr lang="fr-FR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𝑐𝑚</m:t>
                          </m:r>
                        </m:e>
                        <m:sup>
                          <m:r>
                            <a:rPr lang="fr-FR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fr-FR" sz="3200" dirty="0"/>
              </a:p>
            </p:txBody>
          </p:sp>
        </mc:Choice>
        <mc:Fallback>
          <p:sp>
            <p:nvSpPr>
              <p:cNvPr id="3" name="ZoneTexte 2">
                <a:extLst>
                  <a:ext uri="{FF2B5EF4-FFF2-40B4-BE49-F238E27FC236}">
                    <a16:creationId xmlns:a16="http://schemas.microsoft.com/office/drawing/2014/main" id="{22F39E37-A9BE-4B51-8B8D-595AF7B3F24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53791" y="6184582"/>
                <a:ext cx="2419124" cy="49244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9" name="ZoneTexte 28">
                <a:extLst>
                  <a:ext uri="{FF2B5EF4-FFF2-40B4-BE49-F238E27FC236}">
                    <a16:creationId xmlns:a16="http://schemas.microsoft.com/office/drawing/2014/main" id="{FD1E90E6-0BD7-4375-9B21-C09D01F99881}"/>
                  </a:ext>
                </a:extLst>
              </p:cNvPr>
              <p:cNvSpPr txBox="1"/>
              <p:nvPr/>
            </p:nvSpPr>
            <p:spPr>
              <a:xfrm>
                <a:off x="2310498" y="5218772"/>
                <a:ext cx="2630725" cy="90178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fr-FR" sz="2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sz="280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  <m:r>
                            <a:rPr lang="fr-FR" sz="280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×100×3×</m:t>
                          </m:r>
                          <m:r>
                            <a:rPr lang="fr-FR" sz="28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num>
                        <m:den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fr-FR" sz="2800" dirty="0"/>
              </a:p>
            </p:txBody>
          </p:sp>
        </mc:Choice>
        <mc:Fallback>
          <p:sp>
            <p:nvSpPr>
              <p:cNvPr id="29" name="ZoneTexte 28">
                <a:extLst>
                  <a:ext uri="{FF2B5EF4-FFF2-40B4-BE49-F238E27FC236}">
                    <a16:creationId xmlns:a16="http://schemas.microsoft.com/office/drawing/2014/main" id="{FD1E90E6-0BD7-4375-9B21-C09D01F9988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10498" y="5218772"/>
                <a:ext cx="2630725" cy="901785"/>
              </a:xfrm>
              <a:prstGeom prst="rect">
                <a:avLst/>
              </a:prstGeom>
              <a:blipFill>
                <a:blip r:embed="rId8"/>
                <a:stretch>
                  <a:fillRect r="-17593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27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500"/>
                            </p:stCondLst>
                            <p:childTnLst>
                              <p:par>
                                <p:cTn id="15" presetID="5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1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500"/>
                            </p:stCondLst>
                            <p:childTnLst>
                              <p:par>
                                <p:cTn id="19" presetID="0" presetClass="path" presetSubtype="0" accel="50000" decel="5000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animMotion origin="layout" path="M 2.70833E-6 4.44444E-6 C -0.00521 0.06226 -0.01029 0.1243 -0.075 0.13842 C -0.13972 0.15231 -0.32839 0.1662 -0.3888 0.08356 C -0.44896 0.00069 -0.42865 -0.28056 -0.4362 -0.35811 " pathEditMode="relative" rAng="0" ptsTypes="AAAA">
                                      <p:cBhvr>
                                        <p:cTn id="20" dur="2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810" y="-1046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9000"/>
                            </p:stCondLst>
                            <p:childTnLst>
                              <p:par>
                                <p:cTn id="22" presetID="5" presetClass="exit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27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27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27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00"/>
                            </p:stCondLst>
                            <p:childTnLst>
                              <p:par>
                                <p:cTn id="49" presetID="5" presetClass="entr" presetSubtype="1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1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3000"/>
                            </p:stCondLst>
                            <p:childTnLst>
                              <p:par>
                                <p:cTn id="53" presetID="5" presetClass="entr" presetSubtype="1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5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000"/>
                            </p:stCondLst>
                            <p:childTnLst>
                              <p:par>
                                <p:cTn id="64" presetID="5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31" grpId="1" animBg="1"/>
      <p:bldP spid="4" grpId="0" animBg="1"/>
      <p:bldP spid="4" grpId="1" animBg="1"/>
      <p:bldP spid="14" grpId="0" build="allAtOnce"/>
      <p:bldP spid="30" grpId="0" animBg="1"/>
      <p:bldP spid="2" grpId="0"/>
      <p:bldP spid="3" grpId="0"/>
      <p:bldP spid="2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solidFill>
                  <a:srgbClr val="00B050"/>
                </a:solidFill>
              </a:rPr>
              <a:t>Question 11: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/>
              <a:t>Calcul de relatifs:</a:t>
            </a:r>
          </a:p>
        </p:txBody>
      </p:sp>
      <p:sp>
        <p:nvSpPr>
          <p:cNvPr id="15364" name="Rectangle 2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fr-FR">
              <a:latin typeface="Calibri" pitchFamily="34" charset="0"/>
            </a:endParaRPr>
          </a:p>
        </p:txBody>
      </p:sp>
      <p:sp>
        <p:nvSpPr>
          <p:cNvPr id="15365" name="Rectangle 3"/>
          <p:cNvSpPr>
            <a:spLocks noChangeArrowheads="1"/>
          </p:cNvSpPr>
          <p:nvPr/>
        </p:nvSpPr>
        <p:spPr bwMode="auto">
          <a:xfrm>
            <a:off x="1524001" y="6154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fr-FR"/>
          </a:p>
        </p:txBody>
      </p:sp>
      <p:sp>
        <p:nvSpPr>
          <p:cNvPr id="15366" name="Rectangle 5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fr-FR">
              <a:latin typeface="Calibri" pitchFamily="34" charset="0"/>
            </a:endParaRPr>
          </a:p>
        </p:txBody>
      </p:sp>
      <p:sp>
        <p:nvSpPr>
          <p:cNvPr id="15367" name="Rectangle 6"/>
          <p:cNvSpPr>
            <a:spLocks noChangeArrowheads="1"/>
          </p:cNvSpPr>
          <p:nvPr/>
        </p:nvSpPr>
        <p:spPr bwMode="auto">
          <a:xfrm>
            <a:off x="1524001" y="6154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fr-FR"/>
          </a:p>
        </p:txBody>
      </p:sp>
      <p:sp>
        <p:nvSpPr>
          <p:cNvPr id="15368" name="Rectangle 8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fr-FR">
              <a:latin typeface="Calibri" pitchFamily="34" charset="0"/>
            </a:endParaRPr>
          </a:p>
        </p:txBody>
      </p:sp>
      <p:sp>
        <p:nvSpPr>
          <p:cNvPr id="15369" name="Rectangle 9"/>
          <p:cNvSpPr>
            <a:spLocks noChangeArrowheads="1"/>
          </p:cNvSpPr>
          <p:nvPr/>
        </p:nvSpPr>
        <p:spPr bwMode="auto">
          <a:xfrm>
            <a:off x="1524001" y="6154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fr-FR"/>
          </a:p>
        </p:txBody>
      </p:sp>
      <p:sp>
        <p:nvSpPr>
          <p:cNvPr id="15370" name="Rectangle 2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fr-FR">
              <a:latin typeface="Calibri" pitchFamily="34" charset="0"/>
            </a:endParaRPr>
          </a:p>
        </p:txBody>
      </p:sp>
      <p:pic>
        <p:nvPicPr>
          <p:cNvPr id="37889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24064" y="2286001"/>
            <a:ext cx="2262187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72" name="Rectangle 3"/>
          <p:cNvSpPr>
            <a:spLocks noChangeArrowheads="1"/>
          </p:cNvSpPr>
          <p:nvPr/>
        </p:nvSpPr>
        <p:spPr bwMode="auto">
          <a:xfrm>
            <a:off x="1524001" y="6154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fr-FR"/>
          </a:p>
        </p:txBody>
      </p:sp>
      <p:sp>
        <p:nvSpPr>
          <p:cNvPr id="15373" name="Rectangle 5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fr-FR">
              <a:latin typeface="Calibri" pitchFamily="34" charset="0"/>
            </a:endParaRPr>
          </a:p>
        </p:txBody>
      </p:sp>
      <p:pic>
        <p:nvPicPr>
          <p:cNvPr id="37892" name="Picture 4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381251" y="3286125"/>
            <a:ext cx="1857375" cy="71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75" name="Rectangle 7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fr-FR">
              <a:latin typeface="Calibri" pitchFamily="34" charset="0"/>
            </a:endParaRPr>
          </a:p>
        </p:txBody>
      </p:sp>
      <p:pic>
        <p:nvPicPr>
          <p:cNvPr id="37894" name="Picture 6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95500" y="4214814"/>
            <a:ext cx="2262188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77" name="Rectangle 8"/>
          <p:cNvSpPr>
            <a:spLocks noChangeArrowheads="1"/>
          </p:cNvSpPr>
          <p:nvPr/>
        </p:nvSpPr>
        <p:spPr bwMode="auto">
          <a:xfrm>
            <a:off x="1524001" y="6154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fr-FR"/>
          </a:p>
        </p:txBody>
      </p:sp>
      <p:sp>
        <p:nvSpPr>
          <p:cNvPr id="15378" name="Rectangle 10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fr-FR">
              <a:latin typeface="Calibri" pitchFamily="34" charset="0"/>
            </a:endParaRPr>
          </a:p>
        </p:txBody>
      </p:sp>
      <p:pic>
        <p:nvPicPr>
          <p:cNvPr id="37897" name="Picture 9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24063" y="5072064"/>
            <a:ext cx="2374900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80" name="Rectangle 11"/>
          <p:cNvSpPr>
            <a:spLocks noChangeArrowheads="1"/>
          </p:cNvSpPr>
          <p:nvPr/>
        </p:nvSpPr>
        <p:spPr bwMode="auto">
          <a:xfrm>
            <a:off x="1524001" y="6154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" presetClass="entr" presetSubtype="1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5" presetClass="entr" presetSubtype="1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378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5" presetClass="entr" presetSubtype="1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378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0"/>
                            </p:stCondLst>
                            <p:childTnLst>
                              <p:par>
                                <p:cTn id="21" presetID="5" presetClass="entr" presetSubtype="1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378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6000"/>
                            </p:stCondLst>
                            <p:childTnLst>
                              <p:par>
                                <p:cTn id="25" presetID="5" presetClass="entr" presetSubtype="1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78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solidFill>
                  <a:srgbClr val="00B050"/>
                </a:solidFill>
              </a:rPr>
              <a:t>Réponse 11:</a:t>
            </a:r>
          </a:p>
        </p:txBody>
      </p:sp>
      <p:sp>
        <p:nvSpPr>
          <p:cNvPr id="16387" name="Espace réservé du contenu 2"/>
          <p:cNvSpPr>
            <a:spLocks noGrp="1"/>
          </p:cNvSpPr>
          <p:nvPr>
            <p:ph idx="1"/>
          </p:nvPr>
        </p:nvSpPr>
        <p:spPr>
          <a:xfrm>
            <a:off x="1881188" y="1285876"/>
            <a:ext cx="8229600" cy="4525963"/>
          </a:xfrm>
        </p:spPr>
        <p:txBody>
          <a:bodyPr/>
          <a:lstStyle/>
          <a:p>
            <a:r>
              <a:rPr lang="fr-FR"/>
              <a:t>Calcul de relatifs:</a:t>
            </a:r>
          </a:p>
        </p:txBody>
      </p:sp>
      <p:sp>
        <p:nvSpPr>
          <p:cNvPr id="16388" name="Rectangle 2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fr-FR">
              <a:latin typeface="Calibri" pitchFamily="34" charset="0"/>
            </a:endParaRPr>
          </a:p>
        </p:txBody>
      </p:sp>
      <p:sp>
        <p:nvSpPr>
          <p:cNvPr id="16389" name="Rectangle 3"/>
          <p:cNvSpPr>
            <a:spLocks noChangeArrowheads="1"/>
          </p:cNvSpPr>
          <p:nvPr/>
        </p:nvSpPr>
        <p:spPr bwMode="auto">
          <a:xfrm>
            <a:off x="1524001" y="6154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fr-FR"/>
          </a:p>
        </p:txBody>
      </p:sp>
      <p:sp>
        <p:nvSpPr>
          <p:cNvPr id="16390" name="Rectangle 5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fr-FR">
              <a:latin typeface="Calibri" pitchFamily="34" charset="0"/>
            </a:endParaRPr>
          </a:p>
        </p:txBody>
      </p:sp>
      <p:sp>
        <p:nvSpPr>
          <p:cNvPr id="16391" name="Rectangle 6"/>
          <p:cNvSpPr>
            <a:spLocks noChangeArrowheads="1"/>
          </p:cNvSpPr>
          <p:nvPr/>
        </p:nvSpPr>
        <p:spPr bwMode="auto">
          <a:xfrm>
            <a:off x="1524001" y="6154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fr-FR"/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fr-FR">
              <a:latin typeface="Calibri" pitchFamily="34" charset="0"/>
            </a:endParaRPr>
          </a:p>
        </p:txBody>
      </p:sp>
      <p:sp>
        <p:nvSpPr>
          <p:cNvPr id="16393" name="Rectangle 9"/>
          <p:cNvSpPr>
            <a:spLocks noChangeArrowheads="1"/>
          </p:cNvSpPr>
          <p:nvPr/>
        </p:nvSpPr>
        <p:spPr bwMode="auto">
          <a:xfrm>
            <a:off x="1524001" y="6154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fr-FR"/>
          </a:p>
        </p:txBody>
      </p:sp>
      <p:sp>
        <p:nvSpPr>
          <p:cNvPr id="16394" name="Rectangle 2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fr-FR">
              <a:latin typeface="Calibri" pitchFamily="34" charset="0"/>
            </a:endParaRPr>
          </a:p>
        </p:txBody>
      </p:sp>
      <p:pic>
        <p:nvPicPr>
          <p:cNvPr id="16395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24064" y="2286001"/>
            <a:ext cx="2262187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96" name="Rectangle 3"/>
          <p:cNvSpPr>
            <a:spLocks noChangeArrowheads="1"/>
          </p:cNvSpPr>
          <p:nvPr/>
        </p:nvSpPr>
        <p:spPr bwMode="auto">
          <a:xfrm>
            <a:off x="1524001" y="6154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fr-FR"/>
          </a:p>
        </p:txBody>
      </p:sp>
      <p:sp>
        <p:nvSpPr>
          <p:cNvPr id="16397" name="Rectangle 5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fr-FR">
              <a:latin typeface="Calibri" pitchFamily="34" charset="0"/>
            </a:endParaRPr>
          </a:p>
        </p:txBody>
      </p:sp>
      <p:pic>
        <p:nvPicPr>
          <p:cNvPr id="16398" name="Picture 4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301241" y="3286125"/>
            <a:ext cx="1937386" cy="71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99" name="Rectangle 7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fr-FR">
              <a:latin typeface="Calibri" pitchFamily="34" charset="0"/>
            </a:endParaRPr>
          </a:p>
        </p:txBody>
      </p:sp>
      <p:pic>
        <p:nvPicPr>
          <p:cNvPr id="16400" name="Picture 6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95500" y="4214814"/>
            <a:ext cx="2262188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401" name="Rectangle 8"/>
          <p:cNvSpPr>
            <a:spLocks noChangeArrowheads="1"/>
          </p:cNvSpPr>
          <p:nvPr/>
        </p:nvSpPr>
        <p:spPr bwMode="auto">
          <a:xfrm>
            <a:off x="1524001" y="6154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fr-FR"/>
          </a:p>
        </p:txBody>
      </p:sp>
      <p:sp>
        <p:nvSpPr>
          <p:cNvPr id="16402" name="Rectangle 10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fr-FR">
              <a:latin typeface="Calibri" pitchFamily="34" charset="0"/>
            </a:endParaRPr>
          </a:p>
        </p:txBody>
      </p:sp>
      <p:pic>
        <p:nvPicPr>
          <p:cNvPr id="16403" name="Picture 9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24063" y="5072064"/>
            <a:ext cx="2374900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404" name="Rectangle 11"/>
          <p:cNvSpPr>
            <a:spLocks noChangeArrowheads="1"/>
          </p:cNvSpPr>
          <p:nvPr/>
        </p:nvSpPr>
        <p:spPr bwMode="auto">
          <a:xfrm>
            <a:off x="1524001" y="6154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fr-FR"/>
          </a:p>
        </p:txBody>
      </p:sp>
      <p:pic>
        <p:nvPicPr>
          <p:cNvPr id="37902" name="Picture 14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810375" y="2214563"/>
            <a:ext cx="3005138" cy="257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9938" name="Picture 2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8024813" y="3214689"/>
            <a:ext cx="49530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9939" name="Picture 3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8024814" y="4214814"/>
            <a:ext cx="428625" cy="306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25" name="Connecteur droit avec flèche 24"/>
          <p:cNvCxnSpPr/>
          <p:nvPr/>
        </p:nvCxnSpPr>
        <p:spPr>
          <a:xfrm rot="5400000">
            <a:off x="8061325" y="3035300"/>
            <a:ext cx="357188" cy="1588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cteur droit avec flèche 26"/>
          <p:cNvCxnSpPr/>
          <p:nvPr/>
        </p:nvCxnSpPr>
        <p:spPr>
          <a:xfrm>
            <a:off x="7524751" y="3429000"/>
            <a:ext cx="428625" cy="1588"/>
          </a:xfrm>
          <a:prstGeom prst="straightConnector1">
            <a:avLst/>
          </a:prstGeom>
          <a:ln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cteur droit avec flèche 28"/>
          <p:cNvCxnSpPr/>
          <p:nvPr/>
        </p:nvCxnSpPr>
        <p:spPr>
          <a:xfrm rot="5400000">
            <a:off x="8703469" y="3536156"/>
            <a:ext cx="1358900" cy="1588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cteur droit avec flèche 30"/>
          <p:cNvCxnSpPr/>
          <p:nvPr/>
        </p:nvCxnSpPr>
        <p:spPr>
          <a:xfrm>
            <a:off x="7524750" y="4286250"/>
            <a:ext cx="1714500" cy="1588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2" name="Picture 2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9096375" y="4214814"/>
            <a:ext cx="49530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" name="Picture 3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9096376" y="3286125"/>
            <a:ext cx="428625" cy="306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" name="ZoneTexte 33"/>
          <p:cNvSpPr txBox="1">
            <a:spLocks noChangeArrowheads="1"/>
          </p:cNvSpPr>
          <p:nvPr/>
        </p:nvSpPr>
        <p:spPr bwMode="auto">
          <a:xfrm>
            <a:off x="4667250" y="3214688"/>
            <a:ext cx="11430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3600">
                <a:solidFill>
                  <a:srgbClr val="FF0000"/>
                </a:solidFill>
                <a:latin typeface="Calibri" pitchFamily="34" charset="0"/>
              </a:rPr>
              <a:t>21</a:t>
            </a:r>
          </a:p>
        </p:txBody>
      </p:sp>
      <p:sp>
        <p:nvSpPr>
          <p:cNvPr id="36" name="ZoneTexte 35"/>
          <p:cNvSpPr txBox="1">
            <a:spLocks noChangeArrowheads="1"/>
          </p:cNvSpPr>
          <p:nvPr/>
        </p:nvSpPr>
        <p:spPr bwMode="auto">
          <a:xfrm>
            <a:off x="4667250" y="4214813"/>
            <a:ext cx="11430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3600">
                <a:solidFill>
                  <a:srgbClr val="FF0000"/>
                </a:solidFill>
                <a:latin typeface="Calibri" pitchFamily="34" charset="0"/>
              </a:rPr>
              <a:t>21</a:t>
            </a:r>
          </a:p>
        </p:txBody>
      </p:sp>
      <p:sp>
        <p:nvSpPr>
          <p:cNvPr id="37" name="ZoneTexte 36"/>
          <p:cNvSpPr txBox="1">
            <a:spLocks noChangeArrowheads="1"/>
          </p:cNvSpPr>
          <p:nvPr/>
        </p:nvSpPr>
        <p:spPr bwMode="auto">
          <a:xfrm>
            <a:off x="4524375" y="2214563"/>
            <a:ext cx="11430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3600">
                <a:solidFill>
                  <a:srgbClr val="FF0000"/>
                </a:solidFill>
                <a:latin typeface="Calibri" pitchFamily="34" charset="0"/>
              </a:rPr>
              <a:t>21</a:t>
            </a:r>
          </a:p>
        </p:txBody>
      </p:sp>
      <p:sp>
        <p:nvSpPr>
          <p:cNvPr id="38" name="ZoneTexte 37"/>
          <p:cNvSpPr txBox="1">
            <a:spLocks noChangeArrowheads="1"/>
          </p:cNvSpPr>
          <p:nvPr/>
        </p:nvSpPr>
        <p:spPr bwMode="auto">
          <a:xfrm>
            <a:off x="4953001" y="4929188"/>
            <a:ext cx="100012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3600">
                <a:solidFill>
                  <a:srgbClr val="FF0000"/>
                </a:solidFill>
                <a:latin typeface="Calibri" pitchFamily="34" charset="0"/>
              </a:rPr>
              <a:t>21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79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79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00"/>
                            </p:stCondLst>
                            <p:childTnLst>
                              <p:par>
                                <p:cTn id="10" presetID="5" presetClass="entr" presetSubtype="1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4000"/>
                            </p:stCondLst>
                            <p:childTnLst>
                              <p:par>
                                <p:cTn id="14" presetID="5" presetClass="entr" presetSubtype="1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399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500"/>
                            </p:stCondLst>
                            <p:childTnLst>
                              <p:par>
                                <p:cTn id="21" presetID="5" presetClass="entr" presetSubtype="1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6500"/>
                            </p:stCondLst>
                            <p:childTnLst>
                              <p:par>
                                <p:cTn id="25" presetID="5" presetClass="entr" presetSubtype="1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7500"/>
                            </p:stCondLst>
                            <p:childTnLst>
                              <p:par>
                                <p:cTn id="29" presetID="4" presetClass="entr" presetSubtype="1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9000"/>
                            </p:stCondLst>
                            <p:childTnLst>
                              <p:par>
                                <p:cTn id="33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9000"/>
                            </p:stCondLst>
                            <p:childTnLst>
                              <p:par>
                                <p:cTn id="36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9000"/>
                            </p:stCondLst>
                            <p:childTnLst>
                              <p:par>
                                <p:cTn id="39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9000"/>
                            </p:stCondLst>
                            <p:childTnLst>
                              <p:par>
                                <p:cTn id="42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9000"/>
                            </p:stCondLst>
                            <p:childTnLst>
                              <p:par>
                                <p:cTn id="45" presetID="4" presetClass="entr" presetSubtype="1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500"/>
                            </p:stCondLst>
                            <p:childTnLst>
                              <p:par>
                                <p:cTn id="49" presetID="4" presetClass="entr" presetSubtype="1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500"/>
                                        <p:tgtEl>
                                          <p:spTgt spid="399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2000"/>
                            </p:stCondLst>
                            <p:childTnLst>
                              <p:par>
                                <p:cTn id="53" presetID="0" presetClass="path" presetSubtype="0" accel="50000" decel="5000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4.375E-6 -0.0662 C -0.06745 0.03565 -0.13503 0.13889 -0.1862 0.15394 C -0.2375 0.16875 -0.28816 0.04375 -0.30743 0.02315 " pathEditMode="relative" rAng="0" ptsTypes="AAA">
                                      <p:cBhvr>
                                        <p:cTn id="54" dur="2000" fill="hold"/>
                                        <p:tgtEl>
                                          <p:spTgt spid="399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378" y="1106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5000"/>
                            </p:stCondLst>
                            <p:childTnLst>
                              <p:par>
                                <p:cTn id="56" presetID="5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6000"/>
                            </p:stCondLst>
                            <p:childTnLst>
                              <p:par>
                                <p:cTn id="60" presetID="0" presetClass="path" presetSubtype="0" accel="50000" decel="5000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3.75E-6 -0.01389 C -0.04987 0.13264 -0.09948 0.27963 -0.16172 0.30301 C -0.22396 0.32662 -0.33868 0.15648 -0.37331 0.12754 " pathEditMode="relative" rAng="0" ptsTypes="AAA">
                                      <p:cBhvr>
                                        <p:cTn id="61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672" y="1594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9000"/>
                            </p:stCondLst>
                            <p:childTnLst>
                              <p:par>
                                <p:cTn id="63" presetID="5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20500"/>
                            </p:stCondLst>
                            <p:childTnLst>
                              <p:par>
                                <p:cTn id="67" presetID="0" presetClass="path" presetSubtype="0" accel="50000" decel="5000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1.875E-6 1.11111E-6 C -0.08867 0.08333 -0.17734 0.1669 -0.24505 0.14398 C -0.31276 0.12106 -0.38164 -0.09514 -0.40625 -0.13773 " pathEditMode="relative" rAng="0" ptsTypes="AAA">
                                      <p:cBhvr>
                                        <p:cTn id="68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313" y="48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23500"/>
                            </p:stCondLst>
                            <p:childTnLst>
                              <p:par>
                                <p:cTn id="70" presetID="5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24500"/>
                            </p:stCondLst>
                            <p:childTnLst>
                              <p:par>
                                <p:cTn id="74" presetID="0" presetClass="path" presetSubtype="0" accel="50000" decel="5000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4.58333E-6 -4.07407E-6 C -0.02669 0.11922 -0.05325 0.23866 -0.10377 0.24306 C -0.15416 0.24746 -0.26953 0.06505 -0.30286 0.02593 " pathEditMode="relative" rAng="0" ptsTypes="AAA">
                                      <p:cBhvr>
                                        <p:cTn id="75" dur="2000" fill="hold"/>
                                        <p:tgtEl>
                                          <p:spTgt spid="399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143" y="1215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27500"/>
                            </p:stCondLst>
                            <p:childTnLst>
                              <p:par>
                                <p:cTn id="77" presetID="5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36" grpId="0"/>
      <p:bldP spid="37" grpId="0"/>
      <p:bldP spid="3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Question 1:</a:t>
            </a:r>
          </a:p>
        </p:txBody>
      </p:sp>
      <p:graphicFrame>
        <p:nvGraphicFramePr>
          <p:cNvPr id="4" name="Espace réservé du contenu 3"/>
          <p:cNvGraphicFramePr>
            <a:graphicFrameLocks noGrp="1" noChangeAspect="1"/>
          </p:cNvGraphicFramePr>
          <p:nvPr>
            <p:ph idx="1"/>
          </p:nvPr>
        </p:nvGraphicFramePr>
        <p:xfrm>
          <a:off x="1952596" y="1285860"/>
          <a:ext cx="4071966" cy="12775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Equation" r:id="rId3" imgW="647640" imgH="203040" progId="Equation.DSMT4">
                  <p:embed/>
                </p:oleObj>
              </mc:Choice>
              <mc:Fallback>
                <p:oleObj name="Equation" r:id="rId3" imgW="647640" imgH="203040" progId="Equation.DSMT4">
                  <p:embed/>
                  <p:pic>
                    <p:nvPicPr>
                      <p:cNvPr id="4" name="Espace réservé du contenu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52596" y="1285860"/>
                        <a:ext cx="4071966" cy="127757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solidFill>
                  <a:srgbClr val="00B050"/>
                </a:solidFill>
              </a:rPr>
              <a:t>Question 12:</a:t>
            </a:r>
          </a:p>
        </p:txBody>
      </p:sp>
      <p:sp>
        <p:nvSpPr>
          <p:cNvPr id="31747" name="Espace réservé du contenu 2"/>
          <p:cNvSpPr>
            <a:spLocks noGrp="1"/>
          </p:cNvSpPr>
          <p:nvPr>
            <p:ph idx="1"/>
          </p:nvPr>
        </p:nvSpPr>
        <p:spPr>
          <a:xfrm>
            <a:off x="2024063" y="1714500"/>
            <a:ext cx="8229600" cy="3143250"/>
          </a:xfrm>
        </p:spPr>
        <p:txBody>
          <a:bodyPr/>
          <a:lstStyle/>
          <a:p>
            <a:r>
              <a:rPr lang="fr-FR" dirty="0"/>
              <a:t>Relie chaque triangle à son égalité :</a:t>
            </a:r>
          </a:p>
        </p:txBody>
      </p:sp>
      <p:pic>
        <p:nvPicPr>
          <p:cNvPr id="31748" name="Picture 4"/>
          <p:cNvPicPr>
            <a:picLocks noChangeAspect="1" noChangeArrowheads="1"/>
          </p:cNvPicPr>
          <p:nvPr/>
        </p:nvPicPr>
        <p:blipFill>
          <a:blip r:embed="rId2"/>
          <a:srcRect t="8372" b="34694"/>
          <a:stretch>
            <a:fillRect/>
          </a:stretch>
        </p:blipFill>
        <p:spPr bwMode="auto">
          <a:xfrm>
            <a:off x="2166939" y="2286001"/>
            <a:ext cx="7786687" cy="242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749" name="ZoneTexte 7"/>
          <p:cNvSpPr txBox="1">
            <a:spLocks noChangeArrowheads="1"/>
          </p:cNvSpPr>
          <p:nvPr/>
        </p:nvSpPr>
        <p:spPr bwMode="auto">
          <a:xfrm>
            <a:off x="2024063" y="5786438"/>
            <a:ext cx="250031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2400">
                <a:latin typeface="Calibri" pitchFamily="34" charset="0"/>
              </a:rPr>
              <a:t>BC² = AB² +  AC²</a:t>
            </a:r>
          </a:p>
        </p:txBody>
      </p:sp>
      <p:sp>
        <p:nvSpPr>
          <p:cNvPr id="31750" name="ZoneTexte 8"/>
          <p:cNvSpPr txBox="1">
            <a:spLocks noChangeArrowheads="1"/>
          </p:cNvSpPr>
          <p:nvPr/>
        </p:nvSpPr>
        <p:spPr bwMode="auto">
          <a:xfrm>
            <a:off x="4810125" y="5786438"/>
            <a:ext cx="235743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2400">
                <a:latin typeface="Calibri" pitchFamily="34" charset="0"/>
              </a:rPr>
              <a:t>AB² = CA² +CB²</a:t>
            </a:r>
          </a:p>
        </p:txBody>
      </p:sp>
      <p:sp>
        <p:nvSpPr>
          <p:cNvPr id="31751" name="ZoneTexte 9"/>
          <p:cNvSpPr txBox="1">
            <a:spLocks noChangeArrowheads="1"/>
          </p:cNvSpPr>
          <p:nvPr/>
        </p:nvSpPr>
        <p:spPr bwMode="auto">
          <a:xfrm>
            <a:off x="7596189" y="5715001"/>
            <a:ext cx="207168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2400">
                <a:latin typeface="Calibri" pitchFamily="34" charset="0"/>
              </a:rPr>
              <a:t>CA² = BC² +BA²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solidFill>
                  <a:srgbClr val="00B050"/>
                </a:solidFill>
              </a:rPr>
              <a:t>Réponse 12: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024063" y="1714500"/>
            <a:ext cx="8229600" cy="3143250"/>
          </a:xfrm>
        </p:spPr>
        <p:txBody>
          <a:bodyPr/>
          <a:lstStyle/>
          <a:p>
            <a:r>
              <a:rPr lang="fr-FR"/>
              <a:t>Relie chaque triangle à son égalité :</a:t>
            </a:r>
          </a:p>
        </p:txBody>
      </p:sp>
      <p:pic>
        <p:nvPicPr>
          <p:cNvPr id="32772" name="Picture 4"/>
          <p:cNvPicPr>
            <a:picLocks noChangeAspect="1" noChangeArrowheads="1"/>
          </p:cNvPicPr>
          <p:nvPr/>
        </p:nvPicPr>
        <p:blipFill>
          <a:blip r:embed="rId3"/>
          <a:srcRect t="8372" b="34694"/>
          <a:stretch>
            <a:fillRect/>
          </a:stretch>
        </p:blipFill>
        <p:spPr bwMode="auto">
          <a:xfrm>
            <a:off x="2166939" y="2286001"/>
            <a:ext cx="7786687" cy="242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ZoneTexte 7"/>
          <p:cNvSpPr txBox="1">
            <a:spLocks noChangeArrowheads="1"/>
          </p:cNvSpPr>
          <p:nvPr/>
        </p:nvSpPr>
        <p:spPr bwMode="auto">
          <a:xfrm>
            <a:off x="2024063" y="5786438"/>
            <a:ext cx="250031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2400">
                <a:latin typeface="Calibri" pitchFamily="34" charset="0"/>
              </a:rPr>
              <a:t>BC² = AB² +  AC²</a:t>
            </a:r>
          </a:p>
        </p:txBody>
      </p:sp>
      <p:sp>
        <p:nvSpPr>
          <p:cNvPr id="9" name="ZoneTexte 8"/>
          <p:cNvSpPr txBox="1">
            <a:spLocks noChangeArrowheads="1"/>
          </p:cNvSpPr>
          <p:nvPr/>
        </p:nvSpPr>
        <p:spPr bwMode="auto">
          <a:xfrm>
            <a:off x="4810125" y="5786438"/>
            <a:ext cx="235743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2400">
                <a:latin typeface="Calibri" pitchFamily="34" charset="0"/>
              </a:rPr>
              <a:t>AB² = CA² +CB²</a:t>
            </a:r>
          </a:p>
        </p:txBody>
      </p:sp>
      <p:sp>
        <p:nvSpPr>
          <p:cNvPr id="10" name="ZoneTexte 9"/>
          <p:cNvSpPr txBox="1">
            <a:spLocks noChangeArrowheads="1"/>
          </p:cNvSpPr>
          <p:nvPr/>
        </p:nvSpPr>
        <p:spPr bwMode="auto">
          <a:xfrm>
            <a:off x="7596189" y="5715001"/>
            <a:ext cx="207168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2400">
                <a:latin typeface="Calibri" pitchFamily="34" charset="0"/>
              </a:rPr>
              <a:t>CA² = BC² +BA²</a:t>
            </a:r>
          </a:p>
        </p:txBody>
      </p:sp>
      <p:sp>
        <p:nvSpPr>
          <p:cNvPr id="11" name="ZoneTexte 10"/>
          <p:cNvSpPr txBox="1">
            <a:spLocks noChangeArrowheads="1"/>
          </p:cNvSpPr>
          <p:nvPr/>
        </p:nvSpPr>
        <p:spPr bwMode="auto">
          <a:xfrm>
            <a:off x="2095501" y="1428751"/>
            <a:ext cx="8143875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2400">
                <a:solidFill>
                  <a:srgbClr val="0070C0"/>
                </a:solidFill>
                <a:latin typeface="Calibri" pitchFamily="34" charset="0"/>
              </a:rPr>
              <a:t>D’après le théorème de Pythagore:</a:t>
            </a:r>
          </a:p>
          <a:p>
            <a:r>
              <a:rPr lang="fr-FR" sz="2400">
                <a:solidFill>
                  <a:srgbClr val="FF0000"/>
                </a:solidFill>
                <a:latin typeface="Calibri" pitchFamily="34" charset="0"/>
              </a:rPr>
              <a:t>Hypoténuse²</a:t>
            </a:r>
            <a:r>
              <a:rPr lang="fr-FR" sz="2400">
                <a:solidFill>
                  <a:srgbClr val="0070C0"/>
                </a:solidFill>
                <a:latin typeface="Calibri" pitchFamily="34" charset="0"/>
              </a:rPr>
              <a:t> = Somme des carrés des deux autres côtés</a:t>
            </a:r>
          </a:p>
        </p:txBody>
      </p:sp>
      <p:cxnSp>
        <p:nvCxnSpPr>
          <p:cNvPr id="13" name="Connecteur droit 12"/>
          <p:cNvCxnSpPr/>
          <p:nvPr/>
        </p:nvCxnSpPr>
        <p:spPr>
          <a:xfrm rot="16200000" flipH="1">
            <a:off x="2381251" y="2786063"/>
            <a:ext cx="1785937" cy="15001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avec flèche 15"/>
          <p:cNvCxnSpPr/>
          <p:nvPr/>
        </p:nvCxnSpPr>
        <p:spPr>
          <a:xfrm>
            <a:off x="3238500" y="4643439"/>
            <a:ext cx="1714500" cy="1214437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17"/>
          <p:cNvCxnSpPr/>
          <p:nvPr/>
        </p:nvCxnSpPr>
        <p:spPr>
          <a:xfrm rot="5400000">
            <a:off x="4524376" y="2786063"/>
            <a:ext cx="1857375" cy="1428750"/>
          </a:xfrm>
          <a:prstGeom prst="line">
            <a:avLst/>
          </a:prstGeom>
          <a:ln w="381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avec flèche 19"/>
          <p:cNvCxnSpPr/>
          <p:nvPr/>
        </p:nvCxnSpPr>
        <p:spPr>
          <a:xfrm>
            <a:off x="5095876" y="4572001"/>
            <a:ext cx="2786063" cy="1071563"/>
          </a:xfrm>
          <a:prstGeom prst="straightConnector1">
            <a:avLst/>
          </a:prstGeom>
          <a:ln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 droit 21"/>
          <p:cNvCxnSpPr/>
          <p:nvPr/>
        </p:nvCxnSpPr>
        <p:spPr>
          <a:xfrm rot="10800000">
            <a:off x="7239000" y="4357689"/>
            <a:ext cx="2286000" cy="1587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cteur droit avec flèche 23"/>
          <p:cNvCxnSpPr/>
          <p:nvPr/>
        </p:nvCxnSpPr>
        <p:spPr>
          <a:xfrm rot="10800000" flipV="1">
            <a:off x="2595563" y="4500564"/>
            <a:ext cx="5643562" cy="1285875"/>
          </a:xfrm>
          <a:prstGeom prst="straightConnector1">
            <a:avLst/>
          </a:prstGeom>
          <a:ln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/>
          <p:cNvSpPr>
            <a:spLocks noChangeArrowheads="1"/>
          </p:cNvSpPr>
          <p:nvPr/>
        </p:nvSpPr>
        <p:spPr bwMode="auto">
          <a:xfrm>
            <a:off x="4810125" y="5786438"/>
            <a:ext cx="235743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2400">
                <a:solidFill>
                  <a:srgbClr val="FF0000"/>
                </a:solidFill>
                <a:latin typeface="Calibri" pitchFamily="34" charset="0"/>
              </a:rPr>
              <a:t>AB²</a:t>
            </a:r>
            <a:r>
              <a:rPr lang="fr-FR" sz="2400">
                <a:latin typeface="Calibri" pitchFamily="34" charset="0"/>
              </a:rPr>
              <a:t> = CA² +CB²</a:t>
            </a:r>
          </a:p>
        </p:txBody>
      </p:sp>
      <p:sp>
        <p:nvSpPr>
          <p:cNvPr id="26" name="ZoneTexte 25"/>
          <p:cNvSpPr txBox="1">
            <a:spLocks noChangeArrowheads="1"/>
          </p:cNvSpPr>
          <p:nvPr/>
        </p:nvSpPr>
        <p:spPr bwMode="auto">
          <a:xfrm>
            <a:off x="7596189" y="5715001"/>
            <a:ext cx="207168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2400">
                <a:solidFill>
                  <a:srgbClr val="92D050"/>
                </a:solidFill>
                <a:latin typeface="Calibri" pitchFamily="34" charset="0"/>
              </a:rPr>
              <a:t>CA²</a:t>
            </a:r>
            <a:r>
              <a:rPr lang="fr-FR" sz="2400">
                <a:latin typeface="Calibri" pitchFamily="34" charset="0"/>
              </a:rPr>
              <a:t> = BC² +BA²</a:t>
            </a:r>
          </a:p>
        </p:txBody>
      </p:sp>
      <p:sp>
        <p:nvSpPr>
          <p:cNvPr id="27" name="ZoneTexte 26"/>
          <p:cNvSpPr txBox="1">
            <a:spLocks noChangeArrowheads="1"/>
          </p:cNvSpPr>
          <p:nvPr/>
        </p:nvSpPr>
        <p:spPr bwMode="auto">
          <a:xfrm>
            <a:off x="2024063" y="5786438"/>
            <a:ext cx="250031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2400">
                <a:solidFill>
                  <a:srgbClr val="FFC000"/>
                </a:solidFill>
                <a:latin typeface="Calibri" pitchFamily="34" charset="0"/>
              </a:rPr>
              <a:t>BC²</a:t>
            </a:r>
            <a:r>
              <a:rPr lang="fr-FR" sz="2400">
                <a:latin typeface="Calibri" pitchFamily="34" charset="0"/>
              </a:rPr>
              <a:t> = AB² +  AC²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500"/>
                            </p:stCondLst>
                            <p:childTnLst>
                              <p:par>
                                <p:cTn id="13" presetID="5" presetClass="entr" presetSubtype="1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500"/>
                            </p:stCondLst>
                            <p:childTnLst>
                              <p:par>
                                <p:cTn id="17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7500"/>
                            </p:stCondLst>
                            <p:childTnLst>
                              <p:par>
                                <p:cTn id="20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7500"/>
                            </p:stCondLst>
                            <p:childTnLst>
                              <p:par>
                                <p:cTn id="23" presetID="6" presetClass="emph" presetSubtype="0" autoRev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4" dur="2000" fill="hold"/>
                                        <p:tgtEl>
                                          <p:spTgt spid="2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1500"/>
                            </p:stCondLst>
                            <p:childTnLst>
                              <p:par>
                                <p:cTn id="26" presetID="4" presetClass="entr" presetSubtype="16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3500"/>
                            </p:stCondLst>
                            <p:childTnLst>
                              <p:par>
                                <p:cTn id="30" presetID="5" presetClass="entr" presetSubtype="1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7000"/>
                            </p:stCondLst>
                            <p:childTnLst>
                              <p:par>
                                <p:cTn id="34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8000"/>
                            </p:stCondLst>
                            <p:childTnLst>
                              <p:par>
                                <p:cTn id="3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8000"/>
                            </p:stCondLst>
                            <p:childTnLst>
                              <p:par>
                                <p:cTn id="40" presetID="6" presetClass="emph" presetSubtype="0" autoRev="1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Scale>
                                      <p:cBhvr>
                                        <p:cTn id="41" dur="2000" fill="hold"/>
                                        <p:tgtEl>
                                          <p:spTgt spid="2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2500"/>
                            </p:stCondLst>
                            <p:childTnLst>
                              <p:par>
                                <p:cTn id="43" presetID="5" presetClass="entr" presetSubtype="1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4500"/>
                            </p:stCondLst>
                            <p:childTnLst>
                              <p:par>
                                <p:cTn id="47" presetID="5" presetClass="entr" presetSubtype="1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6500"/>
                            </p:stCondLst>
                            <p:childTnLst>
                              <p:par>
                                <p:cTn id="51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26500"/>
                            </p:stCondLst>
                            <p:childTnLst>
                              <p:par>
                                <p:cTn id="5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26500"/>
                            </p:stCondLst>
                            <p:childTnLst>
                              <p:par>
                                <p:cTn id="57" presetID="6" presetClass="emph" presetSubtype="0" autoRev="1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Scale>
                                      <p:cBhvr>
                                        <p:cTn id="58" dur="2000" fill="hold"/>
                                        <p:tgtEl>
                                          <p:spTgt spid="2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31000"/>
                            </p:stCondLst>
                            <p:childTnLst>
                              <p:par>
                                <p:cTn id="60" presetID="1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25" grpId="0"/>
      <p:bldP spid="25" grpId="1"/>
      <p:bldP spid="26" grpId="0"/>
      <p:bldP spid="26" grpId="1"/>
      <p:bldP spid="27" grpId="0"/>
      <p:bldP spid="27" grpId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Réponse  13:</a:t>
            </a:r>
          </a:p>
        </p:txBody>
      </p:sp>
      <p:graphicFrame>
        <p:nvGraphicFramePr>
          <p:cNvPr id="4" name="Espace réservé du contenu 3"/>
          <p:cNvGraphicFramePr>
            <a:graphicFrameLocks noGrp="1" noChangeAspect="1"/>
          </p:cNvGraphicFramePr>
          <p:nvPr>
            <p:ph idx="1"/>
          </p:nvPr>
        </p:nvGraphicFramePr>
        <p:xfrm>
          <a:off x="1952596" y="3643314"/>
          <a:ext cx="2770964" cy="21463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2" name="Equation" r:id="rId3" imgW="507960" imgH="393480" progId="Equation.DSMT4">
                  <p:embed/>
                </p:oleObj>
              </mc:Choice>
              <mc:Fallback>
                <p:oleObj name="Equation" r:id="rId3" imgW="507960" imgH="393480" progId="Equation.DSMT4">
                  <p:embed/>
                  <p:pic>
                    <p:nvPicPr>
                      <p:cNvPr id="4" name="Espace réservé du contenu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52596" y="3643314"/>
                        <a:ext cx="2770964" cy="214631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2024034" y="1785927"/>
            <a:ext cx="45720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/>
              <a:t>5 </a:t>
            </a:r>
            <a:r>
              <a:rPr lang="fr-FR" sz="3200" dirty="0">
                <a:solidFill>
                  <a:srgbClr val="00B050"/>
                </a:solidFill>
              </a:rPr>
              <a:t>pommes</a:t>
            </a:r>
            <a:r>
              <a:rPr lang="fr-FR" sz="3200" dirty="0"/>
              <a:t> + 6 </a:t>
            </a:r>
            <a:r>
              <a:rPr lang="fr-FR" sz="3200" dirty="0">
                <a:solidFill>
                  <a:srgbClr val="00B050"/>
                </a:solidFill>
              </a:rPr>
              <a:t>pommes</a:t>
            </a:r>
            <a:r>
              <a:rPr lang="fr-FR" sz="3200" dirty="0"/>
              <a:t> = 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6381752" y="1785927"/>
            <a:ext cx="30003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/>
              <a:t>11 </a:t>
            </a:r>
            <a:r>
              <a:rPr lang="fr-FR" sz="3200" dirty="0">
                <a:solidFill>
                  <a:srgbClr val="00B050"/>
                </a:solidFill>
              </a:rPr>
              <a:t>pommes!</a:t>
            </a:r>
          </a:p>
        </p:txBody>
      </p:sp>
      <p:sp>
        <p:nvSpPr>
          <p:cNvPr id="7" name="Rectangle 6"/>
          <p:cNvSpPr/>
          <p:nvPr/>
        </p:nvSpPr>
        <p:spPr>
          <a:xfrm>
            <a:off x="2024034" y="2714621"/>
            <a:ext cx="498367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200" dirty="0"/>
              <a:t>5 </a:t>
            </a:r>
            <a:r>
              <a:rPr lang="fr-FR" sz="3200" dirty="0">
                <a:solidFill>
                  <a:srgbClr val="FF0000"/>
                </a:solidFill>
              </a:rPr>
              <a:t>septièmes</a:t>
            </a:r>
            <a:r>
              <a:rPr lang="fr-FR" sz="3200" dirty="0"/>
              <a:t> + 6 </a:t>
            </a:r>
            <a:r>
              <a:rPr lang="fr-FR" sz="3200" dirty="0">
                <a:solidFill>
                  <a:srgbClr val="FF0000"/>
                </a:solidFill>
              </a:rPr>
              <a:t>septièmes</a:t>
            </a:r>
            <a:r>
              <a:rPr lang="fr-FR" sz="3200" dirty="0"/>
              <a:t> = </a:t>
            </a:r>
          </a:p>
        </p:txBody>
      </p:sp>
      <p:sp>
        <p:nvSpPr>
          <p:cNvPr id="8" name="Rectangle 7"/>
          <p:cNvSpPr/>
          <p:nvPr/>
        </p:nvSpPr>
        <p:spPr>
          <a:xfrm>
            <a:off x="6881818" y="2714621"/>
            <a:ext cx="253447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200" dirty="0"/>
              <a:t>11 </a:t>
            </a:r>
            <a:r>
              <a:rPr lang="fr-FR" sz="3200" dirty="0">
                <a:solidFill>
                  <a:srgbClr val="FF0000"/>
                </a:solidFill>
              </a:rPr>
              <a:t>septièmes!</a:t>
            </a:r>
          </a:p>
        </p:txBody>
      </p:sp>
      <p:graphicFrame>
        <p:nvGraphicFramePr>
          <p:cNvPr id="9" name="Objet 8"/>
          <p:cNvGraphicFramePr>
            <a:graphicFrameLocks noChangeAspect="1"/>
          </p:cNvGraphicFramePr>
          <p:nvPr/>
        </p:nvGraphicFramePr>
        <p:xfrm>
          <a:off x="4667240" y="3643314"/>
          <a:ext cx="1071570" cy="22145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3" name="Equation" r:id="rId5" imgW="190440" imgH="393480" progId="Equation.DSMT4">
                  <p:embed/>
                </p:oleObj>
              </mc:Choice>
              <mc:Fallback>
                <p:oleObj name="Equation" r:id="rId5" imgW="190440" imgH="393480" progId="Equation.DSMT4">
                  <p:embed/>
                  <p:pic>
                    <p:nvPicPr>
                      <p:cNvPr id="9" name="Obje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67240" y="3643314"/>
                        <a:ext cx="1071570" cy="221457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1" name="Connecteur droit avec flèche 10"/>
          <p:cNvCxnSpPr/>
          <p:nvPr/>
        </p:nvCxnSpPr>
        <p:spPr>
          <a:xfrm rot="10800000" flipV="1">
            <a:off x="5595934" y="3214686"/>
            <a:ext cx="1500198" cy="100013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avec flèche 12"/>
          <p:cNvCxnSpPr/>
          <p:nvPr/>
        </p:nvCxnSpPr>
        <p:spPr>
          <a:xfrm rot="10800000" flipV="1">
            <a:off x="5667372" y="3214686"/>
            <a:ext cx="2714644" cy="192882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Question 14:</a:t>
            </a:r>
          </a:p>
        </p:txBody>
      </p:sp>
      <p:graphicFrame>
        <p:nvGraphicFramePr>
          <p:cNvPr id="5123" name="Espace réservé du contenu 3"/>
          <p:cNvGraphicFramePr>
            <a:graphicFrameLocks noChangeAspect="1"/>
          </p:cNvGraphicFramePr>
          <p:nvPr/>
        </p:nvGraphicFramePr>
        <p:xfrm>
          <a:off x="4310064" y="1571626"/>
          <a:ext cx="2770187" cy="1908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2" name="Equation" r:id="rId3" imgW="571320" imgH="393480" progId="Equation.DSMT4">
                  <p:embed/>
                </p:oleObj>
              </mc:Choice>
              <mc:Fallback>
                <p:oleObj name="Equation" r:id="rId3" imgW="571320" imgH="393480" progId="Equation.DSMT4">
                  <p:embed/>
                  <p:pic>
                    <p:nvPicPr>
                      <p:cNvPr id="5123" name="Espace réservé du contenu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10064" y="1571626"/>
                        <a:ext cx="2770187" cy="1908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3614734" cy="1143000"/>
          </a:xfrm>
        </p:spPr>
        <p:txBody>
          <a:bodyPr/>
          <a:lstStyle/>
          <a:p>
            <a:r>
              <a:rPr lang="fr-FR" dirty="0"/>
              <a:t>Réponse 14:</a:t>
            </a:r>
          </a:p>
        </p:txBody>
      </p:sp>
      <p:graphicFrame>
        <p:nvGraphicFramePr>
          <p:cNvPr id="4" name="Espace réservé du contenu 3"/>
          <p:cNvGraphicFramePr>
            <a:graphicFrameLocks noGrp="1" noChangeAspect="1"/>
          </p:cNvGraphicFramePr>
          <p:nvPr>
            <p:ph idx="1"/>
          </p:nvPr>
        </p:nvGraphicFramePr>
        <p:xfrm>
          <a:off x="7096132" y="0"/>
          <a:ext cx="2000250" cy="1771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8" name="Equation" r:id="rId3" imgW="444240" imgH="393480" progId="Equation.DSMT4">
                  <p:embed/>
                </p:oleObj>
              </mc:Choice>
              <mc:Fallback>
                <p:oleObj name="Equation" r:id="rId3" imgW="444240" imgH="393480" progId="Equation.DSMT4">
                  <p:embed/>
                  <p:pic>
                    <p:nvPicPr>
                      <p:cNvPr id="4" name="Espace réservé du contenu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96132" y="0"/>
                        <a:ext cx="2000250" cy="1771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Sourire 4"/>
          <p:cNvSpPr/>
          <p:nvPr/>
        </p:nvSpPr>
        <p:spPr>
          <a:xfrm>
            <a:off x="1809720" y="2500306"/>
            <a:ext cx="1143008" cy="785818"/>
          </a:xfrm>
          <a:prstGeom prst="smileyFace">
            <a:avLst/>
          </a:prstGeom>
          <a:solidFill>
            <a:srgbClr val="FFFF00">
              <a:alpha val="40000"/>
            </a:srgb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 5"/>
          <p:cNvSpPr/>
          <p:nvPr/>
        </p:nvSpPr>
        <p:spPr>
          <a:xfrm>
            <a:off x="1881158" y="3929066"/>
            <a:ext cx="4286280" cy="1928826"/>
          </a:xfrm>
          <a:prstGeom prst="wedgeRectCallout">
            <a:avLst>
              <a:gd name="adj1" fmla="val -35203"/>
              <a:gd name="adj2" fmla="val -74068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ZoneTexte 6"/>
          <p:cNvSpPr txBox="1"/>
          <p:nvPr/>
        </p:nvSpPr>
        <p:spPr>
          <a:xfrm>
            <a:off x="1952596" y="3929067"/>
            <a:ext cx="500066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>
                <a:solidFill>
                  <a:srgbClr val="0070C0"/>
                </a:solidFill>
              </a:rPr>
              <a:t> Elles n’ont pas le même dénominateur!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2095472" y="4786323"/>
            <a:ext cx="442915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>
                <a:solidFill>
                  <a:srgbClr val="0070C0"/>
                </a:solidFill>
              </a:rPr>
              <a:t>Mais 21 est dans la table de 7 puisque 7x3=21</a:t>
            </a:r>
          </a:p>
        </p:txBody>
      </p:sp>
      <p:graphicFrame>
        <p:nvGraphicFramePr>
          <p:cNvPr id="6147" name="Espace réservé du contenu 3"/>
          <p:cNvGraphicFramePr>
            <a:graphicFrameLocks noChangeAspect="1"/>
          </p:cNvGraphicFramePr>
          <p:nvPr/>
        </p:nvGraphicFramePr>
        <p:xfrm>
          <a:off x="6453191" y="1500175"/>
          <a:ext cx="3400425" cy="1785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9" name="Equation" r:id="rId5" imgW="749160" imgH="393480" progId="Equation.DSMT4">
                  <p:embed/>
                </p:oleObj>
              </mc:Choice>
              <mc:Fallback>
                <p:oleObj name="Equation" r:id="rId5" imgW="749160" imgH="393480" progId="Equation.DSMT4">
                  <p:embed/>
                  <p:pic>
                    <p:nvPicPr>
                      <p:cNvPr id="6147" name="Espace réservé du contenu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53191" y="1500175"/>
                        <a:ext cx="3400425" cy="17859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9" name="Espace réservé du contenu 3"/>
          <p:cNvGraphicFramePr>
            <a:graphicFrameLocks noChangeAspect="1"/>
          </p:cNvGraphicFramePr>
          <p:nvPr/>
        </p:nvGraphicFramePr>
        <p:xfrm>
          <a:off x="6453190" y="3286125"/>
          <a:ext cx="2928958" cy="18156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0" name="Equation" r:id="rId7" imgW="634680" imgH="393480" progId="Equation.DSMT4">
                  <p:embed/>
                </p:oleObj>
              </mc:Choice>
              <mc:Fallback>
                <p:oleObj name="Equation" r:id="rId7" imgW="634680" imgH="393480" progId="Equation.DSMT4">
                  <p:embed/>
                  <p:pic>
                    <p:nvPicPr>
                      <p:cNvPr id="6149" name="Espace réservé du contenu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53190" y="3286125"/>
                        <a:ext cx="2928958" cy="181568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50" name="Object 6"/>
          <p:cNvGraphicFramePr>
            <a:graphicFrameLocks noChangeAspect="1"/>
          </p:cNvGraphicFramePr>
          <p:nvPr/>
        </p:nvGraphicFramePr>
        <p:xfrm>
          <a:off x="6524628" y="4949826"/>
          <a:ext cx="1601788" cy="1908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1" name="Equation" r:id="rId9" imgW="330120" imgH="393480" progId="Equation.DSMT4">
                  <p:embed/>
                </p:oleObj>
              </mc:Choice>
              <mc:Fallback>
                <p:oleObj name="Equation" r:id="rId9" imgW="330120" imgH="393480" progId="Equation.DSMT4">
                  <p:embed/>
                  <p:pic>
                    <p:nvPicPr>
                      <p:cNvPr id="615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24628" y="4949826"/>
                        <a:ext cx="1601788" cy="1908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solidFill>
                  <a:srgbClr val="00B050"/>
                </a:solidFill>
              </a:rPr>
              <a:t>Question 15: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993917" y="1386069"/>
            <a:ext cx="9909435" cy="4525963"/>
          </a:xfrm>
        </p:spPr>
        <p:txBody>
          <a:bodyPr/>
          <a:lstStyle/>
          <a:p>
            <a:r>
              <a:rPr lang="fr-FR" dirty="0"/>
              <a:t>Le triangle VKP est rectangle en V    avec VK = 9 cm et VP=12 cm.</a:t>
            </a:r>
          </a:p>
          <a:p>
            <a:r>
              <a:rPr lang="fr-FR" dirty="0"/>
              <a:t>Calcule KP.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" presetClass="entr" presetSubtype="1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re 1"/>
          <p:cNvSpPr>
            <a:spLocks noGrp="1"/>
          </p:cNvSpPr>
          <p:nvPr>
            <p:ph type="title"/>
          </p:nvPr>
        </p:nvSpPr>
        <p:spPr>
          <a:xfrm>
            <a:off x="1881188" y="0"/>
            <a:ext cx="8229600" cy="1143000"/>
          </a:xfrm>
        </p:spPr>
        <p:txBody>
          <a:bodyPr/>
          <a:lstStyle/>
          <a:p>
            <a:r>
              <a:rPr lang="fr-FR" dirty="0">
                <a:solidFill>
                  <a:srgbClr val="00B050"/>
                </a:solidFill>
              </a:rPr>
              <a:t>Réponse 15: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127124" y="1104980"/>
            <a:ext cx="6829425" cy="4525963"/>
          </a:xfrm>
        </p:spPr>
        <p:txBody>
          <a:bodyPr/>
          <a:lstStyle/>
          <a:p>
            <a:pPr marL="0" indent="0">
              <a:buNone/>
            </a:pPr>
            <a:r>
              <a:rPr lang="fr-FR" dirty="0"/>
              <a:t>Le triangle VKP est </a:t>
            </a:r>
            <a:r>
              <a:rPr lang="fr-FR" dirty="0">
                <a:solidFill>
                  <a:srgbClr val="FF0000"/>
                </a:solidFill>
              </a:rPr>
              <a:t>rectangle en V </a:t>
            </a:r>
          </a:p>
          <a:p>
            <a:pPr>
              <a:buFont typeface="Arial" charset="0"/>
              <a:buNone/>
            </a:pPr>
            <a:r>
              <a:rPr lang="fr-FR" dirty="0"/>
              <a:t>     avec VK = 9 cm et VP=12 cm.</a:t>
            </a:r>
          </a:p>
        </p:txBody>
      </p:sp>
      <p:pic>
        <p:nvPicPr>
          <p:cNvPr id="52226" name="Picture 2"/>
          <p:cNvPicPr>
            <a:picLocks noChangeAspect="1" noChangeArrowheads="1"/>
          </p:cNvPicPr>
          <p:nvPr/>
        </p:nvPicPr>
        <p:blipFill>
          <a:blip r:embed="rId2"/>
          <a:srcRect r="15227" b="16107"/>
          <a:stretch>
            <a:fillRect/>
          </a:stretch>
        </p:blipFill>
        <p:spPr bwMode="auto">
          <a:xfrm>
            <a:off x="7650164" y="0"/>
            <a:ext cx="3017837" cy="314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ZoneTexte 8"/>
          <p:cNvSpPr txBox="1">
            <a:spLocks noChangeArrowheads="1"/>
          </p:cNvSpPr>
          <p:nvPr/>
        </p:nvSpPr>
        <p:spPr bwMode="auto">
          <a:xfrm>
            <a:off x="1352551" y="2622666"/>
            <a:ext cx="651874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sz="2800" dirty="0">
                <a:latin typeface="Calibri" pitchFamily="34" charset="0"/>
              </a:rPr>
              <a:t>Alors d’après le théorème de </a:t>
            </a:r>
            <a:r>
              <a:rPr lang="fr-FR" sz="2800" dirty="0">
                <a:solidFill>
                  <a:srgbClr val="FF0000"/>
                </a:solidFill>
                <a:latin typeface="Calibri" pitchFamily="34" charset="0"/>
              </a:rPr>
              <a:t>Pythagore</a:t>
            </a:r>
          </a:p>
        </p:txBody>
      </p:sp>
      <p:cxnSp>
        <p:nvCxnSpPr>
          <p:cNvPr id="12" name="Connecteur droit 11"/>
          <p:cNvCxnSpPr/>
          <p:nvPr/>
        </p:nvCxnSpPr>
        <p:spPr>
          <a:xfrm rot="5400000">
            <a:off x="7881938" y="642938"/>
            <a:ext cx="2000250" cy="157162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9525001" y="2286001"/>
            <a:ext cx="214313" cy="14287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4" name="ZoneTexte 13"/>
          <p:cNvSpPr txBox="1">
            <a:spLocks noChangeArrowheads="1"/>
          </p:cNvSpPr>
          <p:nvPr/>
        </p:nvSpPr>
        <p:spPr bwMode="auto">
          <a:xfrm>
            <a:off x="8096251" y="1071564"/>
            <a:ext cx="12858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2800" dirty="0">
                <a:solidFill>
                  <a:srgbClr val="FF0000"/>
                </a:solidFill>
                <a:latin typeface="Calibri" pitchFamily="34" charset="0"/>
              </a:rPr>
              <a:t>KP²=</a:t>
            </a:r>
          </a:p>
        </p:txBody>
      </p:sp>
      <p:sp>
        <p:nvSpPr>
          <p:cNvPr id="15" name="ZoneTexte 14"/>
          <p:cNvSpPr txBox="1">
            <a:spLocks noChangeArrowheads="1"/>
          </p:cNvSpPr>
          <p:nvPr/>
        </p:nvSpPr>
        <p:spPr bwMode="auto">
          <a:xfrm>
            <a:off x="8810626" y="2214564"/>
            <a:ext cx="15716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2800">
                <a:latin typeface="Calibri" pitchFamily="34" charset="0"/>
              </a:rPr>
              <a:t>VK² + VP²</a:t>
            </a:r>
          </a:p>
        </p:txBody>
      </p:sp>
      <p:sp>
        <p:nvSpPr>
          <p:cNvPr id="16" name="ZoneTexte 15"/>
          <p:cNvSpPr txBox="1">
            <a:spLocks noChangeArrowheads="1"/>
          </p:cNvSpPr>
          <p:nvPr/>
        </p:nvSpPr>
        <p:spPr bwMode="auto">
          <a:xfrm>
            <a:off x="2968399" y="3971422"/>
            <a:ext cx="22860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2800" dirty="0">
                <a:latin typeface="Calibri" pitchFamily="34" charset="0"/>
              </a:rPr>
              <a:t>= 9² + 12²</a:t>
            </a:r>
          </a:p>
          <a:p>
            <a:r>
              <a:rPr lang="fr-FR" sz="2800" dirty="0">
                <a:latin typeface="Calibri" pitchFamily="34" charset="0"/>
              </a:rPr>
              <a:t>= 81 + 144</a:t>
            </a:r>
          </a:p>
          <a:p>
            <a:r>
              <a:rPr lang="fr-FR" sz="2800" dirty="0">
                <a:latin typeface="Calibri" pitchFamily="34" charset="0"/>
              </a:rPr>
              <a:t>= 225</a:t>
            </a:r>
          </a:p>
        </p:txBody>
      </p:sp>
      <p:sp>
        <p:nvSpPr>
          <p:cNvPr id="34828" name="Rectangle 4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fr-FR">
              <a:latin typeface="Calibri" pitchFamily="34" charset="0"/>
            </a:endParaRPr>
          </a:p>
        </p:txBody>
      </p:sp>
      <p:pic>
        <p:nvPicPr>
          <p:cNvPr id="52227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647055" y="5476795"/>
            <a:ext cx="3214687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Rectangle 19"/>
          <p:cNvSpPr/>
          <p:nvPr/>
        </p:nvSpPr>
        <p:spPr>
          <a:xfrm>
            <a:off x="5787005" y="5517604"/>
            <a:ext cx="1214438" cy="50006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32B210D8-3C82-440E-816C-4AF91676B1F2}"/>
              </a:ext>
            </a:extLst>
          </p:cNvPr>
          <p:cNvSpPr txBox="1"/>
          <p:nvPr/>
        </p:nvSpPr>
        <p:spPr>
          <a:xfrm>
            <a:off x="2602939" y="5506025"/>
            <a:ext cx="90441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/>
              <a:t>donc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2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" presetClass="entr" presetSubtype="1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500"/>
                            </p:stCondLst>
                            <p:childTnLst>
                              <p:par>
                                <p:cTn id="17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0"/>
                            </p:stCondLst>
                            <p:childTnLst>
                              <p:par>
                                <p:cTn id="21" presetID="5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6500"/>
                            </p:stCondLst>
                            <p:childTnLst>
                              <p:par>
                                <p:cTn id="25" presetID="0" presetClass="path" presetSubtype="0" accel="50000" decel="50000" fill="hold" grpId="1" nodeType="afterEffect">
                                  <p:stCondLst>
                                    <p:cond delay="1500"/>
                                  </p:stCondLst>
                                  <p:childTnLst>
                                    <p:animMotion origin="layout" path="M 0.01146 -4.44444E-6 C 0.097 0.19213 0.18268 0.3845 0.10338 0.44352 C 0.02422 0.50232 -0.37552 0.36783 -0.46407 0.35278 " pathEditMode="relative" rAng="0" ptsTypes="AAA">
                                      <p:cBhvr>
                                        <p:cTn id="2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604" y="228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0"/>
                            </p:stCondLst>
                            <p:childTnLst>
                              <p:par>
                                <p:cTn id="28" presetID="5" presetClass="entr" presetSubtype="1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2000"/>
                            </p:stCondLst>
                            <p:childTnLst>
                              <p:par>
                                <p:cTn id="32" presetID="0" presetClass="path" presetSubtype="0" accel="50000" decel="5000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0.0013 1.85185E-6 C 0.0668 0.14352 0.13242 0.2875 0.09948 0.33518 C 0.06667 0.3831 -0.1013 0.31134 -0.19596 0.28704 C -0.29036 0.2625 -0.42422 0.20903 -0.46732 0.18889 " pathEditMode="relative" rAng="0" ptsTypes="AAAA">
                                      <p:cBhvr>
                                        <p:cTn id="33" dur="2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086" y="175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5000"/>
                            </p:stCondLst>
                            <p:childTnLst>
                              <p:par>
                                <p:cTn id="35" presetID="47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7000"/>
                            </p:stCondLst>
                            <p:childTnLst>
                              <p:par>
                                <p:cTn id="41" presetID="47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0000"/>
                            </p:stCondLst>
                            <p:childTnLst>
                              <p:par>
                                <p:cTn id="47" presetID="47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3000"/>
                            </p:stCondLst>
                            <p:childTnLst>
                              <p:par>
                                <p:cTn id="53" presetID="22" presetClass="entr" presetSubtype="8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24250"/>
                            </p:stCondLst>
                            <p:childTnLst>
                              <p:par>
                                <p:cTn id="57" presetID="5" presetClass="entr" presetSubtype="5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59" dur="500"/>
                                        <p:tgtEl>
                                          <p:spTgt spid="52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26250"/>
                            </p:stCondLst>
                            <p:childTnLst>
                              <p:par>
                                <p:cTn id="61" presetID="5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3" grpId="0" animBg="1"/>
      <p:bldP spid="14" grpId="0"/>
      <p:bldP spid="14" grpId="1"/>
      <p:bldP spid="15" grpId="0" build="allAtOnce"/>
      <p:bldP spid="20" grpId="0" animBg="1"/>
      <p:bldP spid="2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solidFill>
                  <a:srgbClr val="00B050"/>
                </a:solidFill>
              </a:rPr>
              <a:t>Question 16: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/>
              <a:t>Calcule:</a:t>
            </a:r>
          </a:p>
        </p:txBody>
      </p:sp>
      <p:sp>
        <p:nvSpPr>
          <p:cNvPr id="23556" name="Rectangle 2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fr-FR">
              <a:latin typeface="Calibri" pitchFamily="34" charset="0"/>
            </a:endParaRPr>
          </a:p>
        </p:txBody>
      </p:sp>
      <p:sp>
        <p:nvSpPr>
          <p:cNvPr id="23557" name="Rectangle 3"/>
          <p:cNvSpPr>
            <a:spLocks noChangeArrowheads="1"/>
          </p:cNvSpPr>
          <p:nvPr/>
        </p:nvSpPr>
        <p:spPr bwMode="auto">
          <a:xfrm>
            <a:off x="1524001" y="1139309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fr-FR"/>
          </a:p>
        </p:txBody>
      </p:sp>
      <p:sp>
        <p:nvSpPr>
          <p:cNvPr id="23558" name="Rectangle 2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fr-FR">
              <a:latin typeface="Calibri" pitchFamily="34" charset="0"/>
            </a:endParaRPr>
          </a:p>
        </p:txBody>
      </p:sp>
      <p:pic>
        <p:nvPicPr>
          <p:cNvPr id="37889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24126" y="2286001"/>
            <a:ext cx="1000125" cy="106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60" name="Rectangle 3"/>
          <p:cNvSpPr>
            <a:spLocks noChangeArrowheads="1"/>
          </p:cNvSpPr>
          <p:nvPr/>
        </p:nvSpPr>
        <p:spPr bwMode="auto">
          <a:xfrm>
            <a:off x="1524001" y="10726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5" presetClass="entr" presetSubtype="1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378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solidFill>
                  <a:srgbClr val="00B050"/>
                </a:solidFill>
              </a:rPr>
              <a:t>Réponse 16:</a:t>
            </a:r>
          </a:p>
        </p:txBody>
      </p:sp>
      <p:sp>
        <p:nvSpPr>
          <p:cNvPr id="24579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/>
              <a:t>Calcule:</a:t>
            </a:r>
          </a:p>
        </p:txBody>
      </p:sp>
      <p:sp>
        <p:nvSpPr>
          <p:cNvPr id="24580" name="Rectangle 2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fr-FR">
              <a:latin typeface="Calibri" pitchFamily="34" charset="0"/>
            </a:endParaRPr>
          </a:p>
        </p:txBody>
      </p:sp>
      <p:sp>
        <p:nvSpPr>
          <p:cNvPr id="24581" name="Rectangle 3"/>
          <p:cNvSpPr>
            <a:spLocks noChangeArrowheads="1"/>
          </p:cNvSpPr>
          <p:nvPr/>
        </p:nvSpPr>
        <p:spPr bwMode="auto">
          <a:xfrm>
            <a:off x="1524001" y="1139309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fr-FR"/>
          </a:p>
        </p:txBody>
      </p:sp>
      <p:sp>
        <p:nvSpPr>
          <p:cNvPr id="24582" name="Rectangle 2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fr-FR">
              <a:latin typeface="Calibri" pitchFamily="34" charset="0"/>
            </a:endParaRPr>
          </a:p>
        </p:txBody>
      </p:sp>
      <p:pic>
        <p:nvPicPr>
          <p:cNvPr id="24583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24126" y="2286001"/>
            <a:ext cx="1000125" cy="106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84" name="Rectangle 3"/>
          <p:cNvSpPr>
            <a:spLocks noChangeArrowheads="1"/>
          </p:cNvSpPr>
          <p:nvPr/>
        </p:nvSpPr>
        <p:spPr bwMode="auto">
          <a:xfrm>
            <a:off x="1524001" y="10726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fr-FR"/>
          </a:p>
        </p:txBody>
      </p:sp>
      <p:sp>
        <p:nvSpPr>
          <p:cNvPr id="24585" name="Rectangle 5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fr-FR">
              <a:latin typeface="Calibri" pitchFamily="34" charset="0"/>
            </a:endParaRPr>
          </a:p>
        </p:txBody>
      </p:sp>
      <p:pic>
        <p:nvPicPr>
          <p:cNvPr id="37892" name="Picture 4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24126" y="2286001"/>
            <a:ext cx="1000125" cy="106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87" name="Rectangle 6"/>
          <p:cNvSpPr>
            <a:spLocks noChangeArrowheads="1"/>
          </p:cNvSpPr>
          <p:nvPr/>
        </p:nvSpPr>
        <p:spPr bwMode="auto">
          <a:xfrm>
            <a:off x="1524001" y="10726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fr-FR"/>
          </a:p>
        </p:txBody>
      </p:sp>
      <p:sp>
        <p:nvSpPr>
          <p:cNvPr id="24588" name="Rectangle 8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fr-FR">
              <a:latin typeface="Calibri" pitchFamily="34" charset="0"/>
            </a:endParaRPr>
          </a:p>
        </p:txBody>
      </p:sp>
      <p:pic>
        <p:nvPicPr>
          <p:cNvPr id="37895" name="Picture 7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95501" y="3571876"/>
            <a:ext cx="2143125" cy="1039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90" name="Rectangle 9"/>
          <p:cNvSpPr>
            <a:spLocks noChangeArrowheads="1"/>
          </p:cNvSpPr>
          <p:nvPr/>
        </p:nvSpPr>
        <p:spPr bwMode="auto">
          <a:xfrm>
            <a:off x="1524001" y="10726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fr-FR"/>
          </a:p>
        </p:txBody>
      </p:sp>
      <p:cxnSp>
        <p:nvCxnSpPr>
          <p:cNvPr id="17" name="Connecteur droit 16"/>
          <p:cNvCxnSpPr/>
          <p:nvPr/>
        </p:nvCxnSpPr>
        <p:spPr>
          <a:xfrm rot="16200000" flipH="1">
            <a:off x="3131345" y="3679032"/>
            <a:ext cx="500062" cy="14287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18"/>
          <p:cNvCxnSpPr/>
          <p:nvPr/>
        </p:nvCxnSpPr>
        <p:spPr>
          <a:xfrm rot="16200000" flipH="1">
            <a:off x="3881439" y="4357689"/>
            <a:ext cx="428625" cy="14287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593" name="Rectangle 11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fr-FR">
              <a:latin typeface="Calibri" pitchFamily="34" charset="0"/>
            </a:endParaRPr>
          </a:p>
        </p:txBody>
      </p:sp>
      <p:pic>
        <p:nvPicPr>
          <p:cNvPr id="37898" name="Picture 10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95501" y="5072063"/>
            <a:ext cx="785813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95" name="Rectangle 12"/>
          <p:cNvSpPr>
            <a:spLocks noChangeArrowheads="1"/>
          </p:cNvSpPr>
          <p:nvPr/>
        </p:nvSpPr>
        <p:spPr bwMode="auto">
          <a:xfrm>
            <a:off x="1524001" y="10726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fr-FR"/>
          </a:p>
        </p:txBody>
      </p:sp>
      <p:sp>
        <p:nvSpPr>
          <p:cNvPr id="24" name="Rectangle 23"/>
          <p:cNvSpPr/>
          <p:nvPr/>
        </p:nvSpPr>
        <p:spPr>
          <a:xfrm>
            <a:off x="2024063" y="5000625"/>
            <a:ext cx="1143000" cy="142875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78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5" presetClass="entr" presetSubtype="1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378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500"/>
                            </p:stCondLst>
                            <p:childTnLst>
                              <p:par>
                                <p:cTn id="13" presetID="5" presetClass="entr" presetSubtype="1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500"/>
                            </p:stCondLst>
                            <p:childTnLst>
                              <p:par>
                                <p:cTn id="20" presetID="5" presetClass="entr" presetSubtype="1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78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7500"/>
                            </p:stCondLst>
                            <p:childTnLst>
                              <p:par>
                                <p:cTn id="24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solidFill>
                  <a:srgbClr val="00B050"/>
                </a:solidFill>
              </a:rPr>
              <a:t>Question 17</a:t>
            </a:r>
            <a:r>
              <a:rPr lang="fr-FR" dirty="0"/>
              <a:t>: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/>
              <a:t>Calcule:</a:t>
            </a:r>
          </a:p>
          <a:p>
            <a:endParaRPr lang="fr-FR"/>
          </a:p>
        </p:txBody>
      </p:sp>
      <p:sp>
        <p:nvSpPr>
          <p:cNvPr id="25604" name="Rectangle 2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fr-FR">
              <a:latin typeface="Calibri" pitchFamily="34" charset="0"/>
            </a:endParaRPr>
          </a:p>
        </p:txBody>
      </p:sp>
      <p:pic>
        <p:nvPicPr>
          <p:cNvPr id="43009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381251" y="2286001"/>
            <a:ext cx="1071563" cy="1128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6" name="Rectangle 3"/>
          <p:cNvSpPr>
            <a:spLocks noChangeArrowheads="1"/>
          </p:cNvSpPr>
          <p:nvPr/>
        </p:nvSpPr>
        <p:spPr bwMode="auto">
          <a:xfrm>
            <a:off x="1524001" y="101548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5" presetClass="entr" presetSubtype="1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430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Réponse 1:</a:t>
            </a:r>
          </a:p>
        </p:txBody>
      </p:sp>
      <p:graphicFrame>
        <p:nvGraphicFramePr>
          <p:cNvPr id="4" name="Espace réservé du contenu 3"/>
          <p:cNvGraphicFramePr>
            <a:graphicFrameLocks noGrp="1" noChangeAspect="1"/>
          </p:cNvGraphicFramePr>
          <p:nvPr>
            <p:ph idx="1"/>
          </p:nvPr>
        </p:nvGraphicFramePr>
        <p:xfrm>
          <a:off x="1952596" y="1285860"/>
          <a:ext cx="4071966" cy="12775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2" name="Equation" r:id="rId3" imgW="647640" imgH="203040" progId="Equation.DSMT4">
                  <p:embed/>
                </p:oleObj>
              </mc:Choice>
              <mc:Fallback>
                <p:oleObj name="Equation" r:id="rId3" imgW="647640" imgH="203040" progId="Equation.DSMT4">
                  <p:embed/>
                  <p:pic>
                    <p:nvPicPr>
                      <p:cNvPr id="4" name="Espace réservé du contenu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52596" y="1285860"/>
                        <a:ext cx="4071966" cy="127757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309786" y="2285992"/>
            <a:ext cx="2842080" cy="3929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" name="Objet 4"/>
          <p:cNvGraphicFramePr>
            <a:graphicFrameLocks noChangeAspect="1"/>
          </p:cNvGraphicFramePr>
          <p:nvPr/>
        </p:nvGraphicFramePr>
        <p:xfrm>
          <a:off x="2809852" y="3357563"/>
          <a:ext cx="349252" cy="33528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3" name="Equation" r:id="rId6" imgW="126720" imgH="1218960" progId="Equation.DSMT4">
                  <p:embed/>
                </p:oleObj>
              </mc:Choice>
              <mc:Fallback>
                <p:oleObj name="Equation" r:id="rId6" imgW="126720" imgH="1218960" progId="Equation.DSMT4">
                  <p:embed/>
                  <p:pic>
                    <p:nvPicPr>
                      <p:cNvPr id="5" name="Obje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09852" y="3357563"/>
                        <a:ext cx="349252" cy="335281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3" name="Object 5"/>
          <p:cNvGraphicFramePr>
            <a:graphicFrameLocks noChangeAspect="1"/>
          </p:cNvGraphicFramePr>
          <p:nvPr/>
        </p:nvGraphicFramePr>
        <p:xfrm>
          <a:off x="4310051" y="3286124"/>
          <a:ext cx="384175" cy="2305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4" name="Equation" r:id="rId8" imgW="139680" imgH="838080" progId="Equation.DSMT4">
                  <p:embed/>
                </p:oleObj>
              </mc:Choice>
              <mc:Fallback>
                <p:oleObj name="Equation" r:id="rId8" imgW="139680" imgH="838080" progId="Equation.DSMT4">
                  <p:embed/>
                  <p:pic>
                    <p:nvPicPr>
                      <p:cNvPr id="2053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10051" y="3286124"/>
                        <a:ext cx="384175" cy="2305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8" name="Connecteur droit avec flèche 7"/>
          <p:cNvCxnSpPr/>
          <p:nvPr/>
        </p:nvCxnSpPr>
        <p:spPr>
          <a:xfrm>
            <a:off x="3309918" y="3571876"/>
            <a:ext cx="928694" cy="1588"/>
          </a:xfrm>
          <a:prstGeom prst="straightConnector1">
            <a:avLst/>
          </a:prstGeom>
          <a:ln w="50800">
            <a:solidFill>
              <a:srgbClr val="00B05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avec flèche 8"/>
          <p:cNvCxnSpPr/>
          <p:nvPr/>
        </p:nvCxnSpPr>
        <p:spPr>
          <a:xfrm>
            <a:off x="3309918" y="4143380"/>
            <a:ext cx="928694" cy="1588"/>
          </a:xfrm>
          <a:prstGeom prst="straightConnector1">
            <a:avLst/>
          </a:prstGeom>
          <a:ln w="50800">
            <a:solidFill>
              <a:srgbClr val="00B05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avec flèche 9"/>
          <p:cNvCxnSpPr/>
          <p:nvPr/>
        </p:nvCxnSpPr>
        <p:spPr>
          <a:xfrm>
            <a:off x="3309918" y="4786322"/>
            <a:ext cx="928694" cy="1588"/>
          </a:xfrm>
          <a:prstGeom prst="straightConnector1">
            <a:avLst/>
          </a:prstGeom>
          <a:ln w="50800">
            <a:solidFill>
              <a:srgbClr val="00B05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avec flèche 10"/>
          <p:cNvCxnSpPr/>
          <p:nvPr/>
        </p:nvCxnSpPr>
        <p:spPr>
          <a:xfrm>
            <a:off x="3309918" y="5357826"/>
            <a:ext cx="928694" cy="1588"/>
          </a:xfrm>
          <a:prstGeom prst="straightConnector1">
            <a:avLst/>
          </a:prstGeom>
          <a:ln w="50800">
            <a:solidFill>
              <a:srgbClr val="00B05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Accolade ouvrante 11"/>
          <p:cNvSpPr/>
          <p:nvPr/>
        </p:nvSpPr>
        <p:spPr>
          <a:xfrm>
            <a:off x="2595538" y="5786454"/>
            <a:ext cx="214314" cy="928694"/>
          </a:xfrm>
          <a:prstGeom prst="lef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13" name="Objet 12"/>
          <p:cNvGraphicFramePr>
            <a:graphicFrameLocks noChangeAspect="1"/>
          </p:cNvGraphicFramePr>
          <p:nvPr/>
        </p:nvGraphicFramePr>
        <p:xfrm>
          <a:off x="1430694" y="5715017"/>
          <a:ext cx="1189207" cy="910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5" name="Equation" r:id="rId10" imgW="203040" imgH="164880" progId="Equation.DSMT4">
                  <p:embed/>
                </p:oleObj>
              </mc:Choice>
              <mc:Fallback>
                <p:oleObj name="Equation" r:id="rId10" imgW="203040" imgH="164880" progId="Equation.DSMT4">
                  <p:embed/>
                  <p:pic>
                    <p:nvPicPr>
                      <p:cNvPr id="13" name="Obje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30694" y="5715017"/>
                        <a:ext cx="1189207" cy="9104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500"/>
                            </p:stCondLst>
                            <p:childTnLst>
                              <p:par>
                                <p:cTn id="32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1.48148E-6 L 0.47673 -0.64121 " pathEditMode="relative" rAng="0" ptsTypes="AA">
                                      <p:cBhvr>
                                        <p:cTn id="48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800" y="-32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036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09939" y="2214564"/>
            <a:ext cx="642937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27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solidFill>
                  <a:srgbClr val="00B050"/>
                </a:solidFill>
              </a:rPr>
              <a:t>Réponse 17:</a:t>
            </a:r>
          </a:p>
        </p:txBody>
      </p:sp>
      <p:sp>
        <p:nvSpPr>
          <p:cNvPr id="26628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/>
              <a:t>Calcule:</a:t>
            </a:r>
          </a:p>
          <a:p>
            <a:endParaRPr lang="fr-FR"/>
          </a:p>
        </p:txBody>
      </p:sp>
      <p:sp>
        <p:nvSpPr>
          <p:cNvPr id="26629" name="Rectangle 2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fr-FR">
              <a:latin typeface="Calibri" pitchFamily="34" charset="0"/>
            </a:endParaRPr>
          </a:p>
        </p:txBody>
      </p:sp>
      <p:pic>
        <p:nvPicPr>
          <p:cNvPr id="26630" name="Picture 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381251" y="2071688"/>
            <a:ext cx="1071563" cy="1128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31" name="Rectangle 3"/>
          <p:cNvSpPr>
            <a:spLocks noChangeArrowheads="1"/>
          </p:cNvSpPr>
          <p:nvPr/>
        </p:nvSpPr>
        <p:spPr bwMode="auto">
          <a:xfrm>
            <a:off x="1524001" y="101548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fr-FR"/>
          </a:p>
        </p:txBody>
      </p:sp>
      <p:sp>
        <p:nvSpPr>
          <p:cNvPr id="26632" name="Rectangle 2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fr-FR">
              <a:latin typeface="Calibri" pitchFamily="34" charset="0"/>
            </a:endParaRPr>
          </a:p>
        </p:txBody>
      </p:sp>
      <p:sp>
        <p:nvSpPr>
          <p:cNvPr id="26633" name="Rectangle 3"/>
          <p:cNvSpPr>
            <a:spLocks noChangeArrowheads="1"/>
          </p:cNvSpPr>
          <p:nvPr/>
        </p:nvSpPr>
        <p:spPr bwMode="auto">
          <a:xfrm>
            <a:off x="1524001" y="101548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fr-FR"/>
          </a:p>
        </p:txBody>
      </p:sp>
      <p:sp>
        <p:nvSpPr>
          <p:cNvPr id="10" name="ZoneTexte 9"/>
          <p:cNvSpPr txBox="1">
            <a:spLocks noChangeArrowheads="1"/>
          </p:cNvSpPr>
          <p:nvPr/>
        </p:nvSpPr>
        <p:spPr bwMode="auto">
          <a:xfrm>
            <a:off x="4310063" y="2357438"/>
            <a:ext cx="60007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3200" dirty="0">
                <a:solidFill>
                  <a:srgbClr val="0070C0"/>
                </a:solidFill>
                <a:latin typeface="Calibri" pitchFamily="34" charset="0"/>
              </a:rPr>
              <a:t>Diviser </a:t>
            </a:r>
            <a:r>
              <a:rPr lang="fr-FR" sz="3200" dirty="0">
                <a:latin typeface="Calibri" pitchFamily="34" charset="0"/>
              </a:rPr>
              <a:t>c’est</a:t>
            </a:r>
            <a:r>
              <a:rPr lang="fr-FR" sz="3200" dirty="0">
                <a:solidFill>
                  <a:srgbClr val="0070C0"/>
                </a:solidFill>
                <a:latin typeface="Calibri" pitchFamily="34" charset="0"/>
              </a:rPr>
              <a:t> multiplier </a:t>
            </a:r>
            <a:r>
              <a:rPr lang="fr-FR" sz="3200" dirty="0">
                <a:latin typeface="Calibri" pitchFamily="34" charset="0"/>
              </a:rPr>
              <a:t>par</a:t>
            </a:r>
            <a:r>
              <a:rPr lang="fr-FR" sz="3200" dirty="0">
                <a:solidFill>
                  <a:srgbClr val="0070C0"/>
                </a:solidFill>
                <a:latin typeface="Calibri" pitchFamily="34" charset="0"/>
              </a:rPr>
              <a:t> </a:t>
            </a:r>
            <a:r>
              <a:rPr lang="fr-FR" sz="3200" dirty="0">
                <a:solidFill>
                  <a:srgbClr val="92D050"/>
                </a:solidFill>
                <a:latin typeface="Calibri" pitchFamily="34" charset="0"/>
              </a:rPr>
              <a:t>l’inverse</a:t>
            </a:r>
          </a:p>
        </p:txBody>
      </p:sp>
      <p:cxnSp>
        <p:nvCxnSpPr>
          <p:cNvPr id="12" name="Connecteur droit avec flèche 11"/>
          <p:cNvCxnSpPr/>
          <p:nvPr/>
        </p:nvCxnSpPr>
        <p:spPr>
          <a:xfrm rot="5400000">
            <a:off x="2417764" y="3249614"/>
            <a:ext cx="928687" cy="1587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636" name="Rectangle 6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fr-FR">
              <a:latin typeface="Calibri" pitchFamily="34" charset="0"/>
            </a:endParaRPr>
          </a:p>
        </p:txBody>
      </p:sp>
      <p:pic>
        <p:nvPicPr>
          <p:cNvPr id="44037" name="Picture 5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881188" y="3286125"/>
            <a:ext cx="74771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38" name="Rectangle 7"/>
          <p:cNvSpPr>
            <a:spLocks noChangeArrowheads="1"/>
          </p:cNvSpPr>
          <p:nvPr/>
        </p:nvSpPr>
        <p:spPr bwMode="auto">
          <a:xfrm>
            <a:off x="1524001" y="101548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fr-FR"/>
          </a:p>
        </p:txBody>
      </p:sp>
      <p:sp>
        <p:nvSpPr>
          <p:cNvPr id="26639" name="Rectangle 9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fr-FR">
              <a:latin typeface="Calibri" pitchFamily="34" charset="0"/>
            </a:endParaRPr>
          </a:p>
        </p:txBody>
      </p:sp>
      <p:sp>
        <p:nvSpPr>
          <p:cNvPr id="26640" name="Rectangle 10"/>
          <p:cNvSpPr>
            <a:spLocks noChangeArrowheads="1"/>
          </p:cNvSpPr>
          <p:nvPr/>
        </p:nvSpPr>
        <p:spPr bwMode="auto">
          <a:xfrm>
            <a:off x="1524001" y="682109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fr-FR"/>
          </a:p>
        </p:txBody>
      </p:sp>
      <p:sp>
        <p:nvSpPr>
          <p:cNvPr id="26641" name="Rectangle 12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fr-FR">
              <a:latin typeface="Calibri" pitchFamily="34" charset="0"/>
            </a:endParaRPr>
          </a:p>
        </p:txBody>
      </p:sp>
      <p:pic>
        <p:nvPicPr>
          <p:cNvPr id="44043" name="Picture 11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167064" y="3357563"/>
            <a:ext cx="242887" cy="1071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43" name="Rectangle 13"/>
          <p:cNvSpPr>
            <a:spLocks noChangeArrowheads="1"/>
          </p:cNvSpPr>
          <p:nvPr/>
        </p:nvSpPr>
        <p:spPr bwMode="auto">
          <a:xfrm>
            <a:off x="1524001" y="10726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fr-FR"/>
          </a:p>
        </p:txBody>
      </p:sp>
      <p:sp>
        <p:nvSpPr>
          <p:cNvPr id="26644" name="Rectangle 15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fr-FR">
              <a:latin typeface="Calibri" pitchFamily="34" charset="0"/>
            </a:endParaRPr>
          </a:p>
        </p:txBody>
      </p:sp>
      <p:pic>
        <p:nvPicPr>
          <p:cNvPr id="44046" name="Picture 14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738439" y="3571875"/>
            <a:ext cx="357187" cy="66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46" name="Rectangle 16"/>
          <p:cNvSpPr>
            <a:spLocks noChangeArrowheads="1"/>
          </p:cNvSpPr>
          <p:nvPr/>
        </p:nvSpPr>
        <p:spPr bwMode="auto">
          <a:xfrm>
            <a:off x="1524001" y="682109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fr-FR"/>
          </a:p>
        </p:txBody>
      </p:sp>
      <p:sp>
        <p:nvSpPr>
          <p:cNvPr id="26647" name="Rectangle 18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fr-FR">
              <a:latin typeface="Calibri" pitchFamily="34" charset="0"/>
            </a:endParaRPr>
          </a:p>
        </p:txBody>
      </p:sp>
      <p:pic>
        <p:nvPicPr>
          <p:cNvPr id="44049" name="Picture 17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881188" y="4357689"/>
            <a:ext cx="3675062" cy="1214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49" name="Rectangle 19"/>
          <p:cNvSpPr>
            <a:spLocks noChangeArrowheads="1"/>
          </p:cNvSpPr>
          <p:nvPr/>
        </p:nvSpPr>
        <p:spPr bwMode="auto">
          <a:xfrm>
            <a:off x="1524001" y="101548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fr-FR"/>
          </a:p>
        </p:txBody>
      </p:sp>
      <p:cxnSp>
        <p:nvCxnSpPr>
          <p:cNvPr id="33" name="Connecteur droit 32"/>
          <p:cNvCxnSpPr/>
          <p:nvPr/>
        </p:nvCxnSpPr>
        <p:spPr>
          <a:xfrm rot="16200000" flipH="1">
            <a:off x="3417095" y="4464845"/>
            <a:ext cx="500063" cy="14287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cteur droit 34"/>
          <p:cNvCxnSpPr/>
          <p:nvPr/>
        </p:nvCxnSpPr>
        <p:spPr>
          <a:xfrm rot="16200000" flipH="1">
            <a:off x="4310063" y="5214938"/>
            <a:ext cx="500062" cy="21431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652" name="Rectangle 21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fr-FR">
              <a:latin typeface="Calibri" pitchFamily="34" charset="0"/>
            </a:endParaRPr>
          </a:p>
        </p:txBody>
      </p:sp>
      <p:pic>
        <p:nvPicPr>
          <p:cNvPr id="44052" name="Picture 20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881188" y="5429250"/>
            <a:ext cx="1428750" cy="1252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2" name="Rectangle 41"/>
          <p:cNvSpPr/>
          <p:nvPr/>
        </p:nvSpPr>
        <p:spPr>
          <a:xfrm>
            <a:off x="1809751" y="5429251"/>
            <a:ext cx="1571625" cy="128587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44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500"/>
                            </p:stCondLst>
                            <p:childTnLst>
                              <p:par>
                                <p:cTn id="1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440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500"/>
                            </p:stCondLst>
                            <p:childTnLst>
                              <p:par>
                                <p:cTn id="23" presetID="5" presetClass="entr" presetSubtype="1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44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6000"/>
                            </p:stCondLst>
                            <p:childTnLst>
                              <p:par>
                                <p:cTn id="27" presetID="4" presetClass="entr" presetSubtype="16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440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8000"/>
                            </p:stCondLst>
                            <p:childTnLst>
                              <p:par>
                                <p:cTn id="31" presetID="4" presetClass="entr" presetSubtype="16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1000"/>
                                        <p:tgtEl>
                                          <p:spTgt spid="440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1000"/>
                            </p:stCondLst>
                            <p:childTnLst>
                              <p:par>
                                <p:cTn id="35" presetID="5" presetClass="entr" presetSubtype="1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3000"/>
                            </p:stCondLst>
                            <p:childTnLst>
                              <p:par>
                                <p:cTn id="42" presetID="5" presetClass="entr" presetSubtype="1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" dur="500"/>
                                        <p:tgtEl>
                                          <p:spTgt spid="44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5000"/>
                            </p:stCondLst>
                            <p:childTnLst>
                              <p:par>
                                <p:cTn id="46" presetID="5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42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11769A7-F72F-41A7-BCF3-0CE1695A38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Question 18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73DEED0-69FA-4D3C-88D7-A2B0D654A5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/>
              <a:t>La figure A’ est l’image de la figure A par</a:t>
            </a:r>
          </a:p>
          <a:p>
            <a:pPr marL="0" indent="0">
              <a:buNone/>
            </a:pPr>
            <a:r>
              <a:rPr lang="fr-FR" dirty="0">
                <a:sym typeface="Wingdings" panose="05000000000000000000" pitchFamily="2" charset="2"/>
              </a:rPr>
              <a:t>une translation</a:t>
            </a:r>
          </a:p>
          <a:p>
            <a:pPr marL="0" indent="0">
              <a:buNone/>
            </a:pPr>
            <a:r>
              <a:rPr lang="fr-FR" dirty="0">
                <a:sym typeface="Wingdings" panose="05000000000000000000" pitchFamily="2" charset="2"/>
              </a:rPr>
              <a:t>une rotation</a:t>
            </a:r>
            <a:endParaRPr lang="fr-FR" dirty="0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1E8B342F-D2C3-46E7-8C04-0CB8A6BBED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73477" y="1564005"/>
            <a:ext cx="1990725" cy="2266950"/>
          </a:xfrm>
          <a:prstGeom prst="rect">
            <a:avLst/>
          </a:prstGeom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13235CA0-5F81-426A-8466-96652EF8E1B5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244465" y="2935605"/>
            <a:ext cx="2190750" cy="2571750"/>
          </a:xfrm>
          <a:prstGeom prst="rect">
            <a:avLst/>
          </a:prstGeom>
        </p:spPr>
      </p:pic>
      <p:cxnSp>
        <p:nvCxnSpPr>
          <p:cNvPr id="7" name="Connecteur droit 6">
            <a:extLst>
              <a:ext uri="{FF2B5EF4-FFF2-40B4-BE49-F238E27FC236}">
                <a16:creationId xmlns:a16="http://schemas.microsoft.com/office/drawing/2014/main" id="{7F56B455-F716-43FE-B769-D70C6D5BAF19}"/>
              </a:ext>
            </a:extLst>
          </p:cNvPr>
          <p:cNvCxnSpPr>
            <a:cxnSpLocks/>
          </p:cNvCxnSpPr>
          <p:nvPr/>
        </p:nvCxnSpPr>
        <p:spPr>
          <a:xfrm flipV="1">
            <a:off x="6217920" y="1981200"/>
            <a:ext cx="3505200" cy="1676400"/>
          </a:xfrm>
          <a:prstGeom prst="line">
            <a:avLst/>
          </a:prstGeom>
          <a:ln w="254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>
            <a:extLst>
              <a:ext uri="{FF2B5EF4-FFF2-40B4-BE49-F238E27FC236}">
                <a16:creationId xmlns:a16="http://schemas.microsoft.com/office/drawing/2014/main" id="{92F0510E-896F-4FCE-8A5E-1C7EDE5C5A9C}"/>
              </a:ext>
            </a:extLst>
          </p:cNvPr>
          <p:cNvCxnSpPr>
            <a:cxnSpLocks/>
          </p:cNvCxnSpPr>
          <p:nvPr/>
        </p:nvCxnSpPr>
        <p:spPr>
          <a:xfrm flipV="1">
            <a:off x="7095172" y="3595688"/>
            <a:ext cx="3505200" cy="1676400"/>
          </a:xfrm>
          <a:prstGeom prst="line">
            <a:avLst/>
          </a:prstGeom>
          <a:ln w="254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>
            <a:extLst>
              <a:ext uri="{FF2B5EF4-FFF2-40B4-BE49-F238E27FC236}">
                <a16:creationId xmlns:a16="http://schemas.microsoft.com/office/drawing/2014/main" id="{D0EDFABA-D585-4693-8B5A-7B330CDEBF52}"/>
              </a:ext>
            </a:extLst>
          </p:cNvPr>
          <p:cNvCxnSpPr>
            <a:cxnSpLocks/>
          </p:cNvCxnSpPr>
          <p:nvPr/>
        </p:nvCxnSpPr>
        <p:spPr>
          <a:xfrm flipV="1">
            <a:off x="7064692" y="2747963"/>
            <a:ext cx="3505200" cy="1676400"/>
          </a:xfrm>
          <a:prstGeom prst="line">
            <a:avLst/>
          </a:prstGeom>
          <a:ln w="254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10">
            <a:extLst>
              <a:ext uri="{FF2B5EF4-FFF2-40B4-BE49-F238E27FC236}">
                <a16:creationId xmlns:a16="http://schemas.microsoft.com/office/drawing/2014/main" id="{F3DCF009-DE20-492B-BD8C-8528AA2AE43D}"/>
              </a:ext>
            </a:extLst>
          </p:cNvPr>
          <p:cNvCxnSpPr>
            <a:cxnSpLocks/>
          </p:cNvCxnSpPr>
          <p:nvPr/>
        </p:nvCxnSpPr>
        <p:spPr>
          <a:xfrm flipV="1">
            <a:off x="6299835" y="3289459"/>
            <a:ext cx="3505200" cy="1676400"/>
          </a:xfrm>
          <a:prstGeom prst="line">
            <a:avLst/>
          </a:prstGeom>
          <a:ln w="254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>
            <a:extLst>
              <a:ext uri="{FF2B5EF4-FFF2-40B4-BE49-F238E27FC236}">
                <a16:creationId xmlns:a16="http://schemas.microsoft.com/office/drawing/2014/main" id="{D109B717-D0B1-432E-A8E8-5BDDA00A2C3C}"/>
              </a:ext>
            </a:extLst>
          </p:cNvPr>
          <p:cNvSpPr/>
          <p:nvPr/>
        </p:nvSpPr>
        <p:spPr>
          <a:xfrm>
            <a:off x="838200" y="2337435"/>
            <a:ext cx="381000" cy="360045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2675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25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path" presetSubtype="0" accel="50000" decel="50000" autoRev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08333E-6 7.40741E-7 L 0.28998 -0.23542 " pathEditMode="relative" rAng="0" ptsTypes="AA">
                                      <p:cBhvr>
                                        <p:cTn id="3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492" y="-1178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solidFill>
                  <a:srgbClr val="00B050"/>
                </a:solidFill>
              </a:rPr>
              <a:t>Question 18: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/>
              <a:t>Si je roule à 72 Km/h</a:t>
            </a:r>
          </a:p>
          <a:p>
            <a:pPr>
              <a:buFont typeface="Arial" charset="0"/>
              <a:buNone/>
            </a:pPr>
            <a:r>
              <a:rPr lang="fr-FR"/>
              <a:t>     Combien vais-je parcourir  de Km en 25 minutes?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re 1"/>
          <p:cNvSpPr>
            <a:spLocks noGrp="1"/>
          </p:cNvSpPr>
          <p:nvPr>
            <p:ph type="ctrTitle"/>
          </p:nvPr>
        </p:nvSpPr>
        <p:spPr>
          <a:xfrm>
            <a:off x="2238375" y="1"/>
            <a:ext cx="7772400" cy="1470025"/>
          </a:xfrm>
        </p:spPr>
        <p:txBody>
          <a:bodyPr/>
          <a:lstStyle/>
          <a:p>
            <a:r>
              <a:rPr lang="fr-FR" dirty="0">
                <a:solidFill>
                  <a:srgbClr val="00B050"/>
                </a:solidFill>
              </a:rPr>
              <a:t>Réponse 18</a:t>
            </a:r>
            <a:r>
              <a:rPr lang="fr-FR" dirty="0"/>
              <a:t>: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endParaRPr lang="fr-FR" dirty="0"/>
          </a:p>
        </p:txBody>
      </p:sp>
      <p:sp>
        <p:nvSpPr>
          <p:cNvPr id="4" name="ZoneTexte 3"/>
          <p:cNvSpPr txBox="1">
            <a:spLocks noChangeArrowheads="1"/>
          </p:cNvSpPr>
          <p:nvPr/>
        </p:nvSpPr>
        <p:spPr bwMode="auto">
          <a:xfrm>
            <a:off x="2024064" y="1357314"/>
            <a:ext cx="4770437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2800">
                <a:latin typeface="Calibri" pitchFamily="34" charset="0"/>
              </a:rPr>
              <a:t>Rappels: 1h   = 60 min  = 3600 s</a:t>
            </a:r>
          </a:p>
        </p:txBody>
      </p:sp>
      <p:sp>
        <p:nvSpPr>
          <p:cNvPr id="5" name="ZoneTexte 4"/>
          <p:cNvSpPr txBox="1">
            <a:spLocks noChangeArrowheads="1"/>
          </p:cNvSpPr>
          <p:nvPr/>
        </p:nvSpPr>
        <p:spPr bwMode="auto">
          <a:xfrm>
            <a:off x="3167064" y="1857376"/>
            <a:ext cx="61436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2800">
                <a:latin typeface="Calibri" pitchFamily="34" charset="0"/>
              </a:rPr>
              <a:t>En roulant à 72km/h, en 1h je parcours </a:t>
            </a:r>
          </a:p>
        </p:txBody>
      </p:sp>
      <p:pic>
        <p:nvPicPr>
          <p:cNvPr id="6246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38314" y="2143126"/>
            <a:ext cx="2143125" cy="167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2468" name="Picture 4"/>
          <p:cNvPicPr>
            <a:picLocks noChangeAspect="1" noChangeArrowheads="1"/>
          </p:cNvPicPr>
          <p:nvPr/>
        </p:nvPicPr>
        <p:blipFill>
          <a:blip r:embed="rId4"/>
          <a:srcRect l="19243" t="17769" r="17145" b="24860"/>
          <a:stretch>
            <a:fillRect/>
          </a:stretch>
        </p:blipFill>
        <p:spPr bwMode="auto">
          <a:xfrm>
            <a:off x="3381376" y="2500313"/>
            <a:ext cx="2214563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6" name="Connecteur droit avec flèche 15"/>
          <p:cNvCxnSpPr/>
          <p:nvPr/>
        </p:nvCxnSpPr>
        <p:spPr>
          <a:xfrm>
            <a:off x="4452939" y="3500439"/>
            <a:ext cx="5286375" cy="1587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ZoneTexte 16"/>
          <p:cNvSpPr txBox="1">
            <a:spLocks noChangeArrowheads="1"/>
          </p:cNvSpPr>
          <p:nvPr/>
        </p:nvSpPr>
        <p:spPr bwMode="auto">
          <a:xfrm>
            <a:off x="5524500" y="3571876"/>
            <a:ext cx="20002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2800">
                <a:solidFill>
                  <a:srgbClr val="FF0000"/>
                </a:solidFill>
                <a:latin typeface="Calibri" pitchFamily="34" charset="0"/>
              </a:rPr>
              <a:t>72 km</a:t>
            </a:r>
          </a:p>
        </p:txBody>
      </p:sp>
      <p:cxnSp>
        <p:nvCxnSpPr>
          <p:cNvPr id="26" name="Connecteur droit 25"/>
          <p:cNvCxnSpPr/>
          <p:nvPr/>
        </p:nvCxnSpPr>
        <p:spPr>
          <a:xfrm rot="5400000" flipH="1" flipV="1">
            <a:off x="2238375" y="2928938"/>
            <a:ext cx="5715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0" name="Tableau 29"/>
          <p:cNvGraphicFramePr>
            <a:graphicFrameLocks noGrp="1"/>
          </p:cNvGraphicFramePr>
          <p:nvPr/>
        </p:nvGraphicFramePr>
        <p:xfrm>
          <a:off x="2166938" y="3571875"/>
          <a:ext cx="6096000" cy="736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42876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1" name="ZoneTexte 30"/>
          <p:cNvSpPr txBox="1">
            <a:spLocks noChangeArrowheads="1"/>
          </p:cNvSpPr>
          <p:nvPr/>
        </p:nvSpPr>
        <p:spPr bwMode="auto">
          <a:xfrm>
            <a:off x="2595564" y="3429001"/>
            <a:ext cx="12858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2400">
                <a:latin typeface="Calibri" pitchFamily="34" charset="0"/>
              </a:rPr>
              <a:t>Distance</a:t>
            </a:r>
            <a:r>
              <a:rPr lang="fr-FR">
                <a:latin typeface="Calibri" pitchFamily="34" charset="0"/>
              </a:rPr>
              <a:t> </a:t>
            </a:r>
          </a:p>
        </p:txBody>
      </p:sp>
      <p:sp>
        <p:nvSpPr>
          <p:cNvPr id="32" name="ZoneTexte 31"/>
          <p:cNvSpPr txBox="1">
            <a:spLocks noChangeArrowheads="1"/>
          </p:cNvSpPr>
          <p:nvPr/>
        </p:nvSpPr>
        <p:spPr bwMode="auto">
          <a:xfrm>
            <a:off x="2524126" y="4000501"/>
            <a:ext cx="13573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2400">
                <a:latin typeface="Calibri" pitchFamily="34" charset="0"/>
              </a:rPr>
              <a:t>durée</a:t>
            </a:r>
          </a:p>
        </p:txBody>
      </p:sp>
      <p:sp>
        <p:nvSpPr>
          <p:cNvPr id="33" name="ZoneTexte 32"/>
          <p:cNvSpPr txBox="1">
            <a:spLocks noChangeArrowheads="1"/>
          </p:cNvSpPr>
          <p:nvPr/>
        </p:nvSpPr>
        <p:spPr bwMode="auto">
          <a:xfrm>
            <a:off x="8810626" y="1785939"/>
            <a:ext cx="12858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2800">
                <a:solidFill>
                  <a:srgbClr val="FF0000"/>
                </a:solidFill>
                <a:latin typeface="Calibri" pitchFamily="34" charset="0"/>
              </a:rPr>
              <a:t>72 km</a:t>
            </a:r>
          </a:p>
        </p:txBody>
      </p:sp>
      <p:sp>
        <p:nvSpPr>
          <p:cNvPr id="34" name="ZoneTexte 33"/>
          <p:cNvSpPr txBox="1">
            <a:spLocks noChangeArrowheads="1"/>
          </p:cNvSpPr>
          <p:nvPr/>
        </p:nvSpPr>
        <p:spPr bwMode="auto">
          <a:xfrm>
            <a:off x="6453189" y="1714501"/>
            <a:ext cx="1500187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2800">
                <a:latin typeface="Calibri" pitchFamily="34" charset="0"/>
              </a:rPr>
              <a:t>60 </a:t>
            </a:r>
            <a:r>
              <a:rPr lang="fr-FR" sz="2800">
                <a:solidFill>
                  <a:srgbClr val="92D050"/>
                </a:solidFill>
                <a:latin typeface="Calibri" pitchFamily="34" charset="0"/>
              </a:rPr>
              <a:t>min</a:t>
            </a:r>
          </a:p>
        </p:txBody>
      </p:sp>
      <p:sp>
        <p:nvSpPr>
          <p:cNvPr id="35" name="ZoneTexte 34"/>
          <p:cNvSpPr txBox="1">
            <a:spLocks noChangeArrowheads="1"/>
          </p:cNvSpPr>
          <p:nvPr/>
        </p:nvSpPr>
        <p:spPr bwMode="auto">
          <a:xfrm>
            <a:off x="6524625" y="4000501"/>
            <a:ext cx="178593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2800">
                <a:latin typeface="Calibri" pitchFamily="34" charset="0"/>
              </a:rPr>
              <a:t>25 </a:t>
            </a:r>
            <a:r>
              <a:rPr lang="fr-FR" sz="2800">
                <a:solidFill>
                  <a:srgbClr val="92D050"/>
                </a:solidFill>
                <a:latin typeface="Calibri" pitchFamily="34" charset="0"/>
              </a:rPr>
              <a:t>min</a:t>
            </a:r>
          </a:p>
        </p:txBody>
      </p:sp>
      <p:sp>
        <p:nvSpPr>
          <p:cNvPr id="36" name="ZoneTexte 35"/>
          <p:cNvSpPr txBox="1">
            <a:spLocks noChangeArrowheads="1"/>
          </p:cNvSpPr>
          <p:nvPr/>
        </p:nvSpPr>
        <p:spPr bwMode="auto">
          <a:xfrm>
            <a:off x="6881813" y="3500439"/>
            <a:ext cx="107156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2800">
                <a:latin typeface="Calibri" pitchFamily="34" charset="0"/>
              </a:rPr>
              <a:t>?</a:t>
            </a:r>
          </a:p>
        </p:txBody>
      </p:sp>
      <p:sp>
        <p:nvSpPr>
          <p:cNvPr id="42015" name="Rectangle 6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fr-FR">
              <a:latin typeface="Calibri" pitchFamily="34" charset="0"/>
            </a:endParaRPr>
          </a:p>
        </p:txBody>
      </p:sp>
      <p:pic>
        <p:nvPicPr>
          <p:cNvPr id="62469" name="Picture 5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66938" y="4857750"/>
            <a:ext cx="3797300" cy="928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2017" name="Rectangle 7"/>
          <p:cNvSpPr>
            <a:spLocks noChangeArrowheads="1"/>
          </p:cNvSpPr>
          <p:nvPr/>
        </p:nvSpPr>
        <p:spPr bwMode="auto">
          <a:xfrm>
            <a:off x="1524001" y="1025009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fr-FR"/>
          </a:p>
        </p:txBody>
      </p:sp>
      <p:sp>
        <p:nvSpPr>
          <p:cNvPr id="41" name="ZoneTexte 40"/>
          <p:cNvSpPr txBox="1">
            <a:spLocks noChangeArrowheads="1"/>
          </p:cNvSpPr>
          <p:nvPr/>
        </p:nvSpPr>
        <p:spPr bwMode="auto">
          <a:xfrm>
            <a:off x="2095501" y="6072189"/>
            <a:ext cx="64293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2800">
                <a:latin typeface="Calibri" pitchFamily="34" charset="0"/>
                <a:sym typeface="Wingdings" pitchFamily="2" charset="2"/>
              </a:rPr>
              <a:t> </a:t>
            </a:r>
            <a:r>
              <a:rPr lang="fr-FR" sz="2800">
                <a:latin typeface="Calibri" pitchFamily="34" charset="0"/>
              </a:rPr>
              <a:t>En 25 </a:t>
            </a:r>
            <a:r>
              <a:rPr lang="fr-FR" sz="2800">
                <a:solidFill>
                  <a:srgbClr val="92D050"/>
                </a:solidFill>
                <a:latin typeface="Calibri" pitchFamily="34" charset="0"/>
              </a:rPr>
              <a:t>minutes</a:t>
            </a:r>
            <a:r>
              <a:rPr lang="fr-FR" sz="2800">
                <a:latin typeface="Calibri" pitchFamily="34" charset="0"/>
              </a:rPr>
              <a:t>, je ferai 30 km.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6" presetClass="emph" presetSubtype="0" autoRev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2000" fill="hold"/>
                                        <p:tgtEl>
                                          <p:spTgt spid="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4500"/>
                            </p:stCondLst>
                            <p:childTnLst>
                              <p:par>
                                <p:cTn id="12" presetID="5" presetClass="entr" presetSubtype="1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6500"/>
                            </p:stCondLst>
                            <p:childTnLst>
                              <p:par>
                                <p:cTn id="16" presetID="5" presetClass="entr" presetSubtype="1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62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8000"/>
                            </p:stCondLst>
                            <p:childTnLst>
                              <p:par>
                                <p:cTn id="20" presetID="5" presetClass="entr" presetSubtype="1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9500"/>
                            </p:stCondLst>
                            <p:childTnLst>
                              <p:par>
                                <p:cTn id="24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500"/>
                            </p:stCondLst>
                            <p:childTnLst>
                              <p:par>
                                <p:cTn id="27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1000"/>
                            </p:stCondLst>
                            <p:childTnLst>
                              <p:par>
                                <p:cTn id="31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2" dur="5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7344 -0.00047 L 0.4908 -0.00047 " pathEditMode="relative" rAng="0" ptsTypes="AA">
                                      <p:cBhvr>
                                        <p:cTn id="34" dur="5000" fill="hold"/>
                                        <p:tgtEl>
                                          <p:spTgt spid="624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6000"/>
                            </p:stCondLst>
                            <p:childTnLst>
                              <p:par>
                                <p:cTn id="36" presetID="5" presetClass="entr" presetSubtype="1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8500"/>
                            </p:stCondLst>
                            <p:childTnLst>
                              <p:par>
                                <p:cTn id="40" presetID="0" presetClass="path" presetSubtype="0" accel="50000" decel="5000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0.00035 -0.01111 C 0.129 0.01551 0.25764 0.04213 0.32778 0.01666 C 0.39792 -0.0088 0.41685 -0.11991 0.42136 -0.16389 C 0.42587 -0.20787 0.35417 -0.24792 0.35521 -0.24769 " pathEditMode="relative" rAng="0" ptsTypes="aaaA">
                                      <p:cBhvr>
                                        <p:cTn id="41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3" y="-9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1500"/>
                            </p:stCondLst>
                            <p:childTnLst>
                              <p:par>
                                <p:cTn id="43" presetID="5" presetClass="exit" presetSubtype="1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44" dur="500"/>
                                        <p:tgtEl>
                                          <p:spTgt spid="624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5" presetClass="exit" presetSubtype="1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4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5" presetClass="exit" presetSubtype="1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50" dur="500"/>
                                        <p:tgtEl>
                                          <p:spTgt spid="624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5" presetClass="exit" presetSubtype="1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5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24000"/>
                            </p:stCondLst>
                            <p:childTnLst>
                              <p:par>
                                <p:cTn id="56" presetID="5" presetClass="entr" presetSubtype="1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26000"/>
                            </p:stCondLst>
                            <p:childTnLst>
                              <p:par>
                                <p:cTn id="60" presetID="5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27500"/>
                            </p:stCondLst>
                            <p:childTnLst>
                              <p:par>
                                <p:cTn id="64" presetID="5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29000"/>
                            </p:stCondLst>
                            <p:childTnLst>
                              <p:par>
                                <p:cTn id="6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30000"/>
                            </p:stCondLst>
                            <p:childTnLst>
                              <p:par>
                                <p:cTn id="71" presetID="0" presetClass="path" presetSubtype="0" accel="50000" decel="5000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4.375E-6 -2.59259E-6 C 0.01368 0.04283 0.02748 0.08588 0.01146 0.11806 C -0.00468 0.15023 -0.04075 0.18033 -0.09609 0.19352 C -0.15156 0.20672 -0.27421 0.1919 -0.32161 0.19769 C -0.36888 0.20347 -0.37005 0.22338 -0.37968 0.22778 " pathEditMode="relative" rAng="0" ptsTypes="AAAAA">
                                      <p:cBhvr>
                                        <p:cTn id="72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060" y="113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32500"/>
                            </p:stCondLst>
                            <p:childTnLst>
                              <p:par>
                                <p:cTn id="7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33500"/>
                            </p:stCondLst>
                            <p:childTnLst>
                              <p:par>
                                <p:cTn id="77" presetID="0" presetClass="path" presetSubtype="0" accel="50000" decel="5000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0.01757 -4.44444E-6 C 0.0177 0.02454 0.01796 0.04908 0.0276 0.11598 C 0.0371 0.18287 0.09453 0.33959 0.07513 0.40209 C 0.05572 0.46459 -0.05053 0.50348 -0.08894 0.49028 C -0.12735 0.47709 -0.14454 0.35394 -0.15521 0.32246 " pathEditMode="relative" rAng="0" ptsTypes="AAAAA">
                                      <p:cBhvr>
                                        <p:cTn id="78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60" y="2463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36500"/>
                            </p:stCondLst>
                            <p:childTnLst>
                              <p:par>
                                <p:cTn id="80" presetID="5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38000"/>
                            </p:stCondLst>
                            <p:childTnLst>
                              <p:par>
                                <p:cTn id="84" presetID="5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39500"/>
                            </p:stCondLst>
                            <p:childTnLst>
                              <p:par>
                                <p:cTn id="88" presetID="5" presetClass="entr" presetSubtype="1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0" dur="500"/>
                                        <p:tgtEl>
                                          <p:spTgt spid="62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42000"/>
                            </p:stCondLst>
                            <p:childTnLst>
                              <p:par>
                                <p:cTn id="92" presetID="5" presetClass="entr" presetSubtype="5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9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17" grpId="0"/>
      <p:bldP spid="17" grpId="1"/>
      <p:bldP spid="31" grpId="0"/>
      <p:bldP spid="32" grpId="0"/>
      <p:bldP spid="33" grpId="0"/>
      <p:bldP spid="33" grpId="1"/>
      <p:bldP spid="34" grpId="0"/>
      <p:bldP spid="34" grpId="1"/>
      <p:bldP spid="35" grpId="0"/>
      <p:bldP spid="36" grpId="0"/>
      <p:bldP spid="41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2F7B4B3-664E-412A-90B3-7FE40935D6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7225" y="227965"/>
            <a:ext cx="10515600" cy="1325563"/>
          </a:xfrm>
        </p:spPr>
        <p:txBody>
          <a:bodyPr/>
          <a:lstStyle/>
          <a:p>
            <a:r>
              <a:rPr lang="fr-FR" dirty="0"/>
              <a:t>Question19:</a:t>
            </a:r>
          </a:p>
        </p:txBody>
      </p:sp>
      <p:pic>
        <p:nvPicPr>
          <p:cNvPr id="28" name="Image 27">
            <a:extLst>
              <a:ext uri="{FF2B5EF4-FFF2-40B4-BE49-F238E27FC236}">
                <a16:creationId xmlns:a16="http://schemas.microsoft.com/office/drawing/2014/main" id="{1FE3B237-85C0-4A52-BA07-E580888ED4A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06369" y="0"/>
            <a:ext cx="7626874" cy="6858000"/>
          </a:xfrm>
          <a:prstGeom prst="rect">
            <a:avLst/>
          </a:prstGeom>
        </p:spPr>
      </p:pic>
      <p:sp>
        <p:nvSpPr>
          <p:cNvPr id="30" name="Rectangle 29">
            <a:extLst>
              <a:ext uri="{FF2B5EF4-FFF2-40B4-BE49-F238E27FC236}">
                <a16:creationId xmlns:a16="http://schemas.microsoft.com/office/drawing/2014/main" id="{031FF6D8-0A6A-4E03-B38B-92A3CFC2316B}"/>
              </a:ext>
            </a:extLst>
          </p:cNvPr>
          <p:cNvSpPr/>
          <p:nvPr/>
        </p:nvSpPr>
        <p:spPr>
          <a:xfrm>
            <a:off x="377563" y="3927455"/>
            <a:ext cx="795528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600" dirty="0"/>
              <a:t>La figure A’ est l’image de la figure A par</a:t>
            </a:r>
          </a:p>
          <a:p>
            <a:r>
              <a:rPr lang="fr-FR" sz="3600" dirty="0">
                <a:sym typeface="Wingdings" panose="05000000000000000000" pitchFamily="2" charset="2"/>
              </a:rPr>
              <a:t>une translation</a:t>
            </a:r>
          </a:p>
          <a:p>
            <a:r>
              <a:rPr lang="fr-FR" sz="3600" dirty="0">
                <a:sym typeface="Wingdings" panose="05000000000000000000" pitchFamily="2" charset="2"/>
              </a:rPr>
              <a:t>une rotation</a:t>
            </a:r>
            <a:endParaRPr lang="fr-FR" sz="3600" dirty="0"/>
          </a:p>
        </p:txBody>
      </p:sp>
      <p:pic>
        <p:nvPicPr>
          <p:cNvPr id="31" name="Image 30">
            <a:extLst>
              <a:ext uri="{FF2B5EF4-FFF2-40B4-BE49-F238E27FC236}">
                <a16:creationId xmlns:a16="http://schemas.microsoft.com/office/drawing/2014/main" id="{C355F82C-D3C0-4F97-8C5E-08852CB23850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325858" y="0"/>
            <a:ext cx="6974389" cy="6858000"/>
          </a:xfrm>
          <a:prstGeom prst="rect">
            <a:avLst/>
          </a:prstGeom>
        </p:spPr>
      </p:pic>
      <p:pic>
        <p:nvPicPr>
          <p:cNvPr id="33" name="Image 32">
            <a:extLst>
              <a:ext uri="{FF2B5EF4-FFF2-40B4-BE49-F238E27FC236}">
                <a16:creationId xmlns:a16="http://schemas.microsoft.com/office/drawing/2014/main" id="{1903EBCE-CF91-4097-8E1F-68AC45000D66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7455" r="6290"/>
          <a:stretch/>
        </p:blipFill>
        <p:spPr>
          <a:xfrm>
            <a:off x="5054599" y="1031102"/>
            <a:ext cx="7164443" cy="4795795"/>
          </a:xfrm>
          <a:prstGeom prst="rect">
            <a:avLst/>
          </a:prstGeom>
        </p:spPr>
      </p:pic>
      <p:sp>
        <p:nvSpPr>
          <p:cNvPr id="34" name="Rectangle 33">
            <a:extLst>
              <a:ext uri="{FF2B5EF4-FFF2-40B4-BE49-F238E27FC236}">
                <a16:creationId xmlns:a16="http://schemas.microsoft.com/office/drawing/2014/main" id="{7EF6FC74-7A6B-4818-A3C7-B4704DB374F1}"/>
              </a:ext>
            </a:extLst>
          </p:cNvPr>
          <p:cNvSpPr/>
          <p:nvPr/>
        </p:nvSpPr>
        <p:spPr>
          <a:xfrm>
            <a:off x="466725" y="5214272"/>
            <a:ext cx="381000" cy="360045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5" name="ZoneTexte 34">
            <a:extLst>
              <a:ext uri="{FF2B5EF4-FFF2-40B4-BE49-F238E27FC236}">
                <a16:creationId xmlns:a16="http://schemas.microsoft.com/office/drawing/2014/main" id="{9BC30EEF-A806-4F55-B7DC-BA7BE4E4E514}"/>
              </a:ext>
            </a:extLst>
          </p:cNvPr>
          <p:cNvSpPr txBox="1"/>
          <p:nvPr/>
        </p:nvSpPr>
        <p:spPr>
          <a:xfrm>
            <a:off x="1667214" y="5420171"/>
            <a:ext cx="476502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>
                <a:solidFill>
                  <a:schemeClr val="accent2"/>
                </a:solidFill>
              </a:rPr>
              <a:t>de 90° dans le sens anti-horaire</a:t>
            </a:r>
          </a:p>
        </p:txBody>
      </p:sp>
    </p:spTree>
    <p:extLst>
      <p:ext uri="{BB962C8B-B14F-4D97-AF65-F5344CB8AC3E}">
        <p14:creationId xmlns:p14="http://schemas.microsoft.com/office/powerpoint/2010/main" val="2136922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25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1250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250"/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5400000">
                                      <p:cBhvr>
                                        <p:cTn id="22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35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752D99D-7C91-4294-A48F-B70A838325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Question 20:</a:t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D46A983-1672-4A0D-91F9-871850DF38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1825625"/>
            <a:ext cx="11544300" cy="4351338"/>
          </a:xfrm>
        </p:spPr>
        <p:txBody>
          <a:bodyPr/>
          <a:lstStyle/>
          <a:p>
            <a:r>
              <a:rPr lang="fr-FR" dirty="0"/>
              <a:t>Une parcelle de culture de pomme de Terre produit en moyenne 5,8 kg/m²</a:t>
            </a:r>
          </a:p>
          <a:p>
            <a:pPr marL="0" indent="0">
              <a:buNone/>
            </a:pPr>
            <a:r>
              <a:rPr lang="fr-FR" dirty="0"/>
              <a:t>Combien de kilogrammes de pommes de terre y a-t-on récolté?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B3A6C0B7-ED47-474D-A8C0-A7E0449E9B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50100" y="2776538"/>
            <a:ext cx="4876800" cy="3438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50432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752D99D-7C91-4294-A48F-B70A838325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Réponse 20:</a:t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D46A983-1672-4A0D-91F9-871850DF38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2600" y="1576571"/>
            <a:ext cx="11544300" cy="4351338"/>
          </a:xfrm>
        </p:spPr>
        <p:txBody>
          <a:bodyPr/>
          <a:lstStyle/>
          <a:p>
            <a:r>
              <a:rPr lang="fr-FR" dirty="0"/>
              <a:t>Une parcelle de culture de pomme de Terre produit en moyenne 5,8 kg/m²</a:t>
            </a:r>
          </a:p>
          <a:p>
            <a:pPr marL="0" indent="0">
              <a:buNone/>
            </a:pPr>
            <a:r>
              <a:rPr lang="fr-FR" dirty="0"/>
              <a:t>Combien de kilogrammes de pommes de terre y a-t-on récolté?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B3A6C0B7-ED47-474D-A8C0-A7E0449E9B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50100" y="2489384"/>
            <a:ext cx="4876800" cy="3438525"/>
          </a:xfrm>
          <a:prstGeom prst="rect">
            <a:avLst/>
          </a:prstGeom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7C71EA5D-323C-4250-B321-BF925923C0D0}"/>
              </a:ext>
            </a:extLst>
          </p:cNvPr>
          <p:cNvSpPr txBox="1"/>
          <p:nvPr/>
        </p:nvSpPr>
        <p:spPr>
          <a:xfrm>
            <a:off x="8128000" y="4343400"/>
            <a:ext cx="326724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>
                <a:solidFill>
                  <a:schemeClr val="accent2"/>
                </a:solidFill>
              </a:rPr>
              <a:t>A = 40 x 30 = 1200m²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849798E-EACF-4FAB-9078-EE85400FACF2}"/>
              </a:ext>
            </a:extLst>
          </p:cNvPr>
          <p:cNvSpPr/>
          <p:nvPr/>
        </p:nvSpPr>
        <p:spPr>
          <a:xfrm>
            <a:off x="7281484" y="2940234"/>
            <a:ext cx="4254500" cy="2641600"/>
          </a:xfrm>
          <a:prstGeom prst="rect">
            <a:avLst/>
          </a:prstGeom>
          <a:solidFill>
            <a:srgbClr val="FF0000">
              <a:alpha val="1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ZoneTexte 6">
                <a:extLst>
                  <a:ext uri="{FF2B5EF4-FFF2-40B4-BE49-F238E27FC236}">
                    <a16:creationId xmlns:a16="http://schemas.microsoft.com/office/drawing/2014/main" id="{07F2F990-37D3-4F91-A3E2-623944B4C1D3}"/>
                  </a:ext>
                </a:extLst>
              </p:cNvPr>
              <p:cNvSpPr txBox="1"/>
              <p:nvPr/>
            </p:nvSpPr>
            <p:spPr>
              <a:xfrm>
                <a:off x="1056066" y="2940234"/>
                <a:ext cx="3985835" cy="107721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3200" b="0" i="1" smtClean="0">
                          <a:latin typeface="Cambria Math" panose="02040503050406030204" pitchFamily="18" charset="0"/>
                        </a:rPr>
                        <m:t>5,8 </m:t>
                      </m:r>
                      <m:r>
                        <a:rPr lang="fr-FR" sz="3200" b="0" i="1" smtClean="0">
                          <a:latin typeface="Cambria Math" panose="02040503050406030204" pitchFamily="18" charset="0"/>
                        </a:rPr>
                        <m:t>𝑘𝑔</m:t>
                      </m:r>
                      <m:r>
                        <a:rPr lang="fr-FR" sz="3200" b="0" i="1" smtClean="0">
                          <a:latin typeface="Cambria Math" panose="02040503050406030204" pitchFamily="18" charset="0"/>
                        </a:rPr>
                        <m:t>  →        1</m:t>
                      </m:r>
                      <m:sSup>
                        <m:sSupPr>
                          <m:ctrlPr>
                            <a:rPr lang="fr-FR" sz="3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sz="32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fr-FR" sz="32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p>
                          <m:r>
                            <a:rPr lang="fr-FR" sz="3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fr-FR" sz="3200" b="0" dirty="0"/>
              </a:p>
              <a:p>
                <a:r>
                  <a:rPr lang="fr-FR" sz="3200" dirty="0"/>
                  <a:t> </a:t>
                </a:r>
                <a14:m>
                  <m:oMath xmlns:m="http://schemas.openxmlformats.org/officeDocument/2006/math">
                    <m:r>
                      <a:rPr lang="fr-FR" sz="3200" b="0" i="1" smtClean="0">
                        <a:latin typeface="Cambria Math" panose="02040503050406030204" pitchFamily="18" charset="0"/>
                      </a:rPr>
                      <m:t>   ?    </m:t>
                    </m:r>
                    <m:r>
                      <a:rPr lang="fr-FR" sz="3200" b="0" i="1" smtClean="0">
                        <a:latin typeface="Cambria Math" panose="02040503050406030204" pitchFamily="18" charset="0"/>
                      </a:rPr>
                      <m:t>𝑘𝑔</m:t>
                    </m:r>
                    <m:r>
                      <a:rPr lang="fr-FR" sz="3200" b="0" i="1" smtClean="0">
                        <a:latin typeface="Cambria Math" panose="02040503050406030204" pitchFamily="18" charset="0"/>
                      </a:rPr>
                      <m:t>→    1200</m:t>
                    </m:r>
                    <m:r>
                      <a:rPr lang="fr-FR" sz="3200" b="0" i="1" smtClean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fr-FR" sz="3200" b="0" i="1" smtClean="0">
                        <a:latin typeface="Cambria Math" panose="02040503050406030204" pitchFamily="18" charset="0"/>
                      </a:rPr>
                      <m:t>²</m:t>
                    </m:r>
                  </m:oMath>
                </a14:m>
                <a:endParaRPr lang="fr-FR" sz="3200" dirty="0"/>
              </a:p>
            </p:txBody>
          </p:sp>
        </mc:Choice>
        <mc:Fallback>
          <p:sp>
            <p:nvSpPr>
              <p:cNvPr id="7" name="ZoneTexte 6">
                <a:extLst>
                  <a:ext uri="{FF2B5EF4-FFF2-40B4-BE49-F238E27FC236}">
                    <a16:creationId xmlns:a16="http://schemas.microsoft.com/office/drawing/2014/main" id="{07F2F990-37D3-4F91-A3E2-623944B4C1D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6066" y="2940234"/>
                <a:ext cx="3985835" cy="107721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Image 7">
            <a:extLst>
              <a:ext uri="{FF2B5EF4-FFF2-40B4-BE49-F238E27FC236}">
                <a16:creationId xmlns:a16="http://schemas.microsoft.com/office/drawing/2014/main" id="{5213B422-98E9-45FA-A86C-888AFB030AD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2600" y="4000172"/>
            <a:ext cx="2762250" cy="1209675"/>
          </a:xfrm>
          <a:prstGeom prst="rect">
            <a:avLst/>
          </a:prstGeom>
        </p:spPr>
      </p:pic>
      <p:sp>
        <p:nvSpPr>
          <p:cNvPr id="9" name="ZoneTexte 8">
            <a:extLst>
              <a:ext uri="{FF2B5EF4-FFF2-40B4-BE49-F238E27FC236}">
                <a16:creationId xmlns:a16="http://schemas.microsoft.com/office/drawing/2014/main" id="{C80BDAFD-CC71-4D59-B3A7-50C8635DAD99}"/>
              </a:ext>
            </a:extLst>
          </p:cNvPr>
          <p:cNvSpPr txBox="1"/>
          <p:nvPr/>
        </p:nvSpPr>
        <p:spPr>
          <a:xfrm flipH="1">
            <a:off x="986216" y="5642963"/>
            <a:ext cx="817452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/>
              <a:t>On y a récolté 6 960kg (c’est presque è tonnes)</a:t>
            </a:r>
          </a:p>
        </p:txBody>
      </p:sp>
    </p:spTree>
    <p:extLst>
      <p:ext uri="{BB962C8B-B14F-4D97-AF65-F5344CB8AC3E}">
        <p14:creationId xmlns:p14="http://schemas.microsoft.com/office/powerpoint/2010/main" val="2457988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2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Question 2:</a:t>
            </a:r>
          </a:p>
        </p:txBody>
      </p:sp>
      <p:graphicFrame>
        <p:nvGraphicFramePr>
          <p:cNvPr id="4" name="Espace réservé du contenu 3"/>
          <p:cNvGraphicFramePr>
            <a:graphicFrameLocks noGrp="1" noChangeAspect="1"/>
          </p:cNvGraphicFramePr>
          <p:nvPr>
            <p:ph idx="1"/>
          </p:nvPr>
        </p:nvGraphicFramePr>
        <p:xfrm>
          <a:off x="1952596" y="1285860"/>
          <a:ext cx="4071966" cy="12775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Equation" r:id="rId3" imgW="647640" imgH="203040" progId="Equation.DSMT4">
                  <p:embed/>
                </p:oleObj>
              </mc:Choice>
              <mc:Fallback>
                <p:oleObj name="Equation" r:id="rId3" imgW="647640" imgH="203040" progId="Equation.DSMT4">
                  <p:embed/>
                  <p:pic>
                    <p:nvPicPr>
                      <p:cNvPr id="4" name="Espace réservé du contenu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52596" y="1285860"/>
                        <a:ext cx="4071966" cy="127757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Réponse 2:</a:t>
            </a:r>
          </a:p>
        </p:txBody>
      </p:sp>
      <p:graphicFrame>
        <p:nvGraphicFramePr>
          <p:cNvPr id="4" name="Espace réservé du contenu 3"/>
          <p:cNvGraphicFramePr>
            <a:graphicFrameLocks noGrp="1" noChangeAspect="1"/>
          </p:cNvGraphicFramePr>
          <p:nvPr>
            <p:ph idx="1"/>
          </p:nvPr>
        </p:nvGraphicFramePr>
        <p:xfrm>
          <a:off x="1952596" y="1285860"/>
          <a:ext cx="4071966" cy="12775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0" name="Equation" r:id="rId3" imgW="647640" imgH="203040" progId="Equation.DSMT4">
                  <p:embed/>
                </p:oleObj>
              </mc:Choice>
              <mc:Fallback>
                <p:oleObj name="Equation" r:id="rId3" imgW="647640" imgH="203040" progId="Equation.DSMT4">
                  <p:embed/>
                  <p:pic>
                    <p:nvPicPr>
                      <p:cNvPr id="4" name="Espace réservé du contenu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52596" y="1285860"/>
                        <a:ext cx="4071966" cy="127757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309786" y="2285992"/>
            <a:ext cx="2842080" cy="3929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" name="Objet 4"/>
          <p:cNvGraphicFramePr>
            <a:graphicFrameLocks noChangeAspect="1"/>
          </p:cNvGraphicFramePr>
          <p:nvPr/>
        </p:nvGraphicFramePr>
        <p:xfrm>
          <a:off x="2881290" y="3286125"/>
          <a:ext cx="349250" cy="20780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1" name="Equation" r:id="rId6" imgW="126720" imgH="1015920" progId="Equation.DSMT4">
                  <p:embed/>
                </p:oleObj>
              </mc:Choice>
              <mc:Fallback>
                <p:oleObj name="Equation" r:id="rId6" imgW="126720" imgH="1015920" progId="Equation.DSMT4">
                  <p:embed/>
                  <p:pic>
                    <p:nvPicPr>
                      <p:cNvPr id="5" name="Obje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81290" y="3286125"/>
                        <a:ext cx="349250" cy="207805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3" name="Object 5"/>
          <p:cNvGraphicFramePr>
            <a:graphicFrameLocks noChangeAspect="1"/>
          </p:cNvGraphicFramePr>
          <p:nvPr/>
        </p:nvGraphicFramePr>
        <p:xfrm>
          <a:off x="4310051" y="3214688"/>
          <a:ext cx="384175" cy="32147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2" name="Equation" r:id="rId8" imgW="139680" imgH="1511280" progId="Equation.DSMT4">
                  <p:embed/>
                </p:oleObj>
              </mc:Choice>
              <mc:Fallback>
                <p:oleObj name="Equation" r:id="rId8" imgW="139680" imgH="1511280" progId="Equation.DSMT4">
                  <p:embed/>
                  <p:pic>
                    <p:nvPicPr>
                      <p:cNvPr id="2053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10051" y="3214688"/>
                        <a:ext cx="384175" cy="321470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8" name="Connecteur droit avec flèche 7"/>
          <p:cNvCxnSpPr/>
          <p:nvPr/>
        </p:nvCxnSpPr>
        <p:spPr>
          <a:xfrm>
            <a:off x="3309918" y="3429000"/>
            <a:ext cx="928694" cy="1588"/>
          </a:xfrm>
          <a:prstGeom prst="straightConnector1">
            <a:avLst/>
          </a:prstGeom>
          <a:ln w="50800">
            <a:solidFill>
              <a:srgbClr val="00B05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avec flèche 8"/>
          <p:cNvCxnSpPr/>
          <p:nvPr/>
        </p:nvCxnSpPr>
        <p:spPr>
          <a:xfrm>
            <a:off x="3309918" y="3857628"/>
            <a:ext cx="928694" cy="1588"/>
          </a:xfrm>
          <a:prstGeom prst="straightConnector1">
            <a:avLst/>
          </a:prstGeom>
          <a:ln w="50800">
            <a:solidFill>
              <a:srgbClr val="00B05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avec flèche 9"/>
          <p:cNvCxnSpPr/>
          <p:nvPr/>
        </p:nvCxnSpPr>
        <p:spPr>
          <a:xfrm>
            <a:off x="3309918" y="4357694"/>
            <a:ext cx="928694" cy="1588"/>
          </a:xfrm>
          <a:prstGeom prst="straightConnector1">
            <a:avLst/>
          </a:prstGeom>
          <a:ln w="50800">
            <a:solidFill>
              <a:srgbClr val="00B05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avec flèche 10"/>
          <p:cNvCxnSpPr/>
          <p:nvPr/>
        </p:nvCxnSpPr>
        <p:spPr>
          <a:xfrm>
            <a:off x="3309918" y="4786322"/>
            <a:ext cx="928694" cy="1588"/>
          </a:xfrm>
          <a:prstGeom prst="straightConnector1">
            <a:avLst/>
          </a:prstGeom>
          <a:ln w="50800">
            <a:solidFill>
              <a:srgbClr val="00B05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Objet 12"/>
          <p:cNvGraphicFramePr>
            <a:graphicFrameLocks noChangeAspect="1"/>
          </p:cNvGraphicFramePr>
          <p:nvPr/>
        </p:nvGraphicFramePr>
        <p:xfrm>
          <a:off x="4952992" y="5286389"/>
          <a:ext cx="1189038" cy="981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3" name="Equation" r:id="rId10" imgW="203040" imgH="177480" progId="Equation.DSMT4">
                  <p:embed/>
                </p:oleObj>
              </mc:Choice>
              <mc:Fallback>
                <p:oleObj name="Equation" r:id="rId10" imgW="203040" imgH="177480" progId="Equation.DSMT4">
                  <p:embed/>
                  <p:pic>
                    <p:nvPicPr>
                      <p:cNvPr id="13" name="Obje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2992" y="5286389"/>
                        <a:ext cx="1189038" cy="981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Accolade fermante 13"/>
          <p:cNvSpPr/>
          <p:nvPr/>
        </p:nvSpPr>
        <p:spPr>
          <a:xfrm>
            <a:off x="4667240" y="5214950"/>
            <a:ext cx="285752" cy="1214446"/>
          </a:xfrm>
          <a:prstGeom prst="rightBrac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Ellipse 14"/>
          <p:cNvSpPr/>
          <p:nvPr/>
        </p:nvSpPr>
        <p:spPr>
          <a:xfrm>
            <a:off x="6096000" y="1714488"/>
            <a:ext cx="500066" cy="500066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500"/>
                            </p:stCondLst>
                            <p:childTnLst>
                              <p:par>
                                <p:cTn id="32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-1.11111E-6 L 0.11528 -0.57338 " pathEditMode="relative" rAng="0" ptsTypes="AA">
                                      <p:cBhvr>
                                        <p:cTn id="48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800" y="-287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Question 3:</a:t>
            </a:r>
          </a:p>
        </p:txBody>
      </p:sp>
      <p:graphicFrame>
        <p:nvGraphicFramePr>
          <p:cNvPr id="4" name="Espace réservé du contenu 3"/>
          <p:cNvGraphicFramePr>
            <a:graphicFrameLocks noGrp="1" noChangeAspect="1"/>
          </p:cNvGraphicFramePr>
          <p:nvPr>
            <p:ph idx="1"/>
          </p:nvPr>
        </p:nvGraphicFramePr>
        <p:xfrm>
          <a:off x="1881158" y="1428736"/>
          <a:ext cx="4071966" cy="11632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6" name="Equation" r:id="rId3" imgW="711000" imgH="203040" progId="Equation.DSMT4">
                  <p:embed/>
                </p:oleObj>
              </mc:Choice>
              <mc:Fallback>
                <p:oleObj name="Equation" r:id="rId3" imgW="711000" imgH="203040" progId="Equation.DSMT4">
                  <p:embed/>
                  <p:pic>
                    <p:nvPicPr>
                      <p:cNvPr id="4" name="Espace réservé du contenu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81158" y="1428736"/>
                        <a:ext cx="4071966" cy="116322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Réponse 3:</a:t>
            </a:r>
          </a:p>
        </p:txBody>
      </p:sp>
      <p:graphicFrame>
        <p:nvGraphicFramePr>
          <p:cNvPr id="4" name="Espace réservé du contenu 3"/>
          <p:cNvGraphicFramePr>
            <a:graphicFrameLocks noGrp="1" noChangeAspect="1"/>
          </p:cNvGraphicFramePr>
          <p:nvPr>
            <p:ph idx="1"/>
          </p:nvPr>
        </p:nvGraphicFramePr>
        <p:xfrm>
          <a:off x="1881159" y="1428736"/>
          <a:ext cx="3417887" cy="1163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8" name="Equation" r:id="rId3" imgW="596880" imgH="203040" progId="Equation.DSMT4">
                  <p:embed/>
                </p:oleObj>
              </mc:Choice>
              <mc:Fallback>
                <p:oleObj name="Equation" r:id="rId3" imgW="596880" imgH="203040" progId="Equation.DSMT4">
                  <p:embed/>
                  <p:pic>
                    <p:nvPicPr>
                      <p:cNvPr id="4" name="Espace réservé du contenu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81159" y="1428736"/>
                        <a:ext cx="3417887" cy="11636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Ellipse 4"/>
          <p:cNvSpPr/>
          <p:nvPr/>
        </p:nvSpPr>
        <p:spPr>
          <a:xfrm>
            <a:off x="2738414" y="1500174"/>
            <a:ext cx="1714512" cy="1000132"/>
          </a:xfrm>
          <a:prstGeom prst="ellipse">
            <a:avLst/>
          </a:prstGeom>
          <a:solidFill>
            <a:schemeClr val="accent6">
              <a:lumMod val="75000"/>
              <a:alpha val="41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Flèche vers le bas 5"/>
          <p:cNvSpPr/>
          <p:nvPr/>
        </p:nvSpPr>
        <p:spPr>
          <a:xfrm>
            <a:off x="3452794" y="2500306"/>
            <a:ext cx="357190" cy="642942"/>
          </a:xfrm>
          <a:prstGeom prst="downArrow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38481" y="3286124"/>
            <a:ext cx="714380" cy="6241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8196" name="Espace réservé du contenu 3"/>
          <p:cNvGraphicFramePr>
            <a:graphicFrameLocks noChangeAspect="1"/>
          </p:cNvGraphicFramePr>
          <p:nvPr/>
        </p:nvGraphicFramePr>
        <p:xfrm>
          <a:off x="1809721" y="3000372"/>
          <a:ext cx="2982913" cy="1163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9" name="Equation" r:id="rId6" imgW="520560" imgH="203040" progId="Equation.DSMT4">
                  <p:embed/>
                </p:oleObj>
              </mc:Choice>
              <mc:Fallback>
                <p:oleObj name="Equation" r:id="rId6" imgW="520560" imgH="203040" progId="Equation.DSMT4">
                  <p:embed/>
                  <p:pic>
                    <p:nvPicPr>
                      <p:cNvPr id="8196" name="Espace réservé du contenu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09721" y="3000372"/>
                        <a:ext cx="2982913" cy="11636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7" name="Espace réservé du contenu 3"/>
          <p:cNvGraphicFramePr>
            <a:graphicFrameLocks noChangeAspect="1"/>
          </p:cNvGraphicFramePr>
          <p:nvPr/>
        </p:nvGraphicFramePr>
        <p:xfrm>
          <a:off x="1952597" y="4500571"/>
          <a:ext cx="1673225" cy="1019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0" name="Equation" r:id="rId8" imgW="291960" imgH="177480" progId="Equation.DSMT4">
                  <p:embed/>
                </p:oleObj>
              </mc:Choice>
              <mc:Fallback>
                <p:oleObj name="Equation" r:id="rId8" imgW="291960" imgH="177480" progId="Equation.DSMT4">
                  <p:embed/>
                  <p:pic>
                    <p:nvPicPr>
                      <p:cNvPr id="8197" name="Espace réservé du contenu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52597" y="4500571"/>
                        <a:ext cx="1673225" cy="1019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5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24064" y="1357313"/>
            <a:ext cx="2071687" cy="518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19" name="Titre 1"/>
          <p:cNvSpPr>
            <a:spLocks noGrp="1"/>
          </p:cNvSpPr>
          <p:nvPr>
            <p:ph type="title"/>
          </p:nvPr>
        </p:nvSpPr>
        <p:spPr>
          <a:xfrm>
            <a:off x="2095500" y="0"/>
            <a:ext cx="8229600" cy="1143000"/>
          </a:xfrm>
        </p:spPr>
        <p:txBody>
          <a:bodyPr/>
          <a:lstStyle/>
          <a:p>
            <a:r>
              <a:rPr lang="fr-FR">
                <a:solidFill>
                  <a:srgbClr val="00B050"/>
                </a:solidFill>
              </a:rPr>
              <a:t>Question 4: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866900" y="984766"/>
            <a:ext cx="8229600" cy="5643562"/>
          </a:xfrm>
        </p:spPr>
        <p:txBody>
          <a:bodyPr rtlCol="0">
            <a:normAutofit fontScale="92500" lnSpcReduction="20000"/>
          </a:bodyPr>
          <a:lstStyle/>
          <a:p>
            <a:pPr>
              <a:buNone/>
              <a:defRPr/>
            </a:pPr>
            <a:r>
              <a:rPr lang="fr-FR" dirty="0"/>
              <a:t>Aire et volume: </a:t>
            </a:r>
          </a:p>
          <a:p>
            <a:pPr>
              <a:buNone/>
              <a:defRPr/>
            </a:pPr>
            <a:r>
              <a:rPr lang="fr-FR" dirty="0">
                <a:latin typeface="Arial"/>
                <a:cs typeface="Arial"/>
              </a:rPr>
              <a:t>			 ☻				 ☻</a:t>
            </a:r>
          </a:p>
          <a:p>
            <a:pPr>
              <a:buNone/>
              <a:defRPr/>
            </a:pPr>
            <a:endParaRPr lang="fr-FR" sz="1200" dirty="0">
              <a:latin typeface="Arial"/>
              <a:cs typeface="Arial"/>
            </a:endParaRPr>
          </a:p>
          <a:p>
            <a:pPr>
              <a:buNone/>
              <a:defRPr/>
            </a:pPr>
            <a:endParaRPr lang="fr-FR" sz="1200" dirty="0">
              <a:latin typeface="Arial"/>
              <a:cs typeface="Arial"/>
            </a:endParaRPr>
          </a:p>
          <a:p>
            <a:pPr>
              <a:buNone/>
              <a:defRPr/>
            </a:pPr>
            <a:r>
              <a:rPr lang="fr-FR" sz="1200" dirty="0">
                <a:latin typeface="Arial"/>
                <a:cs typeface="Arial"/>
              </a:rPr>
              <a:t>			   </a:t>
            </a:r>
            <a:r>
              <a:rPr lang="fr-FR" dirty="0">
                <a:latin typeface="Arial"/>
                <a:cs typeface="Arial"/>
              </a:rPr>
              <a:t>☻				 ☻</a:t>
            </a:r>
          </a:p>
          <a:p>
            <a:pPr>
              <a:buNone/>
              <a:defRPr/>
            </a:pPr>
            <a:endParaRPr lang="fr-FR" sz="1200" dirty="0">
              <a:latin typeface="Arial"/>
              <a:cs typeface="Arial"/>
            </a:endParaRPr>
          </a:p>
          <a:p>
            <a:pPr>
              <a:buNone/>
              <a:defRPr/>
            </a:pPr>
            <a:endParaRPr lang="fr-FR" sz="1200" dirty="0">
              <a:latin typeface="Arial"/>
              <a:cs typeface="Arial"/>
            </a:endParaRPr>
          </a:p>
          <a:p>
            <a:pPr>
              <a:buNone/>
              <a:defRPr/>
            </a:pPr>
            <a:r>
              <a:rPr lang="fr-FR" sz="1200" dirty="0">
                <a:latin typeface="Arial"/>
                <a:cs typeface="Arial"/>
              </a:rPr>
              <a:t>			</a:t>
            </a:r>
            <a:r>
              <a:rPr lang="fr-FR" dirty="0">
                <a:latin typeface="Arial"/>
                <a:cs typeface="Arial"/>
              </a:rPr>
              <a:t>  ☻				 ☻</a:t>
            </a:r>
          </a:p>
          <a:p>
            <a:pPr>
              <a:buNone/>
              <a:defRPr/>
            </a:pPr>
            <a:endParaRPr lang="fr-FR" sz="1200" dirty="0">
              <a:latin typeface="Arial"/>
              <a:cs typeface="Arial"/>
            </a:endParaRPr>
          </a:p>
          <a:p>
            <a:pPr>
              <a:buNone/>
              <a:defRPr/>
            </a:pPr>
            <a:endParaRPr lang="fr-FR" sz="1200" dirty="0">
              <a:latin typeface="Arial"/>
              <a:cs typeface="Arial"/>
            </a:endParaRPr>
          </a:p>
          <a:p>
            <a:pPr>
              <a:buNone/>
              <a:defRPr/>
            </a:pPr>
            <a:r>
              <a:rPr lang="fr-FR" sz="1200" dirty="0">
                <a:latin typeface="Arial"/>
                <a:cs typeface="Arial"/>
              </a:rPr>
              <a:t>			   </a:t>
            </a:r>
            <a:r>
              <a:rPr lang="fr-FR" dirty="0">
                <a:latin typeface="Arial"/>
                <a:cs typeface="Arial"/>
              </a:rPr>
              <a:t>☻</a:t>
            </a:r>
            <a:r>
              <a:rPr lang="fr-FR" sz="3000" dirty="0">
                <a:latin typeface="Arial"/>
                <a:cs typeface="Arial"/>
              </a:rPr>
              <a:t>				</a:t>
            </a:r>
            <a:r>
              <a:rPr lang="fr-FR" dirty="0">
                <a:latin typeface="Arial"/>
                <a:cs typeface="Arial"/>
              </a:rPr>
              <a:t> ☻</a:t>
            </a:r>
            <a:endParaRPr lang="fr-FR" sz="3000" dirty="0">
              <a:latin typeface="Arial"/>
              <a:cs typeface="Arial"/>
            </a:endParaRPr>
          </a:p>
          <a:p>
            <a:pPr>
              <a:buNone/>
              <a:defRPr/>
            </a:pPr>
            <a:endParaRPr lang="fr-FR" sz="1200" dirty="0">
              <a:latin typeface="Arial"/>
              <a:cs typeface="Arial"/>
            </a:endParaRPr>
          </a:p>
          <a:p>
            <a:pPr>
              <a:buNone/>
              <a:defRPr/>
            </a:pPr>
            <a:endParaRPr lang="fr-FR" sz="1200" dirty="0">
              <a:latin typeface="Arial"/>
              <a:cs typeface="Arial"/>
            </a:endParaRPr>
          </a:p>
          <a:p>
            <a:pPr>
              <a:buNone/>
              <a:defRPr/>
            </a:pPr>
            <a:r>
              <a:rPr lang="fr-FR" dirty="0">
                <a:latin typeface="Arial"/>
                <a:cs typeface="Arial"/>
              </a:rPr>
              <a:t>			  ☻ 				 ☻ 	</a:t>
            </a:r>
            <a:r>
              <a:rPr lang="fr-FR" sz="1200" dirty="0">
                <a:latin typeface="Arial"/>
                <a:cs typeface="Arial"/>
              </a:rPr>
              <a:t>	</a:t>
            </a:r>
          </a:p>
          <a:p>
            <a:pPr>
              <a:buNone/>
              <a:defRPr/>
            </a:pPr>
            <a:endParaRPr lang="fr-FR" sz="1500" dirty="0"/>
          </a:p>
          <a:p>
            <a:pPr>
              <a:buNone/>
              <a:defRPr/>
            </a:pPr>
            <a:r>
              <a:rPr lang="fr-FR" sz="1600" dirty="0"/>
              <a:t>			  </a:t>
            </a:r>
            <a:r>
              <a:rPr lang="fr-FR" dirty="0">
                <a:latin typeface="Arial"/>
                <a:cs typeface="Arial"/>
              </a:rPr>
              <a:t> ☻				 ☻</a:t>
            </a:r>
            <a:endParaRPr lang="fr-FR" dirty="0"/>
          </a:p>
          <a:p>
            <a:pPr>
              <a:buNone/>
              <a:defRPr/>
            </a:pPr>
            <a:r>
              <a:rPr lang="fr-FR" sz="1600" dirty="0"/>
              <a:t>			</a:t>
            </a:r>
          </a:p>
          <a:p>
            <a:pPr>
              <a:buNone/>
              <a:defRPr/>
            </a:pPr>
            <a:endParaRPr lang="fr-FR" sz="1600" dirty="0"/>
          </a:p>
          <a:p>
            <a:pPr>
              <a:buNone/>
              <a:defRPr/>
            </a:pPr>
            <a:endParaRPr lang="fr-FR" sz="1600" dirty="0"/>
          </a:p>
          <a:p>
            <a:pPr>
              <a:buNone/>
              <a:defRPr/>
            </a:pPr>
            <a:endParaRPr lang="fr-FR" sz="1600" dirty="0"/>
          </a:p>
          <a:p>
            <a:pPr>
              <a:buNone/>
              <a:defRPr/>
            </a:pPr>
            <a:endParaRPr lang="fr-FR" sz="1600" dirty="0"/>
          </a:p>
          <a:p>
            <a:pPr>
              <a:buNone/>
              <a:defRPr/>
            </a:pPr>
            <a:endParaRPr lang="fr-FR" sz="1600" dirty="0"/>
          </a:p>
          <a:p>
            <a:pPr>
              <a:buNone/>
              <a:defRPr/>
            </a:pPr>
            <a:endParaRPr lang="fr-FR" sz="1600" dirty="0"/>
          </a:p>
          <a:p>
            <a:pPr>
              <a:buNone/>
              <a:defRPr/>
            </a:pPr>
            <a:endParaRPr lang="fr-FR" sz="1600" dirty="0"/>
          </a:p>
          <a:p>
            <a:pPr>
              <a:buNone/>
              <a:defRPr/>
            </a:pPr>
            <a:endParaRPr lang="fr-FR" sz="1600" dirty="0"/>
          </a:p>
          <a:p>
            <a:pPr>
              <a:buNone/>
              <a:defRPr/>
            </a:pPr>
            <a:endParaRPr lang="fr-FR" sz="1600" dirty="0"/>
          </a:p>
          <a:p>
            <a:pPr>
              <a:buNone/>
              <a:defRPr/>
            </a:pPr>
            <a:endParaRPr lang="fr-FR" sz="1600" dirty="0"/>
          </a:p>
          <a:p>
            <a:pPr>
              <a:buNone/>
              <a:defRPr/>
            </a:pPr>
            <a:endParaRPr lang="fr-FR" sz="1600" dirty="0"/>
          </a:p>
          <a:p>
            <a:pPr>
              <a:buNone/>
              <a:defRPr/>
            </a:pPr>
            <a:endParaRPr lang="fr-FR" sz="1600" dirty="0"/>
          </a:p>
          <a:p>
            <a:pPr>
              <a:buNone/>
              <a:defRPr/>
            </a:pPr>
            <a:endParaRPr lang="fr-FR" sz="1600" dirty="0"/>
          </a:p>
          <a:p>
            <a:pPr>
              <a:buNone/>
              <a:defRPr/>
            </a:pPr>
            <a:endParaRPr lang="fr-FR" sz="1600" dirty="0"/>
          </a:p>
          <a:p>
            <a:pPr>
              <a:buNone/>
              <a:defRPr/>
            </a:pPr>
            <a:endParaRPr lang="fr-FR" dirty="0"/>
          </a:p>
          <a:p>
            <a:pPr>
              <a:buNone/>
              <a:defRPr/>
            </a:pPr>
            <a:endParaRPr lang="fr-FR" dirty="0"/>
          </a:p>
          <a:p>
            <a:pPr>
              <a:buNone/>
              <a:defRPr/>
            </a:pPr>
            <a:endParaRPr lang="fr-FR" dirty="0"/>
          </a:p>
          <a:p>
            <a:pPr>
              <a:buNone/>
              <a:defRPr/>
            </a:pPr>
            <a:endParaRPr lang="fr-FR" dirty="0"/>
          </a:p>
          <a:p>
            <a:pPr>
              <a:buNone/>
              <a:defRPr/>
            </a:pPr>
            <a:endParaRPr lang="fr-FR" dirty="0"/>
          </a:p>
          <a:p>
            <a:pPr>
              <a:buNone/>
              <a:defRPr/>
            </a:pPr>
            <a:endParaRPr lang="fr-FR" dirty="0"/>
          </a:p>
          <a:p>
            <a:pPr>
              <a:buNone/>
              <a:defRPr/>
            </a:pPr>
            <a:endParaRPr lang="fr-FR" dirty="0"/>
          </a:p>
          <a:p>
            <a:pPr>
              <a:buNone/>
              <a:defRPr/>
            </a:pPr>
            <a:endParaRPr lang="fr-FR" dirty="0"/>
          </a:p>
          <a:p>
            <a:pPr>
              <a:buNone/>
              <a:defRPr/>
            </a:pPr>
            <a:endParaRPr lang="fr-FR" dirty="0"/>
          </a:p>
          <a:p>
            <a:pPr>
              <a:buNone/>
              <a:defRPr/>
            </a:pPr>
            <a:endParaRPr lang="fr-FR" dirty="0"/>
          </a:p>
        </p:txBody>
      </p:sp>
      <p:sp>
        <p:nvSpPr>
          <p:cNvPr id="9221" name="Rectangle 2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fr-FR">
              <a:latin typeface="Calibri" pitchFamily="34" charset="0"/>
            </a:endParaRPr>
          </a:p>
        </p:txBody>
      </p:sp>
      <p:sp>
        <p:nvSpPr>
          <p:cNvPr id="9222" name="Rectangle 3"/>
          <p:cNvSpPr>
            <a:spLocks noChangeArrowheads="1"/>
          </p:cNvSpPr>
          <p:nvPr/>
        </p:nvSpPr>
        <p:spPr bwMode="auto">
          <a:xfrm>
            <a:off x="1524001" y="6154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fr-FR"/>
          </a:p>
        </p:txBody>
      </p:sp>
      <p:sp>
        <p:nvSpPr>
          <p:cNvPr id="9223" name="Rectangle 5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fr-FR">
              <a:latin typeface="Calibri" pitchFamily="34" charset="0"/>
            </a:endParaRPr>
          </a:p>
        </p:txBody>
      </p:sp>
      <p:sp>
        <p:nvSpPr>
          <p:cNvPr id="9224" name="Rectangle 6"/>
          <p:cNvSpPr>
            <a:spLocks noChangeArrowheads="1"/>
          </p:cNvSpPr>
          <p:nvPr/>
        </p:nvSpPr>
        <p:spPr bwMode="auto">
          <a:xfrm>
            <a:off x="1524001" y="6154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fr-FR"/>
          </a:p>
        </p:txBody>
      </p:sp>
      <p:sp>
        <p:nvSpPr>
          <p:cNvPr id="9225" name="Rectangle 8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fr-FR">
              <a:latin typeface="Calibri" pitchFamily="34" charset="0"/>
            </a:endParaRPr>
          </a:p>
        </p:txBody>
      </p:sp>
      <p:sp>
        <p:nvSpPr>
          <p:cNvPr id="9226" name="Rectangle 9"/>
          <p:cNvSpPr>
            <a:spLocks noChangeArrowheads="1"/>
          </p:cNvSpPr>
          <p:nvPr/>
        </p:nvSpPr>
        <p:spPr bwMode="auto">
          <a:xfrm>
            <a:off x="1524001" y="6154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fr-FR"/>
          </a:p>
        </p:txBody>
      </p:sp>
      <p:sp>
        <p:nvSpPr>
          <p:cNvPr id="9227" name="Rectangle 2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fr-FR">
              <a:latin typeface="Calibri" pitchFamily="34" charset="0"/>
            </a:endParaRPr>
          </a:p>
        </p:txBody>
      </p:sp>
      <p:sp>
        <p:nvSpPr>
          <p:cNvPr id="9228" name="Rectangle 3"/>
          <p:cNvSpPr>
            <a:spLocks noChangeArrowheads="1"/>
          </p:cNvSpPr>
          <p:nvPr/>
        </p:nvSpPr>
        <p:spPr bwMode="auto">
          <a:xfrm>
            <a:off x="1524001" y="6154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fr-FR"/>
          </a:p>
        </p:txBody>
      </p:sp>
      <p:sp>
        <p:nvSpPr>
          <p:cNvPr id="9229" name="Rectangle 57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fr-FR">
              <a:latin typeface="Calibri" pitchFamily="34" charset="0"/>
            </a:endParaRPr>
          </a:p>
        </p:txBody>
      </p:sp>
      <p:pic>
        <p:nvPicPr>
          <p:cNvPr id="9230" name="Picture 56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024814" y="1329533"/>
            <a:ext cx="857250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31" name="Rectangle 59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fr-FR">
              <a:latin typeface="Calibri" pitchFamily="34" charset="0"/>
            </a:endParaRPr>
          </a:p>
        </p:txBody>
      </p:sp>
      <p:pic>
        <p:nvPicPr>
          <p:cNvPr id="9232" name="Picture 58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981235" y="3133584"/>
            <a:ext cx="785813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33" name="Rectangle 61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fr-FR">
              <a:latin typeface="Calibri" pitchFamily="34" charset="0"/>
            </a:endParaRPr>
          </a:p>
        </p:txBody>
      </p:sp>
      <p:pic>
        <p:nvPicPr>
          <p:cNvPr id="9234" name="Picture 60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239126" y="5715000"/>
            <a:ext cx="733425" cy="74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35" name="Rectangle 63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fr-FR">
              <a:latin typeface="Calibri" pitchFamily="34" charset="0"/>
            </a:endParaRPr>
          </a:p>
        </p:txBody>
      </p:sp>
      <p:pic>
        <p:nvPicPr>
          <p:cNvPr id="9236" name="Picture 62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941634" y="3974174"/>
            <a:ext cx="785813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37" name="Rectangle 64"/>
          <p:cNvSpPr>
            <a:spLocks noChangeArrowheads="1"/>
          </p:cNvSpPr>
          <p:nvPr/>
        </p:nvSpPr>
        <p:spPr bwMode="auto">
          <a:xfrm>
            <a:off x="1524001" y="6154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fr-FR"/>
          </a:p>
        </p:txBody>
      </p:sp>
      <p:sp>
        <p:nvSpPr>
          <p:cNvPr id="9238" name="Rectangle 66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fr-FR">
              <a:latin typeface="Calibri" pitchFamily="34" charset="0"/>
            </a:endParaRPr>
          </a:p>
        </p:txBody>
      </p:sp>
      <p:pic>
        <p:nvPicPr>
          <p:cNvPr id="9239" name="Picture 65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041561" y="2116743"/>
            <a:ext cx="725487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40" name="Rectangle 68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fr-FR">
              <a:latin typeface="Calibri" pitchFamily="34" charset="0"/>
            </a:endParaRPr>
          </a:p>
        </p:txBody>
      </p:sp>
      <p:pic>
        <p:nvPicPr>
          <p:cNvPr id="9241" name="Picture 67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991671" y="4921390"/>
            <a:ext cx="78581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3" name="ZoneTexte 82"/>
          <p:cNvSpPr txBox="1">
            <a:spLocks noChangeArrowheads="1"/>
          </p:cNvSpPr>
          <p:nvPr/>
        </p:nvSpPr>
        <p:spPr bwMode="auto">
          <a:xfrm>
            <a:off x="4188273" y="888206"/>
            <a:ext cx="550068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2400" dirty="0">
                <a:latin typeface="Calibri" pitchFamily="34" charset="0"/>
              </a:rPr>
              <a:t>Relie chaque figure à sa formule d’aire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3000"/>
                            </p:stCondLst>
                            <p:childTnLst>
                              <p:par>
                                <p:cTn id="12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500"/>
                            </p:stCondLst>
                            <p:childTnLst>
                              <p:par>
                                <p:cTn id="16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000"/>
                            </p:stCondLst>
                            <p:childTnLst>
                              <p:par>
                                <p:cTn id="20" presetID="5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500"/>
                            </p:stCondLst>
                            <p:childTnLst>
                              <p:par>
                                <p:cTn id="24" presetID="5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7000"/>
                            </p:stCondLst>
                            <p:childTnLst>
                              <p:par>
                                <p:cTn id="28" presetID="5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8500"/>
                            </p:stCondLst>
                            <p:childTnLst>
                              <p:par>
                                <p:cTn id="32" presetID="5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0"/>
                            </p:stCondLst>
                            <p:childTnLst>
                              <p:par>
                                <p:cTn id="36" presetID="5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83" grpId="0" uiExpan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5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24064" y="1357313"/>
            <a:ext cx="2071687" cy="518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3" name="Titre 1"/>
          <p:cNvSpPr>
            <a:spLocks noGrp="1"/>
          </p:cNvSpPr>
          <p:nvPr>
            <p:ph type="title"/>
          </p:nvPr>
        </p:nvSpPr>
        <p:spPr>
          <a:xfrm>
            <a:off x="2095500" y="0"/>
            <a:ext cx="8229600" cy="1143000"/>
          </a:xfrm>
        </p:spPr>
        <p:txBody>
          <a:bodyPr/>
          <a:lstStyle/>
          <a:p>
            <a:r>
              <a:rPr lang="fr-FR">
                <a:solidFill>
                  <a:srgbClr val="00B050"/>
                </a:solidFill>
              </a:rPr>
              <a:t>Réponse 4: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024063" y="928688"/>
            <a:ext cx="8229600" cy="5643562"/>
          </a:xfrm>
        </p:spPr>
        <p:txBody>
          <a:bodyPr rtlCol="0">
            <a:normAutofit fontScale="92500" lnSpcReduction="20000"/>
          </a:bodyPr>
          <a:lstStyle/>
          <a:p>
            <a:pPr>
              <a:buNone/>
              <a:defRPr/>
            </a:pPr>
            <a:r>
              <a:rPr lang="fr-FR" dirty="0"/>
              <a:t>Aire et volume:</a:t>
            </a:r>
          </a:p>
          <a:p>
            <a:pPr>
              <a:buNone/>
              <a:defRPr/>
            </a:pPr>
            <a:r>
              <a:rPr lang="fr-FR" dirty="0">
                <a:latin typeface="Arial"/>
                <a:cs typeface="Arial"/>
              </a:rPr>
              <a:t>			 ☻				 ☻</a:t>
            </a:r>
          </a:p>
          <a:p>
            <a:pPr>
              <a:buNone/>
              <a:defRPr/>
            </a:pPr>
            <a:endParaRPr lang="fr-FR" sz="1200" dirty="0">
              <a:latin typeface="Arial"/>
              <a:cs typeface="Arial"/>
            </a:endParaRPr>
          </a:p>
          <a:p>
            <a:pPr>
              <a:buNone/>
              <a:defRPr/>
            </a:pPr>
            <a:endParaRPr lang="fr-FR" sz="1200" dirty="0">
              <a:latin typeface="Arial"/>
              <a:cs typeface="Arial"/>
            </a:endParaRPr>
          </a:p>
          <a:p>
            <a:pPr>
              <a:buNone/>
              <a:defRPr/>
            </a:pPr>
            <a:r>
              <a:rPr lang="fr-FR" sz="1200" dirty="0">
                <a:latin typeface="Arial"/>
                <a:cs typeface="Arial"/>
              </a:rPr>
              <a:t>			   </a:t>
            </a:r>
            <a:r>
              <a:rPr lang="fr-FR" dirty="0">
                <a:latin typeface="Arial"/>
                <a:cs typeface="Arial"/>
              </a:rPr>
              <a:t>☻				 ☻</a:t>
            </a:r>
          </a:p>
          <a:p>
            <a:pPr>
              <a:buNone/>
              <a:defRPr/>
            </a:pPr>
            <a:endParaRPr lang="fr-FR" sz="1200" dirty="0">
              <a:latin typeface="Arial"/>
              <a:cs typeface="Arial"/>
            </a:endParaRPr>
          </a:p>
          <a:p>
            <a:pPr>
              <a:buNone/>
              <a:defRPr/>
            </a:pPr>
            <a:endParaRPr lang="fr-FR" sz="1200" dirty="0">
              <a:latin typeface="Arial"/>
              <a:cs typeface="Arial"/>
            </a:endParaRPr>
          </a:p>
          <a:p>
            <a:pPr>
              <a:buNone/>
              <a:defRPr/>
            </a:pPr>
            <a:r>
              <a:rPr lang="fr-FR" sz="1200" dirty="0">
                <a:latin typeface="Arial"/>
                <a:cs typeface="Arial"/>
              </a:rPr>
              <a:t>			</a:t>
            </a:r>
            <a:r>
              <a:rPr lang="fr-FR" dirty="0">
                <a:latin typeface="Arial"/>
                <a:cs typeface="Arial"/>
              </a:rPr>
              <a:t>  ☻				 ☻</a:t>
            </a:r>
          </a:p>
          <a:p>
            <a:pPr>
              <a:buNone/>
              <a:defRPr/>
            </a:pPr>
            <a:endParaRPr lang="fr-FR" sz="1200" dirty="0">
              <a:latin typeface="Arial"/>
              <a:cs typeface="Arial"/>
            </a:endParaRPr>
          </a:p>
          <a:p>
            <a:pPr>
              <a:buNone/>
              <a:defRPr/>
            </a:pPr>
            <a:endParaRPr lang="fr-FR" sz="1200" dirty="0">
              <a:latin typeface="Arial"/>
              <a:cs typeface="Arial"/>
            </a:endParaRPr>
          </a:p>
          <a:p>
            <a:pPr>
              <a:buNone/>
              <a:defRPr/>
            </a:pPr>
            <a:r>
              <a:rPr lang="fr-FR" sz="1200" dirty="0">
                <a:latin typeface="Arial"/>
                <a:cs typeface="Arial"/>
              </a:rPr>
              <a:t>			   </a:t>
            </a:r>
            <a:r>
              <a:rPr lang="fr-FR" dirty="0">
                <a:latin typeface="Arial"/>
                <a:cs typeface="Arial"/>
              </a:rPr>
              <a:t>☻</a:t>
            </a:r>
            <a:r>
              <a:rPr lang="fr-FR" sz="3000" dirty="0">
                <a:latin typeface="Arial"/>
                <a:cs typeface="Arial"/>
              </a:rPr>
              <a:t>				</a:t>
            </a:r>
            <a:r>
              <a:rPr lang="fr-FR" dirty="0">
                <a:latin typeface="Arial"/>
                <a:cs typeface="Arial"/>
              </a:rPr>
              <a:t> ☻</a:t>
            </a:r>
            <a:endParaRPr lang="fr-FR" sz="3000" dirty="0">
              <a:latin typeface="Arial"/>
              <a:cs typeface="Arial"/>
            </a:endParaRPr>
          </a:p>
          <a:p>
            <a:pPr>
              <a:buNone/>
              <a:defRPr/>
            </a:pPr>
            <a:endParaRPr lang="fr-FR" sz="1200" dirty="0">
              <a:latin typeface="Arial"/>
              <a:cs typeface="Arial"/>
            </a:endParaRPr>
          </a:p>
          <a:p>
            <a:pPr>
              <a:buNone/>
              <a:defRPr/>
            </a:pPr>
            <a:endParaRPr lang="fr-FR" sz="1200" dirty="0">
              <a:latin typeface="Arial"/>
              <a:cs typeface="Arial"/>
            </a:endParaRPr>
          </a:p>
          <a:p>
            <a:pPr>
              <a:buNone/>
              <a:defRPr/>
            </a:pPr>
            <a:r>
              <a:rPr lang="fr-FR" dirty="0">
                <a:latin typeface="Arial"/>
                <a:cs typeface="Arial"/>
              </a:rPr>
              <a:t>			  ☻ 				 ☻ 	</a:t>
            </a:r>
            <a:r>
              <a:rPr lang="fr-FR" sz="1200" dirty="0">
                <a:latin typeface="Arial"/>
                <a:cs typeface="Arial"/>
              </a:rPr>
              <a:t>	</a:t>
            </a:r>
          </a:p>
          <a:p>
            <a:pPr>
              <a:buNone/>
              <a:defRPr/>
            </a:pPr>
            <a:endParaRPr lang="fr-FR" sz="1500" dirty="0"/>
          </a:p>
          <a:p>
            <a:pPr>
              <a:buNone/>
              <a:defRPr/>
            </a:pPr>
            <a:r>
              <a:rPr lang="fr-FR" sz="1600" dirty="0"/>
              <a:t>			  </a:t>
            </a:r>
            <a:r>
              <a:rPr lang="fr-FR" dirty="0">
                <a:latin typeface="Arial"/>
                <a:cs typeface="Arial"/>
              </a:rPr>
              <a:t> ☻				 ☻</a:t>
            </a:r>
            <a:endParaRPr lang="fr-FR" dirty="0"/>
          </a:p>
          <a:p>
            <a:pPr>
              <a:buNone/>
              <a:defRPr/>
            </a:pPr>
            <a:r>
              <a:rPr lang="fr-FR" sz="1600" dirty="0"/>
              <a:t>			</a:t>
            </a:r>
          </a:p>
          <a:p>
            <a:pPr>
              <a:buNone/>
              <a:defRPr/>
            </a:pPr>
            <a:endParaRPr lang="fr-FR" sz="1600" dirty="0"/>
          </a:p>
          <a:p>
            <a:pPr>
              <a:buNone/>
              <a:defRPr/>
            </a:pPr>
            <a:endParaRPr lang="fr-FR" sz="1600" dirty="0"/>
          </a:p>
          <a:p>
            <a:pPr>
              <a:buNone/>
              <a:defRPr/>
            </a:pPr>
            <a:endParaRPr lang="fr-FR" sz="1600" dirty="0"/>
          </a:p>
          <a:p>
            <a:pPr>
              <a:buNone/>
              <a:defRPr/>
            </a:pPr>
            <a:endParaRPr lang="fr-FR" sz="1600" dirty="0"/>
          </a:p>
          <a:p>
            <a:pPr>
              <a:buNone/>
              <a:defRPr/>
            </a:pPr>
            <a:endParaRPr lang="fr-FR" sz="1600" dirty="0"/>
          </a:p>
          <a:p>
            <a:pPr>
              <a:buNone/>
              <a:defRPr/>
            </a:pPr>
            <a:endParaRPr lang="fr-FR" sz="1600" dirty="0"/>
          </a:p>
          <a:p>
            <a:pPr>
              <a:buNone/>
              <a:defRPr/>
            </a:pPr>
            <a:endParaRPr lang="fr-FR" sz="1600" dirty="0"/>
          </a:p>
          <a:p>
            <a:pPr>
              <a:buNone/>
              <a:defRPr/>
            </a:pPr>
            <a:endParaRPr lang="fr-FR" sz="1600" dirty="0"/>
          </a:p>
          <a:p>
            <a:pPr>
              <a:buNone/>
              <a:defRPr/>
            </a:pPr>
            <a:endParaRPr lang="fr-FR" sz="1600" dirty="0"/>
          </a:p>
          <a:p>
            <a:pPr>
              <a:buNone/>
              <a:defRPr/>
            </a:pPr>
            <a:endParaRPr lang="fr-FR" sz="1600" dirty="0"/>
          </a:p>
          <a:p>
            <a:pPr>
              <a:buNone/>
              <a:defRPr/>
            </a:pPr>
            <a:endParaRPr lang="fr-FR" sz="1600" dirty="0"/>
          </a:p>
          <a:p>
            <a:pPr>
              <a:buNone/>
              <a:defRPr/>
            </a:pPr>
            <a:endParaRPr lang="fr-FR" sz="1600" dirty="0"/>
          </a:p>
          <a:p>
            <a:pPr>
              <a:buNone/>
              <a:defRPr/>
            </a:pPr>
            <a:endParaRPr lang="fr-FR" sz="1600" dirty="0"/>
          </a:p>
          <a:p>
            <a:pPr>
              <a:buNone/>
              <a:defRPr/>
            </a:pPr>
            <a:endParaRPr lang="fr-FR" sz="1600" dirty="0"/>
          </a:p>
          <a:p>
            <a:pPr>
              <a:buNone/>
              <a:defRPr/>
            </a:pPr>
            <a:endParaRPr lang="fr-FR" dirty="0"/>
          </a:p>
          <a:p>
            <a:pPr>
              <a:buNone/>
              <a:defRPr/>
            </a:pPr>
            <a:endParaRPr lang="fr-FR" dirty="0"/>
          </a:p>
          <a:p>
            <a:pPr>
              <a:buNone/>
              <a:defRPr/>
            </a:pPr>
            <a:endParaRPr lang="fr-FR" dirty="0"/>
          </a:p>
          <a:p>
            <a:pPr>
              <a:buNone/>
              <a:defRPr/>
            </a:pPr>
            <a:endParaRPr lang="fr-FR" dirty="0"/>
          </a:p>
          <a:p>
            <a:pPr>
              <a:buNone/>
              <a:defRPr/>
            </a:pPr>
            <a:endParaRPr lang="fr-FR" dirty="0"/>
          </a:p>
          <a:p>
            <a:pPr>
              <a:buNone/>
              <a:defRPr/>
            </a:pPr>
            <a:endParaRPr lang="fr-FR" dirty="0"/>
          </a:p>
          <a:p>
            <a:pPr>
              <a:buNone/>
              <a:defRPr/>
            </a:pPr>
            <a:endParaRPr lang="fr-FR" dirty="0"/>
          </a:p>
          <a:p>
            <a:pPr>
              <a:buNone/>
              <a:defRPr/>
            </a:pPr>
            <a:endParaRPr lang="fr-FR" dirty="0"/>
          </a:p>
          <a:p>
            <a:pPr>
              <a:buNone/>
              <a:defRPr/>
            </a:pPr>
            <a:endParaRPr lang="fr-FR" dirty="0"/>
          </a:p>
          <a:p>
            <a:pPr>
              <a:buNone/>
              <a:defRPr/>
            </a:pPr>
            <a:endParaRPr lang="fr-FR" dirty="0"/>
          </a:p>
        </p:txBody>
      </p:sp>
      <p:sp>
        <p:nvSpPr>
          <p:cNvPr id="10245" name="Rectangle 2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fr-FR">
              <a:latin typeface="Calibri" pitchFamily="34" charset="0"/>
            </a:endParaRPr>
          </a:p>
        </p:txBody>
      </p:sp>
      <p:sp>
        <p:nvSpPr>
          <p:cNvPr id="10246" name="Rectangle 3"/>
          <p:cNvSpPr>
            <a:spLocks noChangeArrowheads="1"/>
          </p:cNvSpPr>
          <p:nvPr/>
        </p:nvSpPr>
        <p:spPr bwMode="auto">
          <a:xfrm>
            <a:off x="1524001" y="6154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fr-FR"/>
          </a:p>
        </p:txBody>
      </p:sp>
      <p:sp>
        <p:nvSpPr>
          <p:cNvPr id="10247" name="Rectangle 5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fr-FR">
              <a:latin typeface="Calibri" pitchFamily="34" charset="0"/>
            </a:endParaRPr>
          </a:p>
        </p:txBody>
      </p:sp>
      <p:sp>
        <p:nvSpPr>
          <p:cNvPr id="10248" name="Rectangle 6"/>
          <p:cNvSpPr>
            <a:spLocks noChangeArrowheads="1"/>
          </p:cNvSpPr>
          <p:nvPr/>
        </p:nvSpPr>
        <p:spPr bwMode="auto">
          <a:xfrm>
            <a:off x="1524001" y="6154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fr-FR"/>
          </a:p>
        </p:txBody>
      </p:sp>
      <p:sp>
        <p:nvSpPr>
          <p:cNvPr id="10249" name="Rectangle 8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fr-FR">
              <a:latin typeface="Calibri" pitchFamily="34" charset="0"/>
            </a:endParaRPr>
          </a:p>
        </p:txBody>
      </p:sp>
      <p:sp>
        <p:nvSpPr>
          <p:cNvPr id="10250" name="Rectangle 9"/>
          <p:cNvSpPr>
            <a:spLocks noChangeArrowheads="1"/>
          </p:cNvSpPr>
          <p:nvPr/>
        </p:nvSpPr>
        <p:spPr bwMode="auto">
          <a:xfrm>
            <a:off x="1524001" y="6154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fr-FR"/>
          </a:p>
        </p:txBody>
      </p:sp>
      <p:sp>
        <p:nvSpPr>
          <p:cNvPr id="10251" name="Rectangle 2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fr-FR">
              <a:latin typeface="Calibri" pitchFamily="34" charset="0"/>
            </a:endParaRPr>
          </a:p>
        </p:txBody>
      </p:sp>
      <p:sp>
        <p:nvSpPr>
          <p:cNvPr id="10252" name="Rectangle 3"/>
          <p:cNvSpPr>
            <a:spLocks noChangeArrowheads="1"/>
          </p:cNvSpPr>
          <p:nvPr/>
        </p:nvSpPr>
        <p:spPr bwMode="auto">
          <a:xfrm>
            <a:off x="1524001" y="6154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fr-FR"/>
          </a:p>
        </p:txBody>
      </p:sp>
      <p:sp>
        <p:nvSpPr>
          <p:cNvPr id="10253" name="Rectangle 57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fr-FR">
              <a:latin typeface="Calibri" pitchFamily="34" charset="0"/>
            </a:endParaRPr>
          </a:p>
        </p:txBody>
      </p:sp>
      <p:pic>
        <p:nvPicPr>
          <p:cNvPr id="10254" name="Picture 56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167689" y="1269998"/>
            <a:ext cx="857250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55" name="Rectangle 59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fr-FR">
              <a:latin typeface="Calibri" pitchFamily="34" charset="0"/>
            </a:endParaRPr>
          </a:p>
        </p:txBody>
      </p:sp>
      <p:pic>
        <p:nvPicPr>
          <p:cNvPr id="10256" name="Picture 58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074878" y="3096418"/>
            <a:ext cx="785813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57" name="Rectangle 61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fr-FR">
              <a:latin typeface="Calibri" pitchFamily="34" charset="0"/>
            </a:endParaRPr>
          </a:p>
        </p:txBody>
      </p:sp>
      <p:pic>
        <p:nvPicPr>
          <p:cNvPr id="10258" name="Picture 60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239126" y="5715000"/>
            <a:ext cx="733425" cy="74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59" name="Rectangle 63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fr-FR">
              <a:latin typeface="Calibri" pitchFamily="34" charset="0"/>
            </a:endParaRPr>
          </a:p>
        </p:txBody>
      </p:sp>
      <p:pic>
        <p:nvPicPr>
          <p:cNvPr id="10260" name="Picture 62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024811" y="3952081"/>
            <a:ext cx="785813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61" name="Rectangle 64"/>
          <p:cNvSpPr>
            <a:spLocks noChangeArrowheads="1"/>
          </p:cNvSpPr>
          <p:nvPr/>
        </p:nvSpPr>
        <p:spPr bwMode="auto">
          <a:xfrm>
            <a:off x="1524001" y="6154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fr-FR"/>
          </a:p>
        </p:txBody>
      </p:sp>
      <p:sp>
        <p:nvSpPr>
          <p:cNvPr id="10262" name="Rectangle 66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fr-FR">
              <a:latin typeface="Calibri" pitchFamily="34" charset="0"/>
            </a:endParaRPr>
          </a:p>
        </p:txBody>
      </p:sp>
      <p:pic>
        <p:nvPicPr>
          <p:cNvPr id="10263" name="Picture 65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083976" y="2049459"/>
            <a:ext cx="725487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64" name="Rectangle 68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fr-FR">
              <a:latin typeface="Calibri" pitchFamily="34" charset="0"/>
            </a:endParaRPr>
          </a:p>
        </p:txBody>
      </p:sp>
      <p:pic>
        <p:nvPicPr>
          <p:cNvPr id="10265" name="Picture 67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083976" y="4893808"/>
            <a:ext cx="78581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27" name="Connecteur droit avec flèche 26"/>
          <p:cNvCxnSpPr/>
          <p:nvPr/>
        </p:nvCxnSpPr>
        <p:spPr>
          <a:xfrm flipV="1">
            <a:off x="4411082" y="1535908"/>
            <a:ext cx="3357563" cy="1643063"/>
          </a:xfrm>
          <a:prstGeom prst="straightConnector1">
            <a:avLst/>
          </a:prstGeom>
          <a:ln w="28575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cteur droit avec flèche 28"/>
          <p:cNvCxnSpPr/>
          <p:nvPr/>
        </p:nvCxnSpPr>
        <p:spPr>
          <a:xfrm>
            <a:off x="4310064" y="2377414"/>
            <a:ext cx="3429000" cy="2643187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cteur droit avec flèche 30"/>
          <p:cNvCxnSpPr/>
          <p:nvPr/>
        </p:nvCxnSpPr>
        <p:spPr>
          <a:xfrm flipV="1">
            <a:off x="4369227" y="4181210"/>
            <a:ext cx="3357563" cy="857250"/>
          </a:xfrm>
          <a:prstGeom prst="straightConnector1">
            <a:avLst/>
          </a:prstGeom>
          <a:ln w="28575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cteur droit avec flèche 32"/>
          <p:cNvCxnSpPr/>
          <p:nvPr/>
        </p:nvCxnSpPr>
        <p:spPr>
          <a:xfrm flipV="1">
            <a:off x="4238625" y="3270382"/>
            <a:ext cx="3500437" cy="928687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cteur droit avec flèche 34"/>
          <p:cNvCxnSpPr/>
          <p:nvPr/>
        </p:nvCxnSpPr>
        <p:spPr>
          <a:xfrm flipV="1">
            <a:off x="4381500" y="2428875"/>
            <a:ext cx="3429000" cy="3286125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cteur droit avec flèche 36"/>
          <p:cNvCxnSpPr/>
          <p:nvPr/>
        </p:nvCxnSpPr>
        <p:spPr>
          <a:xfrm rot="16200000" flipH="1">
            <a:off x="3845720" y="1893093"/>
            <a:ext cx="4214813" cy="3429000"/>
          </a:xfrm>
          <a:prstGeom prst="straightConnector1">
            <a:avLst/>
          </a:prstGeom>
          <a:ln w="28575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</TotalTime>
  <Words>647</Words>
  <Application>Microsoft Office PowerPoint</Application>
  <PresentationFormat>Grand écran</PresentationFormat>
  <Paragraphs>246</Paragraphs>
  <Slides>36</Slides>
  <Notes>3</Notes>
  <HiddenSlides>0</HiddenSlides>
  <MMClips>0</MMClips>
  <ScaleCrop>false</ScaleCrop>
  <HeadingPairs>
    <vt:vector size="8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36</vt:i4>
      </vt:variant>
    </vt:vector>
  </HeadingPairs>
  <TitlesOfParts>
    <vt:vector size="45" baseType="lpstr">
      <vt:lpstr>Algerian</vt:lpstr>
      <vt:lpstr>Arial</vt:lpstr>
      <vt:lpstr>Calibri</vt:lpstr>
      <vt:lpstr>Calibri Light</vt:lpstr>
      <vt:lpstr>Cambria Math</vt:lpstr>
      <vt:lpstr>Times New Roman</vt:lpstr>
      <vt:lpstr>Wingdings</vt:lpstr>
      <vt:lpstr>Thème Office</vt:lpstr>
      <vt:lpstr>Equation</vt:lpstr>
      <vt:lpstr>Info: jeudi 11 oct  devoir commun de 4ème  de 9h45 à 11H 15</vt:lpstr>
      <vt:lpstr>Question 1:</vt:lpstr>
      <vt:lpstr>Réponse 1:</vt:lpstr>
      <vt:lpstr>Question 2:</vt:lpstr>
      <vt:lpstr>Réponse 2:</vt:lpstr>
      <vt:lpstr>Question 3:</vt:lpstr>
      <vt:lpstr>Réponse 3:</vt:lpstr>
      <vt:lpstr>Question 4:</vt:lpstr>
      <vt:lpstr>Réponse 4:</vt:lpstr>
      <vt:lpstr>    Question 5:</vt:lpstr>
      <vt:lpstr>    Question 6:</vt:lpstr>
      <vt:lpstr>Question 7:</vt:lpstr>
      <vt:lpstr>Réponse 7:</vt:lpstr>
      <vt:lpstr>Question 8:</vt:lpstr>
      <vt:lpstr>Question 9:</vt:lpstr>
      <vt:lpstr>Question 10:</vt:lpstr>
      <vt:lpstr>Réponse 10:</vt:lpstr>
      <vt:lpstr>Question 11:</vt:lpstr>
      <vt:lpstr>Réponse 11:</vt:lpstr>
      <vt:lpstr>Question 12:</vt:lpstr>
      <vt:lpstr>Réponse 12:</vt:lpstr>
      <vt:lpstr>Réponse  13:</vt:lpstr>
      <vt:lpstr>Question 14:</vt:lpstr>
      <vt:lpstr>Réponse 14:</vt:lpstr>
      <vt:lpstr>Question 15:</vt:lpstr>
      <vt:lpstr>Réponse 15:</vt:lpstr>
      <vt:lpstr>Question 16:</vt:lpstr>
      <vt:lpstr>Réponse 16:</vt:lpstr>
      <vt:lpstr>Question 17:</vt:lpstr>
      <vt:lpstr>Réponse 17:</vt:lpstr>
      <vt:lpstr>Question 18</vt:lpstr>
      <vt:lpstr>Question 18:</vt:lpstr>
      <vt:lpstr>Réponse 18:</vt:lpstr>
      <vt:lpstr>Question19:</vt:lpstr>
      <vt:lpstr>Question 20: </vt:lpstr>
      <vt:lpstr>Réponse 20: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Info: jeudi 11 oct  devoir commun de 4ème  de 9h45 à 11H 15</dc:title>
  <dc:creator>Benoît Dabin</dc:creator>
  <cp:lastModifiedBy>Benoît Dabin</cp:lastModifiedBy>
  <cp:revision>21</cp:revision>
  <dcterms:created xsi:type="dcterms:W3CDTF">2018-10-03T03:42:38Z</dcterms:created>
  <dcterms:modified xsi:type="dcterms:W3CDTF">2018-10-03T11:51:21Z</dcterms:modified>
</cp:coreProperties>
</file>