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81" r:id="rId5"/>
    <p:sldId id="280" r:id="rId6"/>
    <p:sldId id="282" r:id="rId7"/>
    <p:sldId id="285" r:id="rId8"/>
    <p:sldId id="284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6" r:id="rId17"/>
    <p:sldId id="294" r:id="rId18"/>
    <p:sldId id="297" r:id="rId19"/>
    <p:sldId id="266" r:id="rId20"/>
    <p:sldId id="301" r:id="rId21"/>
    <p:sldId id="283" r:id="rId22"/>
    <p:sldId id="298" r:id="rId23"/>
    <p:sldId id="299" r:id="rId24"/>
    <p:sldId id="300" r:id="rId25"/>
    <p:sldId id="304" r:id="rId26"/>
    <p:sldId id="306" r:id="rId27"/>
    <p:sldId id="275" r:id="rId28"/>
    <p:sldId id="307" r:id="rId29"/>
    <p:sldId id="259" r:id="rId30"/>
    <p:sldId id="308" r:id="rId31"/>
    <p:sldId id="309" r:id="rId32"/>
    <p:sldId id="311" r:id="rId33"/>
    <p:sldId id="313" r:id="rId34"/>
    <p:sldId id="314" r:id="rId3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592B6E-76D7-441C-B39B-D67625B6F7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8B3A9B5-D871-48C2-8924-A3896A28AF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5A83CA-7982-4B07-9A64-2691EA08B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FE549D-B005-4113-B462-32DCFE10A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BB917C-929C-4900-8860-B5E08AB6B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717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7A2327-F53A-4FE1-9E40-1F9F1F851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F091DC6-9F23-4FFE-AC76-8E5A80E59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DCB1F0-B2F1-4ABF-88F2-E9F8F7E68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0B84AB-E197-45B4-BEAA-852A9E19E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620B66-F4E7-4CA3-916C-0A2549795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8199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0AC2753-624B-47F4-A88B-3273196B2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C1F569C-3526-40D1-93E1-84B44828B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E93172-E1CD-4769-A121-BC4C0131B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0011F4-FCB1-4115-B43F-281280428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1C4B3C-9E6E-4B9A-BF8B-EB0C1D0C9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537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6E7002-1C9A-483E-82D4-C79F6A2E9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BF6173-3917-4E47-8371-C59F1C8FD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8D902F-F213-44EA-AC75-E207B6CFA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53F536-04A9-4693-885A-C6761BB27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3BF155-A392-4B26-A128-AB8EBEF20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479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697E00-2587-4507-BAD4-BC221F2A3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A72D30-02FF-4496-9FFB-11C2027ED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C6C1AB-F5C4-463A-B459-95C7AC702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04A66D-51D7-4698-B984-133DFFA00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8150C1-B2B5-4EBC-8EBE-4171132AC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210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8C7B4D-27AC-43C4-B4BD-67B6FDFFB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A2E7C1-0724-4249-9BA3-65E315F6CF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D8F0F9F-0E23-4AE8-82F1-FAF0A5877A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D2A5FD-87A7-4915-960A-F7C8026C6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C530333-4B80-40E4-AADD-EFDB37EDA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1FD719-01E2-4491-AA55-837EC0E51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211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0490D2-9510-4DE6-A536-1FB7480D5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AE7F6CB-AA61-434C-BF14-10DAEF90D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B0E98F3-851B-43B3-8919-91D5E0457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6DD1FA0-7F4A-403A-BAC4-20BF3959FC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D667941-1ECB-4FFE-896F-C34A990465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B669AE3-B54F-4DDD-A4BE-26CE8CC3C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72E2976-36F1-4062-98FF-D69FEAEE7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2D12E3C-C5E6-4818-A128-3A346155B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227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E1BCCF-AAF1-4EC3-8866-3B8273F88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19E97EB-CCD0-4CF8-9E0C-F035D0323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311F067-2EF1-431E-BE30-3FA692F30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92F49E4-5923-40E3-B653-A28835A11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1025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FB65391-BACB-426C-AFF2-27ADA8FAF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21B275A-5944-4EC6-B807-F706FB7B8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408711B-DDAB-442D-96AE-1E78AFE05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8398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592D17-59B9-4CEB-8D49-7A3175306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AED9FA-DDD3-4C4E-B3C2-9BDE21402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E27BFDF-4AA6-406C-8B47-849133617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CE85CC-2756-4BFC-8822-18AF12B6D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F8D1B4-E61C-4278-8A14-CC7A105C6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3BB0F60-82CD-43BF-97A9-9B7F92FC2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4058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0EBEA8-A727-4C67-81E4-B6E8F00C2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1DC73FB-E424-446E-9E45-C9D9F5B66E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361F44E-56DC-42E1-9880-602D33BD93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021A7B4-21C3-40B3-8D7A-4E1082219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03602A-A240-4E09-A478-67932D3D4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A38D4A-526C-46CC-B770-73E65567D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53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43A3115-7089-48D7-A37F-F48F0D1F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99FDC2-8D4C-4173-9762-9416C7F5A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4134BA-F720-4B0F-9246-6E5F8DDBC4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E1233-8FCB-4EBC-810E-7167FEFC562A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9557CF-0C8D-4D15-BBFD-69848ADC5E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C9F920-9D95-4F56-8C9C-0817421C1A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561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4A3105-D3B3-44A7-8DE7-26A300E702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DIAPORAMA d’AIDE 5ème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DC8450-9C09-467F-92CF-1F603AFA1C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Confinement 2021</a:t>
            </a:r>
          </a:p>
          <a:p>
            <a:r>
              <a:rPr lang="fr-FR" dirty="0"/>
              <a:t>SEMAINE 3 (du 22 au 26mars)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A6C9324-7532-479E-A4FE-756955075C2C}"/>
              </a:ext>
            </a:extLst>
          </p:cNvPr>
          <p:cNvSpPr txBox="1"/>
          <p:nvPr/>
        </p:nvSpPr>
        <p:spPr>
          <a:xfrm>
            <a:off x="685800" y="737900"/>
            <a:ext cx="11323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À faire sur ordinateur, tablette ou téléphone, inutile d’imprimer ! </a:t>
            </a:r>
          </a:p>
        </p:txBody>
      </p:sp>
    </p:spTree>
    <p:extLst>
      <p:ext uri="{BB962C8B-B14F-4D97-AF65-F5344CB8AC3E}">
        <p14:creationId xmlns:p14="http://schemas.microsoft.com/office/powerpoint/2010/main" val="3250963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E50154BA-B29D-46C0-8CF3-168D5571080F}"/>
              </a:ext>
            </a:extLst>
          </p:cNvPr>
          <p:cNvSpPr/>
          <p:nvPr/>
        </p:nvSpPr>
        <p:spPr>
          <a:xfrm>
            <a:off x="2162175" y="4583723"/>
            <a:ext cx="7696933" cy="111369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Réponse 4: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4509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524 est  un multiple de 5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1897FF-7CCD-4463-AF4D-37081AFFECB9}"/>
              </a:ext>
            </a:extLst>
          </p:cNvPr>
          <p:cNvSpPr/>
          <p:nvPr/>
        </p:nvSpPr>
        <p:spPr>
          <a:xfrm>
            <a:off x="2162175" y="2933372"/>
            <a:ext cx="285750" cy="295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E6D2DAB-67C2-420B-AB82-B5198178B5D0}"/>
              </a:ext>
            </a:extLst>
          </p:cNvPr>
          <p:cNvSpPr txBox="1"/>
          <p:nvPr/>
        </p:nvSpPr>
        <p:spPr>
          <a:xfrm>
            <a:off x="4114800" y="2741175"/>
            <a:ext cx="6856749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 </a:t>
            </a:r>
            <a:r>
              <a:rPr lang="fr-FR" sz="3200" dirty="0">
                <a:solidFill>
                  <a:srgbClr val="0070C0"/>
                </a:solidFill>
              </a:rPr>
              <a:t>52</a:t>
            </a:r>
            <a:r>
              <a:rPr lang="fr-FR" sz="3200" dirty="0">
                <a:solidFill>
                  <a:srgbClr val="C00000"/>
                </a:solidFill>
              </a:rPr>
              <a:t>4</a:t>
            </a:r>
            <a:r>
              <a:rPr lang="fr-FR" sz="3200" dirty="0">
                <a:solidFill>
                  <a:srgbClr val="0070C0"/>
                </a:solidFill>
              </a:rPr>
              <a:t>  ne  se  termine  ni par 0 ni par 5 !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245C141-DA3F-411A-A618-136C39CC8F6A}"/>
              </a:ext>
            </a:extLst>
          </p:cNvPr>
          <p:cNvSpPr txBox="1"/>
          <p:nvPr/>
        </p:nvSpPr>
        <p:spPr>
          <a:xfrm>
            <a:off x="2293326" y="4772689"/>
            <a:ext cx="72375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chemeClr val="accent4">
                    <a:lumMod val="50000"/>
                  </a:schemeClr>
                </a:solidFill>
              </a:rPr>
              <a:t>Les multiples de 5 sont  0 ; 5 ; 10 ; 15 ; 20 ; 25 ; 30; 35 ;  … et tous les  nombres se finissant  par 0 ou par 5.</a:t>
            </a:r>
          </a:p>
        </p:txBody>
      </p:sp>
    </p:spTree>
    <p:extLst>
      <p:ext uri="{BB962C8B-B14F-4D97-AF65-F5344CB8AC3E}">
        <p14:creationId xmlns:p14="http://schemas.microsoft.com/office/powerpoint/2010/main" val="452355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  <p:bldP spid="8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5: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4509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524 est  un multiple de 2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78404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Réponse 5: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4509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524 est  un multiple de 2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1897FF-7CCD-4463-AF4D-37081AFFECB9}"/>
              </a:ext>
            </a:extLst>
          </p:cNvPr>
          <p:cNvSpPr/>
          <p:nvPr/>
        </p:nvSpPr>
        <p:spPr>
          <a:xfrm>
            <a:off x="838200" y="2933372"/>
            <a:ext cx="285750" cy="295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E6D2DAB-67C2-420B-AB82-B5198178B5D0}"/>
              </a:ext>
            </a:extLst>
          </p:cNvPr>
          <p:cNvSpPr txBox="1"/>
          <p:nvPr/>
        </p:nvSpPr>
        <p:spPr>
          <a:xfrm>
            <a:off x="4114800" y="2741175"/>
            <a:ext cx="4162101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 </a:t>
            </a:r>
            <a:r>
              <a:rPr lang="fr-FR" sz="3200" dirty="0">
                <a:solidFill>
                  <a:srgbClr val="0070C0"/>
                </a:solidFill>
              </a:rPr>
              <a:t>52</a:t>
            </a:r>
            <a:r>
              <a:rPr lang="fr-FR" sz="3200" dirty="0">
                <a:solidFill>
                  <a:srgbClr val="C00000"/>
                </a:solidFill>
              </a:rPr>
              <a:t>4</a:t>
            </a:r>
            <a:r>
              <a:rPr lang="fr-FR" sz="3200" dirty="0">
                <a:solidFill>
                  <a:srgbClr val="0070C0"/>
                </a:solidFill>
              </a:rPr>
              <a:t> se  termine  par </a:t>
            </a:r>
            <a:r>
              <a:rPr lang="fr-FR" sz="3200" dirty="0">
                <a:solidFill>
                  <a:srgbClr val="C00000"/>
                </a:solidFill>
              </a:rPr>
              <a:t>4</a:t>
            </a:r>
            <a:r>
              <a:rPr lang="fr-FR" sz="3200" dirty="0">
                <a:solidFill>
                  <a:srgbClr val="0070C0"/>
                </a:solidFill>
              </a:rPr>
              <a:t> . 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5271FD5A-4DE6-42F2-94BD-2001C2B092C3}"/>
              </a:ext>
            </a:extLst>
          </p:cNvPr>
          <p:cNvSpPr/>
          <p:nvPr/>
        </p:nvSpPr>
        <p:spPr>
          <a:xfrm>
            <a:off x="981075" y="4305299"/>
            <a:ext cx="9184985" cy="17240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accent4">
                    <a:lumMod val="50000"/>
                  </a:schemeClr>
                </a:solidFill>
              </a:rPr>
              <a:t>Rappel :</a:t>
            </a:r>
          </a:p>
          <a:p>
            <a:pPr algn="ctr"/>
            <a:r>
              <a:rPr lang="fr-FR" sz="2800" dirty="0">
                <a:solidFill>
                  <a:schemeClr val="accent4">
                    <a:lumMod val="50000"/>
                  </a:schemeClr>
                </a:solidFill>
              </a:rPr>
              <a:t>Les multiples de 2 ( qu’on appelle aussi nombres pairs)  </a:t>
            </a:r>
          </a:p>
          <a:p>
            <a:pPr algn="ctr"/>
            <a:r>
              <a:rPr lang="fr-FR" sz="2800" dirty="0">
                <a:solidFill>
                  <a:schemeClr val="accent4">
                    <a:lumMod val="50000"/>
                  </a:schemeClr>
                </a:solidFill>
              </a:rPr>
              <a:t>sont les nombres qui se terminent par 0 ; 2 ; 4 ; 6  ou 8.</a:t>
            </a:r>
          </a:p>
        </p:txBody>
      </p:sp>
    </p:spTree>
    <p:extLst>
      <p:ext uri="{BB962C8B-B14F-4D97-AF65-F5344CB8AC3E}">
        <p14:creationId xmlns:p14="http://schemas.microsoft.com/office/powerpoint/2010/main" val="170662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6: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4509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524 est  un multiple de 3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88458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Réponse 6: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4509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524 est  un multiple de 3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1897FF-7CCD-4463-AF4D-37081AFFECB9}"/>
              </a:ext>
            </a:extLst>
          </p:cNvPr>
          <p:cNvSpPr/>
          <p:nvPr/>
        </p:nvSpPr>
        <p:spPr>
          <a:xfrm>
            <a:off x="2162175" y="2933372"/>
            <a:ext cx="285750" cy="295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E6D2DAB-67C2-420B-AB82-B5198178B5D0}"/>
              </a:ext>
            </a:extLst>
          </p:cNvPr>
          <p:cNvSpPr txBox="1"/>
          <p:nvPr/>
        </p:nvSpPr>
        <p:spPr>
          <a:xfrm>
            <a:off x="4076700" y="2859315"/>
            <a:ext cx="693401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 5 + 2 + 4 = 11  et 11 n’est pas un multiple de 3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92846456-5BD5-438E-A297-0A9593CB81CB}"/>
              </a:ext>
            </a:extLst>
          </p:cNvPr>
          <p:cNvCxnSpPr/>
          <p:nvPr/>
        </p:nvCxnSpPr>
        <p:spPr>
          <a:xfrm>
            <a:off x="8460000" y="2924175"/>
            <a:ext cx="0" cy="10858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8E09586F-DD16-4F52-9029-C1E2854521B0}"/>
              </a:ext>
            </a:extLst>
          </p:cNvPr>
          <p:cNvSpPr txBox="1"/>
          <p:nvPr/>
        </p:nvSpPr>
        <p:spPr>
          <a:xfrm>
            <a:off x="8391525" y="3422450"/>
            <a:ext cx="2741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dans la table de 3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B3DD1030-0216-4A9C-931F-C1EA94026AC0}"/>
              </a:ext>
            </a:extLst>
          </p:cNvPr>
          <p:cNvSpPr/>
          <p:nvPr/>
        </p:nvSpPr>
        <p:spPr>
          <a:xfrm>
            <a:off x="691336" y="4379357"/>
            <a:ext cx="9141799" cy="200054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0E85BA4-3BC1-4243-A0C0-731D925730C9}"/>
              </a:ext>
            </a:extLst>
          </p:cNvPr>
          <p:cNvSpPr txBox="1"/>
          <p:nvPr/>
        </p:nvSpPr>
        <p:spPr>
          <a:xfrm>
            <a:off x="838200" y="4630826"/>
            <a:ext cx="89740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Propriété:</a:t>
            </a:r>
          </a:p>
          <a:p>
            <a:r>
              <a:rPr lang="fr-FR" dirty="0"/>
              <a:t>Un nombre est un </a:t>
            </a:r>
            <a:r>
              <a:rPr lang="fr-FR" b="1" dirty="0"/>
              <a:t>multiple de 3  </a:t>
            </a:r>
            <a:r>
              <a:rPr lang="fr-FR" dirty="0"/>
              <a:t>lorsque la somme de ses chiffres est un multiple de 3.</a:t>
            </a:r>
          </a:p>
          <a:p>
            <a:endParaRPr lang="fr-FR" sz="800" dirty="0"/>
          </a:p>
          <a:p>
            <a:r>
              <a:rPr lang="fr-FR" u="sng" dirty="0"/>
              <a:t>Exemple</a:t>
            </a:r>
            <a:r>
              <a:rPr lang="fr-FR" dirty="0"/>
              <a:t>: 288 est multiple de 3 </a:t>
            </a:r>
            <a:r>
              <a:rPr lang="fr-FR" b="1" dirty="0"/>
              <a:t>car</a:t>
            </a:r>
            <a:r>
              <a:rPr lang="fr-FR" dirty="0"/>
              <a:t> 2+8+8 =18</a:t>
            </a:r>
          </a:p>
          <a:p>
            <a:endParaRPr lang="fr-FR" sz="800" dirty="0"/>
          </a:p>
          <a:p>
            <a:r>
              <a:rPr lang="fr-FR" u="sng" dirty="0"/>
              <a:t>Contre exemple</a:t>
            </a:r>
            <a:r>
              <a:rPr lang="fr-FR" dirty="0"/>
              <a:t>: 293 n’est pas multiple de 3  </a:t>
            </a:r>
            <a:r>
              <a:rPr lang="fr-FR" b="1" dirty="0"/>
              <a:t>car</a:t>
            </a:r>
            <a:r>
              <a:rPr lang="fr-FR" dirty="0"/>
              <a:t>  2+9+3 =14 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et 14 n’est pas un multiple de 3.</a:t>
            </a:r>
          </a:p>
        </p:txBody>
      </p:sp>
    </p:spTree>
    <p:extLst>
      <p:ext uri="{BB962C8B-B14F-4D97-AF65-F5344CB8AC3E}">
        <p14:creationId xmlns:p14="http://schemas.microsoft.com/office/powerpoint/2010/main" val="1791090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4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3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7: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4509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525 est  un multiple de 3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713151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Réponse 7: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4509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525 est  un multiple de 3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1897FF-7CCD-4463-AF4D-37081AFFECB9}"/>
              </a:ext>
            </a:extLst>
          </p:cNvPr>
          <p:cNvSpPr/>
          <p:nvPr/>
        </p:nvSpPr>
        <p:spPr>
          <a:xfrm>
            <a:off x="838200" y="2949594"/>
            <a:ext cx="285750" cy="295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E6D2DAB-67C2-420B-AB82-B5198178B5D0}"/>
              </a:ext>
            </a:extLst>
          </p:cNvPr>
          <p:cNvSpPr txBox="1"/>
          <p:nvPr/>
        </p:nvSpPr>
        <p:spPr>
          <a:xfrm>
            <a:off x="4088423" y="2774634"/>
            <a:ext cx="6342249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 5 + 2 + 5 = 12  et 12 est    un multiple de 3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92846456-5BD5-438E-A297-0A9593CB81CB}"/>
              </a:ext>
            </a:extLst>
          </p:cNvPr>
          <p:cNvCxnSpPr/>
          <p:nvPr/>
        </p:nvCxnSpPr>
        <p:spPr>
          <a:xfrm>
            <a:off x="7744893" y="2727900"/>
            <a:ext cx="0" cy="10858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8E09586F-DD16-4F52-9029-C1E2854521B0}"/>
              </a:ext>
            </a:extLst>
          </p:cNvPr>
          <p:cNvSpPr txBox="1"/>
          <p:nvPr/>
        </p:nvSpPr>
        <p:spPr>
          <a:xfrm>
            <a:off x="7804974" y="3244869"/>
            <a:ext cx="2741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dans la table de 3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B3DD1030-0216-4A9C-931F-C1EA94026AC0}"/>
              </a:ext>
            </a:extLst>
          </p:cNvPr>
          <p:cNvSpPr/>
          <p:nvPr/>
        </p:nvSpPr>
        <p:spPr>
          <a:xfrm>
            <a:off x="691336" y="4379357"/>
            <a:ext cx="9141799" cy="200054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0E85BA4-3BC1-4243-A0C0-731D925730C9}"/>
              </a:ext>
            </a:extLst>
          </p:cNvPr>
          <p:cNvSpPr txBox="1"/>
          <p:nvPr/>
        </p:nvSpPr>
        <p:spPr>
          <a:xfrm>
            <a:off x="838200" y="4630826"/>
            <a:ext cx="89740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Propriété:</a:t>
            </a:r>
          </a:p>
          <a:p>
            <a:r>
              <a:rPr lang="fr-FR" dirty="0"/>
              <a:t>Un nombre est un </a:t>
            </a:r>
            <a:r>
              <a:rPr lang="fr-FR" b="1" dirty="0"/>
              <a:t>multiple de 3  </a:t>
            </a:r>
            <a:r>
              <a:rPr lang="fr-FR" dirty="0"/>
              <a:t>lorsque la somme de ses chiffres est un multiple de 3.</a:t>
            </a:r>
          </a:p>
          <a:p>
            <a:endParaRPr lang="fr-FR" sz="800" dirty="0"/>
          </a:p>
          <a:p>
            <a:r>
              <a:rPr lang="fr-FR" u="sng" dirty="0"/>
              <a:t>Exemple</a:t>
            </a:r>
            <a:r>
              <a:rPr lang="fr-FR" dirty="0"/>
              <a:t>: 288 est multiple de 3 </a:t>
            </a:r>
            <a:r>
              <a:rPr lang="fr-FR" b="1" dirty="0"/>
              <a:t>car</a:t>
            </a:r>
            <a:r>
              <a:rPr lang="fr-FR" dirty="0"/>
              <a:t> 2+8+8 =18</a:t>
            </a:r>
          </a:p>
          <a:p>
            <a:endParaRPr lang="fr-FR" sz="800" dirty="0"/>
          </a:p>
          <a:p>
            <a:r>
              <a:rPr lang="fr-FR" u="sng" dirty="0"/>
              <a:t>Contre exemple</a:t>
            </a:r>
            <a:r>
              <a:rPr lang="fr-FR" dirty="0"/>
              <a:t>: 293 n’est pas multiple de 3  </a:t>
            </a:r>
            <a:r>
              <a:rPr lang="fr-FR" b="1" dirty="0"/>
              <a:t>car</a:t>
            </a:r>
            <a:r>
              <a:rPr lang="fr-FR" dirty="0"/>
              <a:t>  2+9+3 =14 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et 14 n’est pas un multiple de 3.</a:t>
            </a:r>
          </a:p>
        </p:txBody>
      </p:sp>
    </p:spTree>
    <p:extLst>
      <p:ext uri="{BB962C8B-B14F-4D97-AF65-F5344CB8AC3E}">
        <p14:creationId xmlns:p14="http://schemas.microsoft.com/office/powerpoint/2010/main" val="4086333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4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3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8: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52279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132 427 est  un multiple de 3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83067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Réponse 8: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52279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132 427 est  un multiple de 3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1897FF-7CCD-4463-AF4D-37081AFFECB9}"/>
              </a:ext>
            </a:extLst>
          </p:cNvPr>
          <p:cNvSpPr/>
          <p:nvPr/>
        </p:nvSpPr>
        <p:spPr>
          <a:xfrm>
            <a:off x="2123948" y="2950993"/>
            <a:ext cx="285750" cy="295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E6D2DAB-67C2-420B-AB82-B5198178B5D0}"/>
              </a:ext>
            </a:extLst>
          </p:cNvPr>
          <p:cNvSpPr txBox="1"/>
          <p:nvPr/>
        </p:nvSpPr>
        <p:spPr>
          <a:xfrm>
            <a:off x="4088423" y="2774634"/>
            <a:ext cx="796448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1+3+2+4+2+7= 19  et 19 n’ est  pas  un multiple de 3.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B3DD1030-0216-4A9C-931F-C1EA94026AC0}"/>
              </a:ext>
            </a:extLst>
          </p:cNvPr>
          <p:cNvSpPr/>
          <p:nvPr/>
        </p:nvSpPr>
        <p:spPr>
          <a:xfrm>
            <a:off x="691336" y="4379357"/>
            <a:ext cx="9141799" cy="200054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0E85BA4-3BC1-4243-A0C0-731D925730C9}"/>
              </a:ext>
            </a:extLst>
          </p:cNvPr>
          <p:cNvSpPr txBox="1"/>
          <p:nvPr/>
        </p:nvSpPr>
        <p:spPr>
          <a:xfrm>
            <a:off x="838200" y="4630826"/>
            <a:ext cx="89740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Propriété:</a:t>
            </a:r>
          </a:p>
          <a:p>
            <a:r>
              <a:rPr lang="fr-FR" dirty="0"/>
              <a:t>Un nombre est un </a:t>
            </a:r>
            <a:r>
              <a:rPr lang="fr-FR" b="1" dirty="0"/>
              <a:t>multiple de 3  </a:t>
            </a:r>
            <a:r>
              <a:rPr lang="fr-FR" dirty="0"/>
              <a:t>lorsque la somme de ses chiffres est un multiple de 3.</a:t>
            </a:r>
          </a:p>
          <a:p>
            <a:endParaRPr lang="fr-FR" sz="800" dirty="0"/>
          </a:p>
          <a:p>
            <a:r>
              <a:rPr lang="fr-FR" u="sng" dirty="0"/>
              <a:t>Exemple</a:t>
            </a:r>
            <a:r>
              <a:rPr lang="fr-FR" dirty="0"/>
              <a:t>: 288 est multiple de 3 </a:t>
            </a:r>
            <a:r>
              <a:rPr lang="fr-FR" b="1" dirty="0"/>
              <a:t>car</a:t>
            </a:r>
            <a:r>
              <a:rPr lang="fr-FR" dirty="0"/>
              <a:t> 2+8+8 =18</a:t>
            </a:r>
          </a:p>
          <a:p>
            <a:endParaRPr lang="fr-FR" sz="800" dirty="0"/>
          </a:p>
          <a:p>
            <a:r>
              <a:rPr lang="fr-FR" u="sng" dirty="0"/>
              <a:t>Contre exemple</a:t>
            </a:r>
            <a:r>
              <a:rPr lang="fr-FR" dirty="0"/>
              <a:t>: 293 n’est pas multiple de 3  </a:t>
            </a:r>
            <a:r>
              <a:rPr lang="fr-FR" b="1" dirty="0"/>
              <a:t>car</a:t>
            </a:r>
            <a:r>
              <a:rPr lang="fr-FR" dirty="0"/>
              <a:t>  2+9+3 =14 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et 14 n’est pas un multiple de 3.</a:t>
            </a:r>
          </a:p>
        </p:txBody>
      </p:sp>
    </p:spTree>
    <p:extLst>
      <p:ext uri="{BB962C8B-B14F-4D97-AF65-F5344CB8AC3E}">
        <p14:creationId xmlns:p14="http://schemas.microsoft.com/office/powerpoint/2010/main" val="3920005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4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3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9DD0C6-A0ED-4B99-829E-7A10A5284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867"/>
            <a:ext cx="10515600" cy="1325563"/>
          </a:xfrm>
        </p:spPr>
        <p:txBody>
          <a:bodyPr/>
          <a:lstStyle/>
          <a:p>
            <a:r>
              <a:rPr lang="fr-FR" b="1" u="sng" dirty="0"/>
              <a:t>Question 9: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BD40FA-8C10-40F1-A8A1-BF3F6357C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Lesquels de ces nombres sont divisibles par 3 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913                       234                     301                     597</a:t>
            </a:r>
          </a:p>
        </p:txBody>
      </p:sp>
    </p:spTree>
    <p:extLst>
      <p:ext uri="{BB962C8B-B14F-4D97-AF65-F5344CB8AC3E}">
        <p14:creationId xmlns:p14="http://schemas.microsoft.com/office/powerpoint/2010/main" val="361517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6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rchemin : vertical 6">
            <a:extLst>
              <a:ext uri="{FF2B5EF4-FFF2-40B4-BE49-F238E27FC236}">
                <a16:creationId xmlns:a16="http://schemas.microsoft.com/office/drawing/2014/main" id="{351A7895-F25E-48DA-8CD0-2BF241765D62}"/>
              </a:ext>
            </a:extLst>
          </p:cNvPr>
          <p:cNvSpPr/>
          <p:nvPr/>
        </p:nvSpPr>
        <p:spPr>
          <a:xfrm>
            <a:off x="2107077" y="457200"/>
            <a:ext cx="7265523" cy="5478885"/>
          </a:xfrm>
          <a:prstGeom prst="verticalScroll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AC400DFE-A919-4C67-A2B4-D35B04443585}"/>
                  </a:ext>
                </a:extLst>
              </p:cNvPr>
              <p:cNvSpPr txBox="1"/>
              <p:nvPr/>
            </p:nvSpPr>
            <p:spPr>
              <a:xfrm>
                <a:off x="2977043" y="1189925"/>
                <a:ext cx="6237913" cy="44781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/>
                  <a:t>Petits rappels:</a:t>
                </a:r>
              </a:p>
              <a:p>
                <a:endParaRPr lang="fr-FR" sz="2000" dirty="0"/>
              </a:p>
              <a:p>
                <a:r>
                  <a:rPr lang="fr-FR" sz="2000" b="1" dirty="0"/>
                  <a:t>Les multiples </a:t>
                </a:r>
                <a:r>
                  <a:rPr lang="fr-FR" sz="2000" dirty="0"/>
                  <a:t>d’un nombre sont les résultats de</a:t>
                </a:r>
              </a:p>
              <a:p>
                <a:pPr>
                  <a:spcAft>
                    <a:spcPts val="600"/>
                  </a:spcAft>
                </a:pPr>
                <a:r>
                  <a:rPr lang="fr-FR" sz="2000" dirty="0"/>
                  <a:t> sa table de multiplication. </a:t>
                </a:r>
              </a:p>
              <a:p>
                <a:r>
                  <a:rPr lang="fr-FR" sz="2000" dirty="0"/>
                  <a:t>Par exemple les multiples de 5 sont  0 ; 5 ; 10 ; 15 ;</a:t>
                </a:r>
              </a:p>
              <a:p>
                <a:r>
                  <a:rPr lang="fr-FR" sz="2000" dirty="0"/>
                  <a:t> 20 ; 25 ; 30; 35 ;  … et tous les  nombres se finissant </a:t>
                </a:r>
              </a:p>
              <a:p>
                <a:r>
                  <a:rPr lang="fr-FR" sz="2000" dirty="0"/>
                  <a:t>par 0 ou par 5.</a:t>
                </a:r>
              </a:p>
              <a:p>
                <a:endParaRPr lang="fr-FR" sz="2000" dirty="0"/>
              </a:p>
              <a:p>
                <a:r>
                  <a:rPr lang="fr-FR" sz="2000" dirty="0"/>
                  <a:t>La phrase «345 est un multiple de 5 » peut aussi se</a:t>
                </a:r>
              </a:p>
              <a:p>
                <a:r>
                  <a:rPr lang="fr-FR" sz="2000" dirty="0"/>
                  <a:t> dire « 5 est un </a:t>
                </a:r>
                <a:r>
                  <a:rPr lang="fr-FR" sz="2000" b="1" dirty="0"/>
                  <a:t>diviseur</a:t>
                </a:r>
                <a:r>
                  <a:rPr lang="fr-FR" sz="2000" dirty="0"/>
                  <a:t> de 345 »</a:t>
                </a:r>
              </a:p>
              <a:p>
                <a:endParaRPr lang="fr-FR" sz="2000" dirty="0"/>
              </a:p>
              <a:p>
                <a:r>
                  <a:rPr lang="fr-FR" sz="2000" dirty="0"/>
                  <a:t> </a:t>
                </a:r>
                <a14:m>
                  <m:oMath xmlns:m="http://schemas.openxmlformats.org/officeDocument/2006/math">
                    <m:r>
                      <a:rPr lang="fr-FR" sz="2000" b="0" i="1" smtClean="0">
                        <a:latin typeface="Cambria Math" panose="02040503050406030204" pitchFamily="18" charset="0"/>
                      </a:rPr>
                      <m:t>13</m:t>
                    </m:r>
                    <m:r>
                      <a:rPr lang="fr-F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×7=91   </m:t>
                    </m:r>
                    <m:r>
                      <m:rPr>
                        <m:sty m:val="p"/>
                      </m:rPr>
                      <a:rPr lang="fr-FR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donc</m:t>
                    </m:r>
                    <m:r>
                      <a:rPr lang="fr-FR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fr-F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91÷7=13  </m:t>
                    </m:r>
                    <m:r>
                      <a:rPr lang="fr-F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𝑒𝑡</m:t>
                    </m:r>
                    <m:r>
                      <a:rPr lang="fr-F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91÷13=7</m:t>
                    </m:r>
                  </m:oMath>
                </a14:m>
                <a:endParaRPr lang="fr-FR" sz="2000" b="0" dirty="0">
                  <a:ea typeface="Cambria Math" panose="02040503050406030204" pitchFamily="18" charset="0"/>
                </a:endParaRPr>
              </a:p>
              <a:p>
                <a:r>
                  <a:rPr lang="fr-FR" sz="2000" dirty="0"/>
                  <a:t> On peut dire que   91 est un multiple de 7 et de 13 ;           </a:t>
                </a:r>
              </a:p>
              <a:p>
                <a:r>
                  <a:rPr lang="fr-FR" sz="2000" dirty="0"/>
                  <a:t>                    et que   7 et 13 sont des diviseurs de 91.</a:t>
                </a:r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AC400DFE-A919-4C67-A2B4-D35B044435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7043" y="1189925"/>
                <a:ext cx="6237913" cy="4478149"/>
              </a:xfrm>
              <a:prstGeom prst="rect">
                <a:avLst/>
              </a:prstGeom>
              <a:blipFill>
                <a:blip r:embed="rId2"/>
                <a:stretch>
                  <a:fillRect l="-977" t="-680" b="-14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703F298B-D035-42E9-AB72-111B2C785DCB}"/>
              </a:ext>
            </a:extLst>
          </p:cNvPr>
          <p:cNvSpPr/>
          <p:nvPr/>
        </p:nvSpPr>
        <p:spPr>
          <a:xfrm>
            <a:off x="3004656" y="4561946"/>
            <a:ext cx="5510694" cy="1019704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261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3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3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4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3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9DD0C6-A0ED-4B99-829E-7A10A5284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867"/>
            <a:ext cx="10515600" cy="1325563"/>
          </a:xfrm>
        </p:spPr>
        <p:txBody>
          <a:bodyPr/>
          <a:lstStyle/>
          <a:p>
            <a:r>
              <a:rPr lang="fr-FR" b="1" u="sng" dirty="0"/>
              <a:t>Réponse 9: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BD40FA-8C10-40F1-A8A1-BF3F6357C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Lesquels de ces nombres sont divisibles par 3 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913                       234                     301                     597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80CEE6C-4FE4-4621-846F-EA38272FB73C}"/>
              </a:ext>
            </a:extLst>
          </p:cNvPr>
          <p:cNvSpPr txBox="1"/>
          <p:nvPr/>
        </p:nvSpPr>
        <p:spPr>
          <a:xfrm>
            <a:off x="621585" y="3684331"/>
            <a:ext cx="15616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1"/>
                </a:solidFill>
              </a:rPr>
              <a:t>9+1+3 = 13</a:t>
            </a: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0B770978-73A1-4392-A4F7-C67D54F16EF9}"/>
              </a:ext>
            </a:extLst>
          </p:cNvPr>
          <p:cNvGrpSpPr/>
          <p:nvPr/>
        </p:nvGrpSpPr>
        <p:grpSpPr>
          <a:xfrm>
            <a:off x="838200" y="2860158"/>
            <a:ext cx="788581" cy="824173"/>
            <a:chOff x="838200" y="2860158"/>
            <a:chExt cx="788581" cy="824173"/>
          </a:xfrm>
        </p:grpSpPr>
        <p:cxnSp>
          <p:nvCxnSpPr>
            <p:cNvPr id="7" name="Connecteur droit avec flèche 6">
              <a:extLst>
                <a:ext uri="{FF2B5EF4-FFF2-40B4-BE49-F238E27FC236}">
                  <a16:creationId xmlns:a16="http://schemas.microsoft.com/office/drawing/2014/main" id="{6F85C65A-E179-475E-95EC-336892CD42D5}"/>
                </a:ext>
              </a:extLst>
            </p:cNvPr>
            <p:cNvCxnSpPr>
              <a:cxnSpLocks/>
              <a:stCxn id="9" idx="4"/>
            </p:cNvCxnSpPr>
            <p:nvPr/>
          </p:nvCxnSpPr>
          <p:spPr>
            <a:xfrm flipH="1">
              <a:off x="1232490" y="3306726"/>
              <a:ext cx="1" cy="37760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66F67FC4-8D13-4A98-ADCF-3169F7C8BE50}"/>
                </a:ext>
              </a:extLst>
            </p:cNvPr>
            <p:cNvSpPr/>
            <p:nvPr/>
          </p:nvSpPr>
          <p:spPr>
            <a:xfrm>
              <a:off x="838200" y="2860158"/>
              <a:ext cx="788581" cy="446568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42B7EBAF-A987-419A-A320-09C934554BF5}"/>
              </a:ext>
            </a:extLst>
          </p:cNvPr>
          <p:cNvGrpSpPr/>
          <p:nvPr/>
        </p:nvGrpSpPr>
        <p:grpSpPr>
          <a:xfrm>
            <a:off x="3146020" y="2828262"/>
            <a:ext cx="788581" cy="824173"/>
            <a:chOff x="838200" y="2860158"/>
            <a:chExt cx="788581" cy="824173"/>
          </a:xfrm>
          <a:solidFill>
            <a:srgbClr val="92D050">
              <a:alpha val="33000"/>
            </a:srgbClr>
          </a:solidFill>
        </p:grpSpPr>
        <p:cxnSp>
          <p:nvCxnSpPr>
            <p:cNvPr id="15" name="Connecteur droit avec flèche 14">
              <a:extLst>
                <a:ext uri="{FF2B5EF4-FFF2-40B4-BE49-F238E27FC236}">
                  <a16:creationId xmlns:a16="http://schemas.microsoft.com/office/drawing/2014/main" id="{CCE574B4-7ED7-4798-9EC3-2BF419468EDD}"/>
                </a:ext>
              </a:extLst>
            </p:cNvPr>
            <p:cNvCxnSpPr>
              <a:cxnSpLocks/>
              <a:stCxn id="16" idx="4"/>
            </p:cNvCxnSpPr>
            <p:nvPr/>
          </p:nvCxnSpPr>
          <p:spPr>
            <a:xfrm flipH="1">
              <a:off x="1232490" y="3306726"/>
              <a:ext cx="1" cy="377605"/>
            </a:xfrm>
            <a:prstGeom prst="straightConnector1">
              <a:avLst/>
            </a:prstGeom>
            <a:grpFill/>
            <a:ln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FDAECD1A-96E3-4E14-BB0E-18314A53DCF1}"/>
                </a:ext>
              </a:extLst>
            </p:cNvPr>
            <p:cNvSpPr/>
            <p:nvPr/>
          </p:nvSpPr>
          <p:spPr>
            <a:xfrm>
              <a:off x="838200" y="2860158"/>
              <a:ext cx="788581" cy="446568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AAE4FCA5-BF51-4784-9C24-925817722A95}"/>
              </a:ext>
            </a:extLst>
          </p:cNvPr>
          <p:cNvGrpSpPr/>
          <p:nvPr/>
        </p:nvGrpSpPr>
        <p:grpSpPr>
          <a:xfrm>
            <a:off x="5453840" y="2817628"/>
            <a:ext cx="788581" cy="824173"/>
            <a:chOff x="838200" y="2860158"/>
            <a:chExt cx="788581" cy="824173"/>
          </a:xfrm>
          <a:solidFill>
            <a:srgbClr val="FFC000">
              <a:alpha val="33000"/>
            </a:srgbClr>
          </a:solidFill>
        </p:grpSpPr>
        <p:cxnSp>
          <p:nvCxnSpPr>
            <p:cNvPr id="18" name="Connecteur droit avec flèche 17">
              <a:extLst>
                <a:ext uri="{FF2B5EF4-FFF2-40B4-BE49-F238E27FC236}">
                  <a16:creationId xmlns:a16="http://schemas.microsoft.com/office/drawing/2014/main" id="{279F222F-DF35-4576-9A8F-AB6BDA09DDE6}"/>
                </a:ext>
              </a:extLst>
            </p:cNvPr>
            <p:cNvCxnSpPr>
              <a:cxnSpLocks/>
              <a:stCxn id="19" idx="4"/>
            </p:cNvCxnSpPr>
            <p:nvPr/>
          </p:nvCxnSpPr>
          <p:spPr>
            <a:xfrm flipH="1">
              <a:off x="1232490" y="3306726"/>
              <a:ext cx="1" cy="377605"/>
            </a:xfrm>
            <a:prstGeom prst="straightConnector1">
              <a:avLst/>
            </a:prstGeom>
            <a:grpFill/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C040705C-8599-4F27-9D9D-71B951CADDF9}"/>
                </a:ext>
              </a:extLst>
            </p:cNvPr>
            <p:cNvSpPr/>
            <p:nvPr/>
          </p:nvSpPr>
          <p:spPr>
            <a:xfrm>
              <a:off x="838200" y="2860158"/>
              <a:ext cx="788581" cy="446568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65C7EA5C-9143-4E2D-99BB-C318C30FC0BC}"/>
              </a:ext>
            </a:extLst>
          </p:cNvPr>
          <p:cNvGrpSpPr/>
          <p:nvPr/>
        </p:nvGrpSpPr>
        <p:grpSpPr>
          <a:xfrm>
            <a:off x="7629969" y="2828261"/>
            <a:ext cx="788581" cy="824173"/>
            <a:chOff x="838200" y="2860158"/>
            <a:chExt cx="788581" cy="824173"/>
          </a:xfrm>
          <a:solidFill>
            <a:srgbClr val="7030A0">
              <a:alpha val="33000"/>
            </a:srgbClr>
          </a:solidFill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37DF533A-A03D-40A8-8D57-EF4FEE66F027}"/>
                </a:ext>
              </a:extLst>
            </p:cNvPr>
            <p:cNvCxnSpPr>
              <a:cxnSpLocks/>
              <a:stCxn id="22" idx="4"/>
            </p:cNvCxnSpPr>
            <p:nvPr/>
          </p:nvCxnSpPr>
          <p:spPr>
            <a:xfrm flipH="1">
              <a:off x="1232490" y="3306726"/>
              <a:ext cx="1" cy="377605"/>
            </a:xfrm>
            <a:prstGeom prst="straightConnector1">
              <a:avLst/>
            </a:prstGeom>
            <a:grpFill/>
            <a:ln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19796160-B0A1-4788-ADE3-AEB002BCB112}"/>
                </a:ext>
              </a:extLst>
            </p:cNvPr>
            <p:cNvSpPr/>
            <p:nvPr/>
          </p:nvSpPr>
          <p:spPr>
            <a:xfrm>
              <a:off x="838200" y="2860158"/>
              <a:ext cx="788581" cy="446568"/>
            </a:xfrm>
            <a:prstGeom prst="ellipse">
              <a:avLst/>
            </a:prstGeom>
            <a:grp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3" name="ZoneTexte 22">
            <a:extLst>
              <a:ext uri="{FF2B5EF4-FFF2-40B4-BE49-F238E27FC236}">
                <a16:creationId xmlns:a16="http://schemas.microsoft.com/office/drawing/2014/main" id="{C85EE207-9104-4859-8004-71E1C9DBCE8E}"/>
              </a:ext>
            </a:extLst>
          </p:cNvPr>
          <p:cNvSpPr txBox="1"/>
          <p:nvPr/>
        </p:nvSpPr>
        <p:spPr>
          <a:xfrm>
            <a:off x="2953205" y="3594805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92D050"/>
                </a:solidFill>
              </a:rPr>
              <a:t>2+3+4 = 9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BC8958BD-311C-469A-8A28-C314D04BE403}"/>
              </a:ext>
            </a:extLst>
          </p:cNvPr>
          <p:cNvSpPr txBox="1"/>
          <p:nvPr/>
        </p:nvSpPr>
        <p:spPr>
          <a:xfrm>
            <a:off x="5261024" y="3593805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FFC000"/>
                </a:solidFill>
              </a:rPr>
              <a:t>3+0+1 = 4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6306ADC-282D-474B-AEFA-9B57119F94D6}"/>
              </a:ext>
            </a:extLst>
          </p:cNvPr>
          <p:cNvSpPr txBox="1"/>
          <p:nvPr/>
        </p:nvSpPr>
        <p:spPr>
          <a:xfrm>
            <a:off x="7448843" y="3593805"/>
            <a:ext cx="15616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7030A0"/>
                </a:solidFill>
              </a:rPr>
              <a:t>5+9+7 = 21</a:t>
            </a: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A280024D-986E-46ED-A7D5-CCAF5D88BCC0}"/>
              </a:ext>
            </a:extLst>
          </p:cNvPr>
          <p:cNvCxnSpPr/>
          <p:nvPr/>
        </p:nvCxnSpPr>
        <p:spPr>
          <a:xfrm>
            <a:off x="4167963" y="4055470"/>
            <a:ext cx="0" cy="537795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CB5B4BFF-5793-451D-9DFB-3CB853DCA736}"/>
              </a:ext>
            </a:extLst>
          </p:cNvPr>
          <p:cNvCxnSpPr/>
          <p:nvPr/>
        </p:nvCxnSpPr>
        <p:spPr>
          <a:xfrm>
            <a:off x="8711610" y="4013400"/>
            <a:ext cx="0" cy="53779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>
            <a:extLst>
              <a:ext uri="{FF2B5EF4-FFF2-40B4-BE49-F238E27FC236}">
                <a16:creationId xmlns:a16="http://schemas.microsoft.com/office/drawing/2014/main" id="{298AEE44-D922-4877-8DD3-68D0CEA8D9C0}"/>
              </a:ext>
            </a:extLst>
          </p:cNvPr>
          <p:cNvSpPr txBox="1"/>
          <p:nvPr/>
        </p:nvSpPr>
        <p:spPr>
          <a:xfrm>
            <a:off x="3449657" y="4543536"/>
            <a:ext cx="1436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Multiple de 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54AB011-6226-47CE-BB6B-25712CFA693B}"/>
              </a:ext>
            </a:extLst>
          </p:cNvPr>
          <p:cNvSpPr/>
          <p:nvPr/>
        </p:nvSpPr>
        <p:spPr>
          <a:xfrm>
            <a:off x="8110262" y="4465837"/>
            <a:ext cx="1436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Multiple de 3</a:t>
            </a:r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F18D15E9-EE51-4A32-BC5E-E83446A22943}"/>
              </a:ext>
            </a:extLst>
          </p:cNvPr>
          <p:cNvGrpSpPr/>
          <p:nvPr/>
        </p:nvGrpSpPr>
        <p:grpSpPr>
          <a:xfrm>
            <a:off x="3418323" y="2446303"/>
            <a:ext cx="927494" cy="682922"/>
            <a:chOff x="6485860" y="6041581"/>
            <a:chExt cx="927494" cy="682922"/>
          </a:xfrm>
        </p:grpSpPr>
        <p:cxnSp>
          <p:nvCxnSpPr>
            <p:cNvPr id="32" name="Connecteur droit 31">
              <a:extLst>
                <a:ext uri="{FF2B5EF4-FFF2-40B4-BE49-F238E27FC236}">
                  <a16:creationId xmlns:a16="http://schemas.microsoft.com/office/drawing/2014/main" id="{A37053A9-8EF9-465B-A809-53D2FC9CB726}"/>
                </a:ext>
              </a:extLst>
            </p:cNvPr>
            <p:cNvCxnSpPr/>
            <p:nvPr/>
          </p:nvCxnSpPr>
          <p:spPr>
            <a:xfrm>
              <a:off x="6485860" y="6273209"/>
              <a:ext cx="181318" cy="219666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Arc 32">
              <a:extLst>
                <a:ext uri="{FF2B5EF4-FFF2-40B4-BE49-F238E27FC236}">
                  <a16:creationId xmlns:a16="http://schemas.microsoft.com/office/drawing/2014/main" id="{40637BAF-79AA-4AE3-9946-DDF565D2DE5B}"/>
                </a:ext>
              </a:extLst>
            </p:cNvPr>
            <p:cNvSpPr/>
            <p:nvPr/>
          </p:nvSpPr>
          <p:spPr>
            <a:xfrm>
              <a:off x="6667178" y="6041581"/>
              <a:ext cx="746176" cy="682922"/>
            </a:xfrm>
            <a:prstGeom prst="arc">
              <a:avLst>
                <a:gd name="adj1" fmla="val 10267763"/>
                <a:gd name="adj2" fmla="val 16611424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BD20556C-926F-4003-8C56-80EEED444992}"/>
              </a:ext>
            </a:extLst>
          </p:cNvPr>
          <p:cNvGrpSpPr/>
          <p:nvPr/>
        </p:nvGrpSpPr>
        <p:grpSpPr>
          <a:xfrm>
            <a:off x="7904391" y="2441121"/>
            <a:ext cx="927494" cy="682922"/>
            <a:chOff x="6485860" y="6041581"/>
            <a:chExt cx="927494" cy="682922"/>
          </a:xfrm>
        </p:grpSpPr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D6D301B7-FAF3-4492-91E6-73773A9FE993}"/>
                </a:ext>
              </a:extLst>
            </p:cNvPr>
            <p:cNvCxnSpPr/>
            <p:nvPr/>
          </p:nvCxnSpPr>
          <p:spPr>
            <a:xfrm>
              <a:off x="6485860" y="6273209"/>
              <a:ext cx="181318" cy="219666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Arc 36">
              <a:extLst>
                <a:ext uri="{FF2B5EF4-FFF2-40B4-BE49-F238E27FC236}">
                  <a16:creationId xmlns:a16="http://schemas.microsoft.com/office/drawing/2014/main" id="{8DAE8B7F-D5C0-43C4-9FC6-E8EE7A1D076C}"/>
                </a:ext>
              </a:extLst>
            </p:cNvPr>
            <p:cNvSpPr/>
            <p:nvPr/>
          </p:nvSpPr>
          <p:spPr>
            <a:xfrm>
              <a:off x="6667178" y="6041581"/>
              <a:ext cx="746176" cy="682922"/>
            </a:xfrm>
            <a:prstGeom prst="arc">
              <a:avLst>
                <a:gd name="adj1" fmla="val 10267763"/>
                <a:gd name="adj2" fmla="val 16611424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" name="Signe de multiplication 3">
            <a:extLst>
              <a:ext uri="{FF2B5EF4-FFF2-40B4-BE49-F238E27FC236}">
                <a16:creationId xmlns:a16="http://schemas.microsoft.com/office/drawing/2014/main" id="{55A2B416-90C2-4550-8300-7B29A94EC654}"/>
              </a:ext>
            </a:extLst>
          </p:cNvPr>
          <p:cNvSpPr/>
          <p:nvPr/>
        </p:nvSpPr>
        <p:spPr>
          <a:xfrm>
            <a:off x="896408" y="2424416"/>
            <a:ext cx="746176" cy="1254257"/>
          </a:xfrm>
          <a:prstGeom prst="mathMultiply">
            <a:avLst/>
          </a:prstGeom>
          <a:solidFill>
            <a:srgbClr val="FF0000">
              <a:alpha val="67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Signe de multiplication 30">
            <a:extLst>
              <a:ext uri="{FF2B5EF4-FFF2-40B4-BE49-F238E27FC236}">
                <a16:creationId xmlns:a16="http://schemas.microsoft.com/office/drawing/2014/main" id="{73A89A46-D7E8-46B2-AEEE-ACEF877CC8D8}"/>
              </a:ext>
            </a:extLst>
          </p:cNvPr>
          <p:cNvSpPr/>
          <p:nvPr/>
        </p:nvSpPr>
        <p:spPr>
          <a:xfrm>
            <a:off x="5491968" y="2380048"/>
            <a:ext cx="746176" cy="1254257"/>
          </a:xfrm>
          <a:prstGeom prst="mathMultiply">
            <a:avLst/>
          </a:prstGeom>
          <a:solidFill>
            <a:srgbClr val="FF0000">
              <a:alpha val="71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479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25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25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3" grpId="0"/>
      <p:bldP spid="24" grpId="0"/>
      <p:bldP spid="25" grpId="0"/>
      <p:bldP spid="29" grpId="0"/>
      <p:bldP spid="30" grpId="0"/>
      <p:bldP spid="4" grpId="0" animBg="1"/>
      <p:bldP spid="3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u="sng" dirty="0"/>
              <a:t>Question 10:</a:t>
            </a:r>
            <a:endParaRPr lang="fr-FR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5604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tous les diviseurs de 30.</a:t>
            </a:r>
          </a:p>
        </p:txBody>
      </p:sp>
    </p:spTree>
    <p:extLst>
      <p:ext uri="{BB962C8B-B14F-4D97-AF65-F5344CB8AC3E}">
        <p14:creationId xmlns:p14="http://schemas.microsoft.com/office/powerpoint/2010/main" val="215034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lipse 10">
            <a:extLst>
              <a:ext uri="{FF2B5EF4-FFF2-40B4-BE49-F238E27FC236}">
                <a16:creationId xmlns:a16="http://schemas.microsoft.com/office/drawing/2014/main" id="{335BF6F1-D0BA-421F-905C-04D3C51AE440}"/>
              </a:ext>
            </a:extLst>
          </p:cNvPr>
          <p:cNvSpPr/>
          <p:nvPr/>
        </p:nvSpPr>
        <p:spPr>
          <a:xfrm>
            <a:off x="2331101" y="1778246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47D0FA12-15DC-4C5C-B692-E9854D5F3A7D}"/>
              </a:ext>
            </a:extLst>
          </p:cNvPr>
          <p:cNvSpPr/>
          <p:nvPr/>
        </p:nvSpPr>
        <p:spPr>
          <a:xfrm>
            <a:off x="1459312" y="1800841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3B3517CA-46B2-48E8-98B2-8E813DB5C7EE}"/>
              </a:ext>
            </a:extLst>
          </p:cNvPr>
          <p:cNvSpPr/>
          <p:nvPr/>
        </p:nvSpPr>
        <p:spPr>
          <a:xfrm>
            <a:off x="2322921" y="2502429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2B1CF022-2482-4F65-86FD-609CC89EF844}"/>
              </a:ext>
            </a:extLst>
          </p:cNvPr>
          <p:cNvSpPr/>
          <p:nvPr/>
        </p:nvSpPr>
        <p:spPr>
          <a:xfrm>
            <a:off x="2322922" y="3212392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BFEE01C5-19B4-4EC3-8810-4BC299DF5945}"/>
              </a:ext>
            </a:extLst>
          </p:cNvPr>
          <p:cNvSpPr/>
          <p:nvPr/>
        </p:nvSpPr>
        <p:spPr>
          <a:xfrm>
            <a:off x="2254195" y="4291250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17013BE2-D91C-42FE-A6F8-96C3863D0CEB}"/>
              </a:ext>
            </a:extLst>
          </p:cNvPr>
          <p:cNvSpPr/>
          <p:nvPr/>
        </p:nvSpPr>
        <p:spPr>
          <a:xfrm>
            <a:off x="1428734" y="4260780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DAA44ACF-432A-48DF-B2C8-6C209F5DCA5F}"/>
              </a:ext>
            </a:extLst>
          </p:cNvPr>
          <p:cNvSpPr/>
          <p:nvPr/>
        </p:nvSpPr>
        <p:spPr>
          <a:xfrm>
            <a:off x="1437024" y="3180018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81B614F2-4843-4716-9E94-DB9938CEF3B2}"/>
              </a:ext>
            </a:extLst>
          </p:cNvPr>
          <p:cNvSpPr/>
          <p:nvPr/>
        </p:nvSpPr>
        <p:spPr>
          <a:xfrm>
            <a:off x="1437025" y="2530141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u="sng" dirty="0"/>
              <a:t>Réponse 10:</a:t>
            </a:r>
            <a:endParaRPr lang="fr-FR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5604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tous les diviseurs de 30.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150FD45-9085-4D48-95B4-F3FE3DA38C7D}"/>
                  </a:ext>
                </a:extLst>
              </p:cNvPr>
              <p:cNvSpPr txBox="1"/>
              <p:nvPr/>
            </p:nvSpPr>
            <p:spPr>
              <a:xfrm>
                <a:off x="489660" y="1758731"/>
                <a:ext cx="252986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30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×30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150FD45-9085-4D48-95B4-F3FE3DA38C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60" y="1758731"/>
                <a:ext cx="2529860" cy="646331"/>
              </a:xfrm>
              <a:prstGeom prst="rect">
                <a:avLst/>
              </a:prstGeom>
              <a:blipFill>
                <a:blip r:embed="rId2"/>
                <a:stretch>
                  <a:fillRect l="-7229" t="-15094" b="-3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003CC6BB-F2A4-45C2-9EA1-835A44A70A78}"/>
                  </a:ext>
                </a:extLst>
              </p:cNvPr>
              <p:cNvSpPr txBox="1"/>
              <p:nvPr/>
            </p:nvSpPr>
            <p:spPr>
              <a:xfrm>
                <a:off x="489660" y="2510804"/>
                <a:ext cx="247856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×15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003CC6BB-F2A4-45C2-9EA1-835A44A70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60" y="2510804"/>
                <a:ext cx="2478564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7B49C7C5-870D-4166-85A4-B37C80903645}"/>
                  </a:ext>
                </a:extLst>
              </p:cNvPr>
              <p:cNvSpPr txBox="1"/>
              <p:nvPr/>
            </p:nvSpPr>
            <p:spPr>
              <a:xfrm>
                <a:off x="489660" y="3196389"/>
                <a:ext cx="247856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×10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7B49C7C5-870D-4166-85A4-B37C809036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60" y="3196389"/>
                <a:ext cx="2478564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C6A3661-1CDB-4AE4-BEDF-FB9CF5B6E878}"/>
                  </a:ext>
                </a:extLst>
              </p:cNvPr>
              <p:cNvSpPr txBox="1"/>
              <p:nvPr/>
            </p:nvSpPr>
            <p:spPr>
              <a:xfrm>
                <a:off x="534782" y="4230797"/>
                <a:ext cx="222368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×6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C6A3661-1CDB-4AE4-BEDF-FB9CF5B6E8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82" y="4230797"/>
                <a:ext cx="2223686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A485659D-3BCD-4623-A2D3-3B77A19F3A77}"/>
                  </a:ext>
                </a:extLst>
              </p:cNvPr>
              <p:cNvSpPr txBox="1"/>
              <p:nvPr/>
            </p:nvSpPr>
            <p:spPr>
              <a:xfrm>
                <a:off x="786658" y="3690609"/>
                <a:ext cx="609551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𝑖𝑙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fr-FR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𝑒𝑠𝑡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𝑝𝑎𝑠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𝑑𝑎𝑛𝑠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𝑙𝑎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𝑡𝑎𝑏𝑙𝑒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4</m:t>
                    </m:r>
                  </m:oMath>
                </a14:m>
                <a:endParaRPr lang="fr-FR" sz="3200" dirty="0"/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A485659D-3BCD-4623-A2D3-3B77A19F3A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658" y="3690609"/>
                <a:ext cx="6095515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Accolade fermante 1">
            <a:extLst>
              <a:ext uri="{FF2B5EF4-FFF2-40B4-BE49-F238E27FC236}">
                <a16:creationId xmlns:a16="http://schemas.microsoft.com/office/drawing/2014/main" id="{9CEA083F-26B4-4B1D-A00A-E9D71BCA666D}"/>
              </a:ext>
            </a:extLst>
          </p:cNvPr>
          <p:cNvSpPr/>
          <p:nvPr/>
        </p:nvSpPr>
        <p:spPr>
          <a:xfrm>
            <a:off x="7259260" y="1752166"/>
            <a:ext cx="816077" cy="312496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B9E2396-E5F6-4C31-BB90-237F7817E063}"/>
              </a:ext>
            </a:extLst>
          </p:cNvPr>
          <p:cNvSpPr txBox="1"/>
          <p:nvPr/>
        </p:nvSpPr>
        <p:spPr>
          <a:xfrm>
            <a:off x="8207312" y="2905245"/>
            <a:ext cx="3984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Les diviseurs de 30 sont</a:t>
            </a:r>
          </a:p>
          <a:p>
            <a:r>
              <a:rPr lang="fr-FR" sz="2800" dirty="0">
                <a:solidFill>
                  <a:srgbClr val="0070C0"/>
                </a:solidFill>
              </a:rPr>
              <a:t> 1, 2, 3, 5, 6, 10, 15 et 30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4AD8B92B-8744-46D7-84A5-70C1CC347C5D}"/>
              </a:ext>
            </a:extLst>
          </p:cNvPr>
          <p:cNvSpPr txBox="1"/>
          <p:nvPr/>
        </p:nvSpPr>
        <p:spPr>
          <a:xfrm>
            <a:off x="997227" y="4968992"/>
            <a:ext cx="111898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i="1" dirty="0"/>
              <a:t>Il est  dans la table de 6 mais c’est déjà écrit donc on peut s’arrêter</a:t>
            </a: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5867F654-4B26-4671-81DE-04046921F42F}"/>
              </a:ext>
            </a:extLst>
          </p:cNvPr>
          <p:cNvCxnSpPr>
            <a:cxnSpLocks/>
          </p:cNvCxnSpPr>
          <p:nvPr/>
        </p:nvCxnSpPr>
        <p:spPr>
          <a:xfrm flipH="1" flipV="1">
            <a:off x="2758468" y="4700954"/>
            <a:ext cx="2174273" cy="42731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227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0" grpId="0" build="allAtOnce"/>
      <p:bldP spid="2" grpId="0" animBg="1"/>
      <p:bldP spid="20" grpId="0"/>
      <p:bldP spid="20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u="sng" dirty="0"/>
              <a:t>Question 11:</a:t>
            </a:r>
            <a:endParaRPr lang="fr-FR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5604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tous les diviseurs de 42.</a:t>
            </a:r>
          </a:p>
        </p:txBody>
      </p:sp>
    </p:spTree>
    <p:extLst>
      <p:ext uri="{BB962C8B-B14F-4D97-AF65-F5344CB8AC3E}">
        <p14:creationId xmlns:p14="http://schemas.microsoft.com/office/powerpoint/2010/main" val="202677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e 20">
            <a:extLst>
              <a:ext uri="{FF2B5EF4-FFF2-40B4-BE49-F238E27FC236}">
                <a16:creationId xmlns:a16="http://schemas.microsoft.com/office/drawing/2014/main" id="{9509810C-2A57-44BD-AA25-0028640D3228}"/>
              </a:ext>
            </a:extLst>
          </p:cNvPr>
          <p:cNvGrpSpPr/>
          <p:nvPr/>
        </p:nvGrpSpPr>
        <p:grpSpPr>
          <a:xfrm>
            <a:off x="2758468" y="4700954"/>
            <a:ext cx="2270732" cy="791327"/>
            <a:chOff x="2758468" y="4700954"/>
            <a:chExt cx="2270732" cy="791327"/>
          </a:xfrm>
        </p:grpSpPr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04E16A46-62C2-4406-9674-ED9E0519843D}"/>
                </a:ext>
              </a:extLst>
            </p:cNvPr>
            <p:cNvSpPr/>
            <p:nvPr/>
          </p:nvSpPr>
          <p:spPr>
            <a:xfrm>
              <a:off x="4621178" y="5064968"/>
              <a:ext cx="408022" cy="427313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5867F654-4B26-4671-81DE-04046921F42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758468" y="4700954"/>
              <a:ext cx="2174273" cy="42731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Ellipse 10">
            <a:extLst>
              <a:ext uri="{FF2B5EF4-FFF2-40B4-BE49-F238E27FC236}">
                <a16:creationId xmlns:a16="http://schemas.microsoft.com/office/drawing/2014/main" id="{335BF6F1-D0BA-421F-905C-04D3C51AE440}"/>
              </a:ext>
            </a:extLst>
          </p:cNvPr>
          <p:cNvSpPr/>
          <p:nvPr/>
        </p:nvSpPr>
        <p:spPr>
          <a:xfrm>
            <a:off x="2331101" y="1778246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47D0FA12-15DC-4C5C-B692-E9854D5F3A7D}"/>
              </a:ext>
            </a:extLst>
          </p:cNvPr>
          <p:cNvSpPr/>
          <p:nvPr/>
        </p:nvSpPr>
        <p:spPr>
          <a:xfrm>
            <a:off x="1459312" y="1800841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3B3517CA-46B2-48E8-98B2-8E813DB5C7EE}"/>
              </a:ext>
            </a:extLst>
          </p:cNvPr>
          <p:cNvSpPr/>
          <p:nvPr/>
        </p:nvSpPr>
        <p:spPr>
          <a:xfrm>
            <a:off x="2322921" y="2502429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2B1CF022-2482-4F65-86FD-609CC89EF844}"/>
              </a:ext>
            </a:extLst>
          </p:cNvPr>
          <p:cNvSpPr/>
          <p:nvPr/>
        </p:nvSpPr>
        <p:spPr>
          <a:xfrm>
            <a:off x="2322922" y="3212392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BFEE01C5-19B4-4EC3-8810-4BC299DF5945}"/>
              </a:ext>
            </a:extLst>
          </p:cNvPr>
          <p:cNvSpPr/>
          <p:nvPr/>
        </p:nvSpPr>
        <p:spPr>
          <a:xfrm>
            <a:off x="2254195" y="4291250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17013BE2-D91C-42FE-A6F8-96C3863D0CEB}"/>
              </a:ext>
            </a:extLst>
          </p:cNvPr>
          <p:cNvSpPr/>
          <p:nvPr/>
        </p:nvSpPr>
        <p:spPr>
          <a:xfrm>
            <a:off x="1428734" y="4260780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DAA44ACF-432A-48DF-B2C8-6C209F5DCA5F}"/>
              </a:ext>
            </a:extLst>
          </p:cNvPr>
          <p:cNvSpPr/>
          <p:nvPr/>
        </p:nvSpPr>
        <p:spPr>
          <a:xfrm>
            <a:off x="1437024" y="3180018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81B614F2-4843-4716-9E94-DB9938CEF3B2}"/>
              </a:ext>
            </a:extLst>
          </p:cNvPr>
          <p:cNvSpPr/>
          <p:nvPr/>
        </p:nvSpPr>
        <p:spPr>
          <a:xfrm>
            <a:off x="1437025" y="2530141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u="sng" dirty="0"/>
              <a:t>Réponse 11:</a:t>
            </a:r>
            <a:endParaRPr lang="fr-FR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5604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tous les diviseurs de 42.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150FD45-9085-4D48-95B4-F3FE3DA38C7D}"/>
                  </a:ext>
                </a:extLst>
              </p:cNvPr>
              <p:cNvSpPr txBox="1"/>
              <p:nvPr/>
            </p:nvSpPr>
            <p:spPr>
              <a:xfrm>
                <a:off x="489660" y="1758731"/>
                <a:ext cx="252986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42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×42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150FD45-9085-4D48-95B4-F3FE3DA38C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60" y="1758731"/>
                <a:ext cx="2529860" cy="646331"/>
              </a:xfrm>
              <a:prstGeom prst="rect">
                <a:avLst/>
              </a:prstGeom>
              <a:blipFill>
                <a:blip r:embed="rId2"/>
                <a:stretch>
                  <a:fillRect l="-7229" t="-15094" b="-3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003CC6BB-F2A4-45C2-9EA1-835A44A70A78}"/>
                  </a:ext>
                </a:extLst>
              </p:cNvPr>
              <p:cNvSpPr txBox="1"/>
              <p:nvPr/>
            </p:nvSpPr>
            <p:spPr>
              <a:xfrm>
                <a:off x="489660" y="2510804"/>
                <a:ext cx="247856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×21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003CC6BB-F2A4-45C2-9EA1-835A44A70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60" y="2510804"/>
                <a:ext cx="2478564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7B49C7C5-870D-4166-85A4-B37C80903645}"/>
                  </a:ext>
                </a:extLst>
              </p:cNvPr>
              <p:cNvSpPr txBox="1"/>
              <p:nvPr/>
            </p:nvSpPr>
            <p:spPr>
              <a:xfrm>
                <a:off x="489660" y="3196389"/>
                <a:ext cx="247856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×14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7B49C7C5-870D-4166-85A4-B37C809036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60" y="3196389"/>
                <a:ext cx="2478564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C6A3661-1CDB-4AE4-BEDF-FB9CF5B6E878}"/>
                  </a:ext>
                </a:extLst>
              </p:cNvPr>
              <p:cNvSpPr txBox="1"/>
              <p:nvPr/>
            </p:nvSpPr>
            <p:spPr>
              <a:xfrm>
                <a:off x="534782" y="4230797"/>
                <a:ext cx="222368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=6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×7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C6A3661-1CDB-4AE4-BEDF-FB9CF5B6E8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82" y="4230797"/>
                <a:ext cx="2223686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A485659D-3BCD-4623-A2D3-3B77A19F3A77}"/>
                  </a:ext>
                </a:extLst>
              </p:cNvPr>
              <p:cNvSpPr txBox="1"/>
              <p:nvPr/>
            </p:nvSpPr>
            <p:spPr>
              <a:xfrm>
                <a:off x="786658" y="3690609"/>
                <a:ext cx="777123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𝑖𝑙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fr-FR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𝑒𝑠𝑡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𝑝𝑎𝑠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𝑑𝑎𝑛𝑠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𝑙𝑒𝑠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𝑡𝑎𝑏𝑙𝑒𝑠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4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𝑛𝑖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5</m:t>
                    </m:r>
                  </m:oMath>
                </a14:m>
                <a:endParaRPr lang="fr-FR" sz="3200" dirty="0"/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A485659D-3BCD-4623-A2D3-3B77A19F3A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658" y="3690609"/>
                <a:ext cx="7771230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Accolade fermante 1">
            <a:extLst>
              <a:ext uri="{FF2B5EF4-FFF2-40B4-BE49-F238E27FC236}">
                <a16:creationId xmlns:a16="http://schemas.microsoft.com/office/drawing/2014/main" id="{9CEA083F-26B4-4B1D-A00A-E9D71BCA666D}"/>
              </a:ext>
            </a:extLst>
          </p:cNvPr>
          <p:cNvSpPr/>
          <p:nvPr/>
        </p:nvSpPr>
        <p:spPr>
          <a:xfrm>
            <a:off x="7259260" y="1752166"/>
            <a:ext cx="816077" cy="312496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B9E2396-E5F6-4C31-BB90-237F7817E063}"/>
              </a:ext>
            </a:extLst>
          </p:cNvPr>
          <p:cNvSpPr txBox="1"/>
          <p:nvPr/>
        </p:nvSpPr>
        <p:spPr>
          <a:xfrm>
            <a:off x="8207312" y="2905245"/>
            <a:ext cx="3984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Les diviseurs de 30 sont</a:t>
            </a:r>
          </a:p>
          <a:p>
            <a:r>
              <a:rPr lang="fr-FR" sz="2800" dirty="0">
                <a:solidFill>
                  <a:srgbClr val="0070C0"/>
                </a:solidFill>
              </a:rPr>
              <a:t> 1, 2, 3, 5, 6, 10, 15 et 30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4AD8B92B-8744-46D7-84A5-70C1CC347C5D}"/>
              </a:ext>
            </a:extLst>
          </p:cNvPr>
          <p:cNvSpPr txBox="1"/>
          <p:nvPr/>
        </p:nvSpPr>
        <p:spPr>
          <a:xfrm>
            <a:off x="997227" y="4968992"/>
            <a:ext cx="111898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i="1" dirty="0"/>
              <a:t>Il est  dans la table de 7 mais c’est déjà écrit donc on peut s’arrêter</a:t>
            </a:r>
          </a:p>
        </p:txBody>
      </p:sp>
    </p:spTree>
    <p:extLst>
      <p:ext uri="{BB962C8B-B14F-4D97-AF65-F5344CB8AC3E}">
        <p14:creationId xmlns:p14="http://schemas.microsoft.com/office/powerpoint/2010/main" val="3720126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0" grpId="0" build="allAtOnce"/>
      <p:bldP spid="2" grpId="0" animBg="1"/>
      <p:bldP spid="20" grpId="0"/>
      <p:bldP spid="20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92675789-5DD1-45B1-B4BD-E27925490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7876" y="2366623"/>
            <a:ext cx="3475402" cy="3395376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1FBDE4D-54FA-4216-A530-C5F99DB9D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61452"/>
            <a:ext cx="10515600" cy="1325563"/>
          </a:xfrm>
        </p:spPr>
        <p:txBody>
          <a:bodyPr/>
          <a:lstStyle/>
          <a:p>
            <a:r>
              <a:rPr lang="fr-FR" b="1" u="sng" dirty="0"/>
              <a:t>Question 12: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B83122-5EEE-44A7-8C01-94E0032E0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8426" y="1005620"/>
            <a:ext cx="10515600" cy="466515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Voici une plaque de </a:t>
            </a:r>
            <a:r>
              <a:rPr lang="fr-FR" dirty="0" err="1"/>
              <a:t>légo</a:t>
            </a:r>
            <a:r>
              <a:rPr lang="fr-FR" dirty="0"/>
              <a:t>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A7C3098-6672-42F3-BCA1-2B634A809B8D}"/>
              </a:ext>
            </a:extLst>
          </p:cNvPr>
          <p:cNvSpPr txBox="1"/>
          <p:nvPr/>
        </p:nvSpPr>
        <p:spPr>
          <a:xfrm>
            <a:off x="4715464" y="975252"/>
            <a:ext cx="3793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Et voici un module carré.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EF8B76A-D2EC-4124-B23C-7C2494761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3528" y="722131"/>
            <a:ext cx="1057275" cy="1038225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8F1E87DB-4A68-4506-BCBA-316E532C9F5A}"/>
              </a:ext>
            </a:extLst>
          </p:cNvPr>
          <p:cNvSpPr txBox="1"/>
          <p:nvPr/>
        </p:nvSpPr>
        <p:spPr>
          <a:xfrm>
            <a:off x="828934" y="5902454"/>
            <a:ext cx="98098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Combien faut-il de modules carrés  pour recouvrir toute la plaque?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A6CC0FE5-2F24-4AAA-B775-DE2D30F0E5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6962" y="4568761"/>
            <a:ext cx="219075" cy="85725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980A2E44-96CF-4E96-898D-3A4BEBDF88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5177828" y="2321841"/>
            <a:ext cx="219075" cy="85725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127CE24C-B63C-4C34-8F83-93E592DE5E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9415" y="2390775"/>
            <a:ext cx="1143863" cy="112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39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48148E-6 L -0.15378 0.236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95" y="11829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92675789-5DD1-45B1-B4BD-E27925490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7876" y="2366623"/>
            <a:ext cx="3475402" cy="3395376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1FBDE4D-54FA-4216-A530-C5F99DB9D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61452"/>
            <a:ext cx="10515600" cy="1325563"/>
          </a:xfrm>
        </p:spPr>
        <p:txBody>
          <a:bodyPr/>
          <a:lstStyle/>
          <a:p>
            <a:r>
              <a:rPr lang="fr-FR" b="1" u="sng" dirty="0"/>
              <a:t>Réponse 12: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B83122-5EEE-44A7-8C01-94E0032E0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8426" y="1005620"/>
            <a:ext cx="10515600" cy="466515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Voici une plaque de </a:t>
            </a:r>
            <a:r>
              <a:rPr lang="fr-FR" dirty="0" err="1"/>
              <a:t>légo</a:t>
            </a:r>
            <a:r>
              <a:rPr lang="fr-FR" dirty="0"/>
              <a:t>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A7C3098-6672-42F3-BCA1-2B634A809B8D}"/>
              </a:ext>
            </a:extLst>
          </p:cNvPr>
          <p:cNvSpPr txBox="1"/>
          <p:nvPr/>
        </p:nvSpPr>
        <p:spPr>
          <a:xfrm>
            <a:off x="4715464" y="975252"/>
            <a:ext cx="3793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Et voici un module carré.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EF8B76A-D2EC-4124-B23C-7C2494761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3528" y="722131"/>
            <a:ext cx="1057275" cy="1038225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8F1E87DB-4A68-4506-BCBA-316E532C9F5A}"/>
              </a:ext>
            </a:extLst>
          </p:cNvPr>
          <p:cNvSpPr txBox="1"/>
          <p:nvPr/>
        </p:nvSpPr>
        <p:spPr>
          <a:xfrm>
            <a:off x="828934" y="5902454"/>
            <a:ext cx="98098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Combien faut-il de modules carrés  pour recouvrir toute la plaque?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DA9FCE29-CD48-4077-ACAB-67744276B4F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375"/>
          <a:stretch/>
        </p:blipFill>
        <p:spPr>
          <a:xfrm>
            <a:off x="6456928" y="2354999"/>
            <a:ext cx="1159626" cy="3395376"/>
          </a:xfrm>
          <a:prstGeom prst="rect">
            <a:avLst/>
          </a:prstGeom>
        </p:spPr>
      </p:pic>
      <p:sp>
        <p:nvSpPr>
          <p:cNvPr id="10" name="Accolade fermante 9">
            <a:extLst>
              <a:ext uri="{FF2B5EF4-FFF2-40B4-BE49-F238E27FC236}">
                <a16:creationId xmlns:a16="http://schemas.microsoft.com/office/drawing/2014/main" id="{3A3CEF38-FACD-4A8D-B01F-5E76498C62C3}"/>
              </a:ext>
            </a:extLst>
          </p:cNvPr>
          <p:cNvSpPr/>
          <p:nvPr/>
        </p:nvSpPr>
        <p:spPr>
          <a:xfrm>
            <a:off x="7691228" y="2403424"/>
            <a:ext cx="635908" cy="3250319"/>
          </a:xfrm>
          <a:prstGeom prst="rightBrace">
            <a:avLst/>
          </a:prstGeom>
          <a:ln w="41275">
            <a:solidFill>
              <a:srgbClr val="FFC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FADAFB2-9AFD-4C2C-9609-753D132EE749}"/>
              </a:ext>
            </a:extLst>
          </p:cNvPr>
          <p:cNvSpPr txBox="1"/>
          <p:nvPr/>
        </p:nvSpPr>
        <p:spPr>
          <a:xfrm>
            <a:off x="8424914" y="3674640"/>
            <a:ext cx="4972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solidFill>
                  <a:srgbClr val="FFC000"/>
                </a:solidFill>
              </a:rPr>
              <a:t>3</a:t>
            </a:r>
            <a:r>
              <a:rPr lang="fr-FR" dirty="0"/>
              <a:t> 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0CA73DE-F536-4441-9832-40DDE438017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9391"/>
          <a:stretch/>
        </p:blipFill>
        <p:spPr>
          <a:xfrm>
            <a:off x="4145280" y="2337558"/>
            <a:ext cx="2347051" cy="1136539"/>
          </a:xfrm>
          <a:prstGeom prst="rect">
            <a:avLst/>
          </a:prstGeom>
        </p:spPr>
      </p:pic>
      <p:sp>
        <p:nvSpPr>
          <p:cNvPr id="13" name="Accolade fermante 12">
            <a:extLst>
              <a:ext uri="{FF2B5EF4-FFF2-40B4-BE49-F238E27FC236}">
                <a16:creationId xmlns:a16="http://schemas.microsoft.com/office/drawing/2014/main" id="{31A1E08F-F4BD-4041-A8DB-13EDE03AF095}"/>
              </a:ext>
            </a:extLst>
          </p:cNvPr>
          <p:cNvSpPr/>
          <p:nvPr/>
        </p:nvSpPr>
        <p:spPr>
          <a:xfrm rot="16200000">
            <a:off x="5814278" y="414543"/>
            <a:ext cx="219074" cy="3339275"/>
          </a:xfrm>
          <a:prstGeom prst="rightBrace">
            <a:avLst>
              <a:gd name="adj1" fmla="val 8333"/>
              <a:gd name="adj2" fmla="val 48230"/>
            </a:avLst>
          </a:prstGeom>
          <a:ln w="41275">
            <a:solidFill>
              <a:srgbClr val="92D05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E9020C2-1B1A-46B0-A8D7-327A27F0414C}"/>
              </a:ext>
            </a:extLst>
          </p:cNvPr>
          <p:cNvSpPr txBox="1"/>
          <p:nvPr/>
        </p:nvSpPr>
        <p:spPr>
          <a:xfrm>
            <a:off x="5713662" y="1246737"/>
            <a:ext cx="560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92D050"/>
                </a:solidFill>
              </a:rPr>
              <a:t>3</a:t>
            </a:r>
            <a:r>
              <a:rPr lang="fr-FR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670FD3E3-E478-4224-B4EA-C9A9F2241D9C}"/>
                  </a:ext>
                </a:extLst>
              </p:cNvPr>
              <p:cNvSpPr txBox="1"/>
              <p:nvPr/>
            </p:nvSpPr>
            <p:spPr>
              <a:xfrm>
                <a:off x="7334818" y="1716101"/>
                <a:ext cx="4150367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fr-FR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6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 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𝑚𝑜𝑑𝑢𝑙𝑒𝑠</m:t>
                      </m:r>
                      <m:r>
                        <a:rPr lang="fr-FR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fr-FR" sz="3600" b="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fr-FR" sz="3600" dirty="0"/>
              </a:p>
            </p:txBody>
          </p:sp>
        </mc:Choice>
        <mc:Fallback xmlns="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670FD3E3-E478-4224-B4EA-C9A9F2241D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4818" y="1716101"/>
                <a:ext cx="4150367" cy="12003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Image 15">
            <a:extLst>
              <a:ext uri="{FF2B5EF4-FFF2-40B4-BE49-F238E27FC236}">
                <a16:creationId xmlns:a16="http://schemas.microsoft.com/office/drawing/2014/main" id="{A6CC0FE5-2F24-4AAA-B775-DE2D30F0E5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16962" y="4568761"/>
            <a:ext cx="219075" cy="85725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980A2E44-96CF-4E96-898D-3A4BEBDF883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5236443" y="2302934"/>
            <a:ext cx="219075" cy="85725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320ED0B6-87D4-4F0B-BFFC-6B23730F26E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9391"/>
          <a:stretch/>
        </p:blipFill>
        <p:spPr>
          <a:xfrm>
            <a:off x="4124070" y="4635535"/>
            <a:ext cx="2347051" cy="1136539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67CE890E-24A4-4AD7-9876-4CE76160363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9391"/>
          <a:stretch/>
        </p:blipFill>
        <p:spPr>
          <a:xfrm rot="10800000">
            <a:off x="4145280" y="3490275"/>
            <a:ext cx="2347051" cy="1136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81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5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3" grpId="0" animBg="1"/>
      <p:bldP spid="1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FBDE4D-54FA-4216-A530-C5F99DB9D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61452"/>
            <a:ext cx="10515600" cy="1325563"/>
          </a:xfrm>
        </p:spPr>
        <p:txBody>
          <a:bodyPr/>
          <a:lstStyle/>
          <a:p>
            <a:r>
              <a:rPr lang="fr-FR" b="1" u="sng" dirty="0"/>
              <a:t>Question 13: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B83122-5EEE-44A7-8C01-94E0032E0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8426" y="1005620"/>
            <a:ext cx="10515600" cy="466515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Voici une plaque de </a:t>
            </a:r>
            <a:r>
              <a:rPr lang="fr-FR" dirty="0" err="1"/>
              <a:t>légo</a:t>
            </a:r>
            <a:r>
              <a:rPr lang="fr-FR" dirty="0"/>
              <a:t>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22AF245-3840-497D-8E73-B8FF1372F4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71" t="4498" r="3789" b="8845"/>
          <a:stretch/>
        </p:blipFill>
        <p:spPr>
          <a:xfrm>
            <a:off x="838200" y="2352458"/>
            <a:ext cx="6755249" cy="3327083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FA7C3098-6672-42F3-BCA1-2B634A809B8D}"/>
              </a:ext>
            </a:extLst>
          </p:cNvPr>
          <p:cNvSpPr txBox="1"/>
          <p:nvPr/>
        </p:nvSpPr>
        <p:spPr>
          <a:xfrm>
            <a:off x="4715464" y="975252"/>
            <a:ext cx="3793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Et voici un module carré.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EF8B76A-D2EC-4124-B23C-7C2494761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3528" y="722131"/>
            <a:ext cx="1057275" cy="1038225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8F1E87DB-4A68-4506-BCBA-316E532C9F5A}"/>
              </a:ext>
            </a:extLst>
          </p:cNvPr>
          <p:cNvSpPr txBox="1"/>
          <p:nvPr/>
        </p:nvSpPr>
        <p:spPr>
          <a:xfrm>
            <a:off x="828934" y="5902454"/>
            <a:ext cx="98098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Combien faut-il de modules  carrés pour recouvrir toute la plaque?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A6CC0FE5-2F24-4AAA-B775-DE2D30F0E5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2801" y="4532185"/>
            <a:ext cx="219075" cy="85725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980A2E44-96CF-4E96-898D-3A4BEBDF88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5254942" y="2288320"/>
            <a:ext cx="219075" cy="85725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37BA80ED-9ABF-4162-ACB9-28B4899A8C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4101775" y="2251024"/>
            <a:ext cx="219075" cy="85725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F3BE7F49-FB06-4A87-B371-2D3B413286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2876515" y="2282743"/>
            <a:ext cx="219075" cy="85725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146E3866-7DBD-479B-94C7-86CBDC1F47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1865566" y="2294455"/>
            <a:ext cx="219075" cy="85725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06581431-797C-48DC-8F80-215AEC2D7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8905" y="2359097"/>
            <a:ext cx="1109541" cy="1089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124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48148E-6 L -0.15378 0.2368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95" y="1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3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FBDE4D-54FA-4216-A530-C5F99DB9D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61452"/>
            <a:ext cx="10515600" cy="1325563"/>
          </a:xfrm>
        </p:spPr>
        <p:txBody>
          <a:bodyPr/>
          <a:lstStyle/>
          <a:p>
            <a:r>
              <a:rPr lang="fr-FR" b="1" u="sng" dirty="0"/>
              <a:t>Réponse 13: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B83122-5EEE-44A7-8C01-94E0032E0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8426" y="1005620"/>
            <a:ext cx="10515600" cy="466515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Voici une plaque de </a:t>
            </a:r>
            <a:r>
              <a:rPr lang="fr-FR" dirty="0" err="1"/>
              <a:t>légo</a:t>
            </a:r>
            <a:r>
              <a:rPr lang="fr-FR" dirty="0"/>
              <a:t>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22AF245-3840-497D-8E73-B8FF1372F4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71" t="4498" r="3789" b="8845"/>
          <a:stretch/>
        </p:blipFill>
        <p:spPr>
          <a:xfrm>
            <a:off x="838200" y="2352458"/>
            <a:ext cx="6755249" cy="3327083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FA7C3098-6672-42F3-BCA1-2B634A809B8D}"/>
              </a:ext>
            </a:extLst>
          </p:cNvPr>
          <p:cNvSpPr txBox="1"/>
          <p:nvPr/>
        </p:nvSpPr>
        <p:spPr>
          <a:xfrm>
            <a:off x="4715464" y="975252"/>
            <a:ext cx="3793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Et voici un module carré.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EF8B76A-D2EC-4124-B23C-7C2494761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3199" y="2390775"/>
            <a:ext cx="1057275" cy="1038225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8F1E87DB-4A68-4506-BCBA-316E532C9F5A}"/>
              </a:ext>
            </a:extLst>
          </p:cNvPr>
          <p:cNvSpPr txBox="1"/>
          <p:nvPr/>
        </p:nvSpPr>
        <p:spPr>
          <a:xfrm>
            <a:off x="828934" y="5902454"/>
            <a:ext cx="98098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Combien faut-il de modules  carrés pour recouvrir toute la plaque?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DA9FCE29-CD48-4077-ACAB-67744276B4F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375"/>
          <a:stretch/>
        </p:blipFill>
        <p:spPr>
          <a:xfrm>
            <a:off x="6456928" y="2354999"/>
            <a:ext cx="1136522" cy="3327729"/>
          </a:xfrm>
          <a:prstGeom prst="rect">
            <a:avLst/>
          </a:prstGeom>
        </p:spPr>
      </p:pic>
      <p:sp>
        <p:nvSpPr>
          <p:cNvPr id="10" name="Accolade fermante 9">
            <a:extLst>
              <a:ext uri="{FF2B5EF4-FFF2-40B4-BE49-F238E27FC236}">
                <a16:creationId xmlns:a16="http://schemas.microsoft.com/office/drawing/2014/main" id="{3A3CEF38-FACD-4A8D-B01F-5E76498C62C3}"/>
              </a:ext>
            </a:extLst>
          </p:cNvPr>
          <p:cNvSpPr/>
          <p:nvPr/>
        </p:nvSpPr>
        <p:spPr>
          <a:xfrm>
            <a:off x="7691228" y="2403424"/>
            <a:ext cx="635908" cy="3250319"/>
          </a:xfrm>
          <a:prstGeom prst="rightBrace">
            <a:avLst/>
          </a:prstGeom>
          <a:ln w="41275">
            <a:solidFill>
              <a:srgbClr val="FFC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FADAFB2-9AFD-4C2C-9609-753D132EE749}"/>
              </a:ext>
            </a:extLst>
          </p:cNvPr>
          <p:cNvSpPr txBox="1"/>
          <p:nvPr/>
        </p:nvSpPr>
        <p:spPr>
          <a:xfrm>
            <a:off x="8424914" y="3674640"/>
            <a:ext cx="4972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solidFill>
                  <a:srgbClr val="FFC000"/>
                </a:solidFill>
              </a:rPr>
              <a:t>3</a:t>
            </a:r>
            <a:r>
              <a:rPr lang="fr-FR" dirty="0"/>
              <a:t> 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0CA73DE-F536-4441-9832-40DDE43801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5104" y="2349271"/>
            <a:ext cx="4481823" cy="1136539"/>
          </a:xfrm>
          <a:prstGeom prst="rect">
            <a:avLst/>
          </a:prstGeom>
        </p:spPr>
      </p:pic>
      <p:sp>
        <p:nvSpPr>
          <p:cNvPr id="13" name="Accolade fermante 12">
            <a:extLst>
              <a:ext uri="{FF2B5EF4-FFF2-40B4-BE49-F238E27FC236}">
                <a16:creationId xmlns:a16="http://schemas.microsoft.com/office/drawing/2014/main" id="{31A1E08F-F4BD-4041-A8DB-13EDE03AF095}"/>
              </a:ext>
            </a:extLst>
          </p:cNvPr>
          <p:cNvSpPr/>
          <p:nvPr/>
        </p:nvSpPr>
        <p:spPr>
          <a:xfrm rot="16200000">
            <a:off x="4083868" y="-1200798"/>
            <a:ext cx="334142" cy="6685025"/>
          </a:xfrm>
          <a:prstGeom prst="rightBrace">
            <a:avLst>
              <a:gd name="adj1" fmla="val 8333"/>
              <a:gd name="adj2" fmla="val 48230"/>
            </a:avLst>
          </a:prstGeom>
          <a:ln w="41275">
            <a:solidFill>
              <a:srgbClr val="92D05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E9020C2-1B1A-46B0-A8D7-327A27F0414C}"/>
              </a:ext>
            </a:extLst>
          </p:cNvPr>
          <p:cNvSpPr txBox="1"/>
          <p:nvPr/>
        </p:nvSpPr>
        <p:spPr>
          <a:xfrm>
            <a:off x="3970661" y="1285849"/>
            <a:ext cx="560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92D050"/>
                </a:solidFill>
              </a:rPr>
              <a:t>6</a:t>
            </a:r>
            <a:r>
              <a:rPr lang="fr-FR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670FD3E3-E478-4224-B4EA-C9A9F2241D9C}"/>
                  </a:ext>
                </a:extLst>
              </p:cNvPr>
              <p:cNvSpPr txBox="1"/>
              <p:nvPr/>
            </p:nvSpPr>
            <p:spPr>
              <a:xfrm>
                <a:off x="7334818" y="1716101"/>
                <a:ext cx="4405245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fr-FR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6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 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𝑚𝑜𝑑𝑢𝑙𝑒𝑠</m:t>
                      </m:r>
                      <m:r>
                        <a:rPr lang="fr-FR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fr-FR" sz="3600" b="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fr-FR" sz="3600" dirty="0"/>
              </a:p>
            </p:txBody>
          </p:sp>
        </mc:Choice>
        <mc:Fallback xmlns="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670FD3E3-E478-4224-B4EA-C9A9F2241D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4818" y="1716101"/>
                <a:ext cx="4405245" cy="12003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Image 15">
            <a:extLst>
              <a:ext uri="{FF2B5EF4-FFF2-40B4-BE49-F238E27FC236}">
                <a16:creationId xmlns:a16="http://schemas.microsoft.com/office/drawing/2014/main" id="{A6CC0FE5-2F24-4AAA-B775-DE2D30F0E5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32801" y="4532185"/>
            <a:ext cx="219075" cy="85725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980A2E44-96CF-4E96-898D-3A4BEBDF883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5254942" y="2288320"/>
            <a:ext cx="219075" cy="85725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37BA80ED-9ABF-4162-ACB9-28B4899A8CF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4101775" y="2251024"/>
            <a:ext cx="219075" cy="85725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F3BE7F49-FB06-4A87-B371-2D3B4132865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2876515" y="2282743"/>
            <a:ext cx="219075" cy="85725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146E3866-7DBD-479B-94C7-86CBDC1F47D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1865566" y="2294455"/>
            <a:ext cx="219075" cy="8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75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5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3" grpId="0" animBg="1"/>
      <p:bldP spid="1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B863F6-94B1-4386-8DEC-24123915E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Question 14: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3C6E98-11EF-4D1E-8E59-04D7AAF10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Combien de carreaux  sur chacune de ces 2 tablettes de chocolat ?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132F2CE-233A-452C-8C1C-BE3B6C5C45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224"/>
          <a:stretch/>
        </p:blipFill>
        <p:spPr>
          <a:xfrm rot="16200000">
            <a:off x="642757" y="3114857"/>
            <a:ext cx="2705100" cy="1378563"/>
          </a:xfrm>
          <a:prstGeom prst="rect">
            <a:avLst/>
          </a:prstGeom>
        </p:spPr>
      </p:pic>
      <p:grpSp>
        <p:nvGrpSpPr>
          <p:cNvPr id="9" name="Groupe 8">
            <a:extLst>
              <a:ext uri="{FF2B5EF4-FFF2-40B4-BE49-F238E27FC236}">
                <a16:creationId xmlns:a16="http://schemas.microsoft.com/office/drawing/2014/main" id="{AF54E739-DD0F-476B-A36E-82CADBB031C2}"/>
              </a:ext>
            </a:extLst>
          </p:cNvPr>
          <p:cNvGrpSpPr/>
          <p:nvPr/>
        </p:nvGrpSpPr>
        <p:grpSpPr>
          <a:xfrm>
            <a:off x="5122988" y="2763166"/>
            <a:ext cx="4069449" cy="909638"/>
            <a:chOff x="4630617" y="2648317"/>
            <a:chExt cx="4069449" cy="909638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B006D27B-ED5D-424F-8FAA-BC81D4C4F06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50000"/>
            <a:stretch/>
          </p:blipFill>
          <p:spPr>
            <a:xfrm>
              <a:off x="4630617" y="2648317"/>
              <a:ext cx="2705100" cy="909638"/>
            </a:xfrm>
            <a:prstGeom prst="rect">
              <a:avLst/>
            </a:prstGeom>
          </p:spPr>
        </p:pic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263A3FE7-832B-4519-8B7F-F1CD244C6B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352" r="48754" b="50000"/>
            <a:stretch/>
          </p:blipFill>
          <p:spPr>
            <a:xfrm>
              <a:off x="7350367" y="2648317"/>
              <a:ext cx="1349699" cy="9096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32875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981F30-01C5-4371-BCFF-2DA7E04C0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Question 1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077D84-AEDD-4288-959C-902DEF090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56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Complète avec                                  ou                              :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42 est un ………………………… de 6 et de 7.</a:t>
            </a:r>
          </a:p>
          <a:p>
            <a:endParaRPr lang="fr-FR" dirty="0"/>
          </a:p>
          <a:p>
            <a:r>
              <a:rPr lang="fr-FR" dirty="0"/>
              <a:t>5 est un …………………………… de 135 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45493DB6-6C4F-4340-9F82-DA74903444AF}"/>
              </a:ext>
            </a:extLst>
          </p:cNvPr>
          <p:cNvGrpSpPr/>
          <p:nvPr/>
        </p:nvGrpSpPr>
        <p:grpSpPr>
          <a:xfrm>
            <a:off x="3848986" y="1825625"/>
            <a:ext cx="1531088" cy="523220"/>
            <a:chOff x="6305107" y="3741548"/>
            <a:chExt cx="1531088" cy="523220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4CCE412F-6E8C-4DC4-AC42-D11FA32F1D42}"/>
                </a:ext>
              </a:extLst>
            </p:cNvPr>
            <p:cNvSpPr txBox="1"/>
            <p:nvPr/>
          </p:nvSpPr>
          <p:spPr>
            <a:xfrm>
              <a:off x="6373986" y="3741548"/>
              <a:ext cx="13933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rgbClr val="FF0000"/>
                  </a:solidFill>
                </a:rPr>
                <a:t>multiple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0E81CF6-E535-43F6-9C84-8D27AEA611EC}"/>
                </a:ext>
              </a:extLst>
            </p:cNvPr>
            <p:cNvSpPr/>
            <p:nvPr/>
          </p:nvSpPr>
          <p:spPr>
            <a:xfrm>
              <a:off x="6305107" y="3806456"/>
              <a:ext cx="1531088" cy="393404"/>
            </a:xfrm>
            <a:prstGeom prst="rect">
              <a:avLst/>
            </a:prstGeom>
            <a:solidFill>
              <a:srgbClr val="FF0000">
                <a:alpha val="1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99061514-7798-4721-9CF5-6C852E201AC8}"/>
              </a:ext>
            </a:extLst>
          </p:cNvPr>
          <p:cNvGrpSpPr/>
          <p:nvPr/>
        </p:nvGrpSpPr>
        <p:grpSpPr>
          <a:xfrm>
            <a:off x="6835849" y="1825625"/>
            <a:ext cx="1531088" cy="523220"/>
            <a:chOff x="6373986" y="3741548"/>
            <a:chExt cx="1531088" cy="523220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EDD48BE4-F336-428E-B6D8-C66902D0F7CD}"/>
                </a:ext>
              </a:extLst>
            </p:cNvPr>
            <p:cNvSpPr txBox="1"/>
            <p:nvPr/>
          </p:nvSpPr>
          <p:spPr>
            <a:xfrm>
              <a:off x="6373986" y="3741548"/>
              <a:ext cx="13324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rgbClr val="00B050"/>
                  </a:solidFill>
                </a:rPr>
                <a:t>diviseur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F6CABDA-A1E4-4CC2-8C45-F33563022635}"/>
                </a:ext>
              </a:extLst>
            </p:cNvPr>
            <p:cNvSpPr/>
            <p:nvPr/>
          </p:nvSpPr>
          <p:spPr>
            <a:xfrm>
              <a:off x="6373986" y="3824758"/>
              <a:ext cx="1531088" cy="393404"/>
            </a:xfrm>
            <a:prstGeom prst="rect">
              <a:avLst/>
            </a:prstGeom>
            <a:solidFill>
              <a:srgbClr val="00B050">
                <a:alpha val="14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146430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B863F6-94B1-4386-8DEC-24123915E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Réponse  14: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3C6E98-11EF-4D1E-8E59-04D7AAF10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Combien de carreaux  sur chacune de ces 2 tablettes de chocolat ?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132F2CE-233A-452C-8C1C-BE3B6C5C45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224"/>
          <a:stretch/>
        </p:blipFill>
        <p:spPr>
          <a:xfrm rot="16200000">
            <a:off x="642757" y="3114857"/>
            <a:ext cx="2705100" cy="1378563"/>
          </a:xfrm>
          <a:prstGeom prst="rect">
            <a:avLst/>
          </a:prstGeom>
        </p:spPr>
      </p:pic>
      <p:grpSp>
        <p:nvGrpSpPr>
          <p:cNvPr id="9" name="Groupe 8">
            <a:extLst>
              <a:ext uri="{FF2B5EF4-FFF2-40B4-BE49-F238E27FC236}">
                <a16:creationId xmlns:a16="http://schemas.microsoft.com/office/drawing/2014/main" id="{AF54E739-DD0F-476B-A36E-82CADBB031C2}"/>
              </a:ext>
            </a:extLst>
          </p:cNvPr>
          <p:cNvGrpSpPr/>
          <p:nvPr/>
        </p:nvGrpSpPr>
        <p:grpSpPr>
          <a:xfrm>
            <a:off x="5122988" y="2763166"/>
            <a:ext cx="4069449" cy="909638"/>
            <a:chOff x="4630617" y="2648317"/>
            <a:chExt cx="4069449" cy="909638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B006D27B-ED5D-424F-8FAA-BC81D4C4F06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50000"/>
            <a:stretch/>
          </p:blipFill>
          <p:spPr>
            <a:xfrm>
              <a:off x="4630617" y="2648317"/>
              <a:ext cx="2705100" cy="909638"/>
            </a:xfrm>
            <a:prstGeom prst="rect">
              <a:avLst/>
            </a:prstGeom>
          </p:spPr>
        </p:pic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263A3FE7-832B-4519-8B7F-F1CD244C6B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352" r="48754" b="50000"/>
            <a:stretch/>
          </p:blipFill>
          <p:spPr>
            <a:xfrm>
              <a:off x="7350367" y="2648317"/>
              <a:ext cx="1349699" cy="909638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08549DD8-6B7B-4C4B-81B8-D44D2B119E05}"/>
                  </a:ext>
                </a:extLst>
              </p:cNvPr>
              <p:cNvSpPr txBox="1"/>
              <p:nvPr/>
            </p:nvSpPr>
            <p:spPr>
              <a:xfrm>
                <a:off x="961292" y="5414691"/>
                <a:ext cx="31018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3 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×6=18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𝑐𝑎𝑟𝑟𝑒𝑎𝑢𝑥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08549DD8-6B7B-4C4B-81B8-D44D2B119E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292" y="5414691"/>
                <a:ext cx="3101811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265614B5-97E8-4DB8-ABF4-067F9146F82D}"/>
                  </a:ext>
                </a:extLst>
              </p:cNvPr>
              <p:cNvSpPr txBox="1"/>
              <p:nvPr/>
            </p:nvSpPr>
            <p:spPr>
              <a:xfrm>
                <a:off x="5462984" y="3804138"/>
                <a:ext cx="31018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×9=18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𝑐𝑎𝑟𝑟𝑒𝑎𝑢𝑥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265614B5-97E8-4DB8-ABF4-067F9146F8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984" y="3804138"/>
                <a:ext cx="310181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>
            <a:extLst>
              <a:ext uri="{FF2B5EF4-FFF2-40B4-BE49-F238E27FC236}">
                <a16:creationId xmlns:a16="http://schemas.microsoft.com/office/drawing/2014/main" id="{3A1D9383-D394-4919-908A-940CB48869A8}"/>
              </a:ext>
            </a:extLst>
          </p:cNvPr>
          <p:cNvSpPr txBox="1"/>
          <p:nvPr/>
        </p:nvSpPr>
        <p:spPr>
          <a:xfrm>
            <a:off x="838200" y="6042026"/>
            <a:ext cx="10337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Remarque: elles ont le même nombre de carreaux mais ont des forme différentes</a:t>
            </a:r>
          </a:p>
        </p:txBody>
      </p:sp>
    </p:spTree>
    <p:extLst>
      <p:ext uri="{BB962C8B-B14F-4D97-AF65-F5344CB8AC3E}">
        <p14:creationId xmlns:p14="http://schemas.microsoft.com/office/powerpoint/2010/main" val="267809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4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93F1D7-0FB9-47F8-88FC-1E5BAA870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431" y="0"/>
            <a:ext cx="10515600" cy="1325563"/>
          </a:xfrm>
        </p:spPr>
        <p:txBody>
          <a:bodyPr/>
          <a:lstStyle/>
          <a:p>
            <a:r>
              <a:rPr lang="fr-FR" b="1" u="sng" dirty="0"/>
              <a:t>Question 15: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090C14-072A-4C44-BC8F-DA5D9BF5A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4" y="342900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J’ai préparé 12 nems et 16 samoussas. </a:t>
            </a:r>
          </a:p>
          <a:p>
            <a:pPr marL="0" indent="0">
              <a:buNone/>
            </a:pPr>
            <a:r>
              <a:rPr lang="fr-FR" dirty="0"/>
              <a:t>Je veux tous  les repartir de façon identique dans 3 plateaux.</a:t>
            </a:r>
          </a:p>
          <a:p>
            <a:pPr marL="0" indent="0">
              <a:buNone/>
            </a:pPr>
            <a:r>
              <a:rPr lang="fr-FR" dirty="0"/>
              <a:t> Est-ce possible ? Justifie.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26088F1-DFAA-4DBF-BE5C-86918BCEA0D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828" y="1800175"/>
            <a:ext cx="1029433" cy="115421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865E77D-985F-4CD3-B641-73EC50A3142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03459" y="1905683"/>
            <a:ext cx="1029433" cy="115421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13B7173-0111-4288-A91D-23E9AA955BC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02397" y="2020411"/>
            <a:ext cx="1029433" cy="115421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0A384A3-D9BA-4A0A-BE3B-5557C04C750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01335" y="2090235"/>
            <a:ext cx="1029433" cy="115421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EDA86B0-0FB7-4605-A2BD-7FFD4043B3D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07233" y="2179494"/>
            <a:ext cx="1029433" cy="1154213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6E0411F-B622-4A0A-BE4B-58C5B2CE221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60023" y="2276208"/>
            <a:ext cx="1029433" cy="115421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64030FD4-4E39-43CC-BF1C-CC9A1EBB27B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62806" y="2364046"/>
            <a:ext cx="1029433" cy="115421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520B62C8-3DF3-41FB-AD75-EFF8F4263C6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60959" y="1531313"/>
            <a:ext cx="1029433" cy="115421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10758929-FC8D-4FD2-9350-01AB88472A2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49822" y="1658501"/>
            <a:ext cx="1029433" cy="115421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5C05999F-F33D-4209-AB0C-AFBC0C09D13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83008" y="1779432"/>
            <a:ext cx="1029433" cy="115421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70FA18F-B40C-4BAC-B1AC-C260EE3F926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81946" y="1859217"/>
            <a:ext cx="1029433" cy="1154213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B45F264-67FC-4CC0-B97E-ACAF18AE952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53032" y="1987171"/>
            <a:ext cx="1029433" cy="1154213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D4E32A71-0318-445F-9F3A-BEA0352FD2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42308" y="1905683"/>
            <a:ext cx="1325735" cy="107807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CB1842C1-A4D8-4CA3-AD85-78F4276E132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47208" y="1905683"/>
            <a:ext cx="1325735" cy="1078070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9048A597-FBF6-45D1-A01E-DCB017E3C3A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52108" y="1897288"/>
            <a:ext cx="1325735" cy="1078070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95B75C6A-9BE1-4CBA-B2E1-6EAB2653E58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57008" y="1877316"/>
            <a:ext cx="1325735" cy="1078070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D61CEE5E-D729-4C46-B7F3-10EAA12A7D7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61908" y="1877316"/>
            <a:ext cx="1325735" cy="1078070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F8CB46A7-AFB2-40FF-827B-A9D5B6DDAB0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05907" y="1287822"/>
            <a:ext cx="1325735" cy="1078070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4DFB56F3-852D-4A55-A79A-9173A54B9D1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18064" y="1275529"/>
            <a:ext cx="1325735" cy="1078070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E6EAC816-6B3F-4300-900C-1F7F888DD1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57633" y="1275529"/>
            <a:ext cx="1325735" cy="1078070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A58988A0-30C3-498F-9103-74B1AAB0012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68039" y="1285515"/>
            <a:ext cx="1325735" cy="1078070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25448F43-B3EE-4AD8-AFC7-73B6C482DAD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3339" y="1558171"/>
            <a:ext cx="1325735" cy="1078070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55F8F738-275C-438E-B5D0-1A2827969FE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48922" y="1576423"/>
            <a:ext cx="1325735" cy="1078070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9E7E661E-D879-4DC8-A414-DBFF83B9AC7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02868" y="1568028"/>
            <a:ext cx="1325735" cy="107807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8669A2A-82B1-4112-8D6B-8071E03ED30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57525" y="1527980"/>
            <a:ext cx="1325735" cy="1078070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B121F91C-912F-4C72-8BC2-DF50C1B3CFD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75388" y="1189685"/>
            <a:ext cx="1325735" cy="1078070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A1CEAF2F-3E1D-41FB-B918-14DF5BB4772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68010" y="1157537"/>
            <a:ext cx="1325735" cy="1078070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1D8F5F48-3A80-4BFE-B6B4-B1C47665503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63656" y="1148356"/>
            <a:ext cx="1325735" cy="107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34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5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5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0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5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000"/>
                            </p:stCondLst>
                            <p:childTnLst>
                              <p:par>
                                <p:cTn id="8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5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000"/>
                            </p:stCondLst>
                            <p:childTnLst>
                              <p:par>
                                <p:cTn id="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4500"/>
                            </p:stCondLst>
                            <p:childTnLst>
                              <p:par>
                                <p:cTn id="10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5500"/>
                            </p:stCondLst>
                            <p:childTnLst>
                              <p:par>
                                <p:cTn id="1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llipse 35">
            <a:extLst>
              <a:ext uri="{FF2B5EF4-FFF2-40B4-BE49-F238E27FC236}">
                <a16:creationId xmlns:a16="http://schemas.microsoft.com/office/drawing/2014/main" id="{FC91DE6F-31C4-45C7-A068-95CE4B011DD1}"/>
              </a:ext>
            </a:extLst>
          </p:cNvPr>
          <p:cNvSpPr/>
          <p:nvPr/>
        </p:nvSpPr>
        <p:spPr>
          <a:xfrm>
            <a:off x="4652759" y="5199499"/>
            <a:ext cx="3429000" cy="116320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D96BA270-5F8B-4EC7-B001-B82BDB7A80FB}"/>
              </a:ext>
            </a:extLst>
          </p:cNvPr>
          <p:cNvSpPr/>
          <p:nvPr/>
        </p:nvSpPr>
        <p:spPr>
          <a:xfrm>
            <a:off x="8512718" y="5289972"/>
            <a:ext cx="3429000" cy="10727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2964656F-A037-499C-B12B-C1EF0B9965EE}"/>
              </a:ext>
            </a:extLst>
          </p:cNvPr>
          <p:cNvSpPr/>
          <p:nvPr/>
        </p:nvSpPr>
        <p:spPr>
          <a:xfrm>
            <a:off x="738532" y="5199499"/>
            <a:ext cx="3429000" cy="116320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893F1D7-0FB9-47F8-88FC-1E5BAA870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431" y="0"/>
            <a:ext cx="10515600" cy="1325563"/>
          </a:xfrm>
        </p:spPr>
        <p:txBody>
          <a:bodyPr/>
          <a:lstStyle/>
          <a:p>
            <a:r>
              <a:rPr lang="fr-FR" b="1" u="sng" dirty="0"/>
              <a:t>Réponse 15: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090C14-072A-4C44-BC8F-DA5D9BF5A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17" y="3590506"/>
            <a:ext cx="10515600" cy="14706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J’ai préparé 12 nems et 16 samoussas. </a:t>
            </a:r>
          </a:p>
          <a:p>
            <a:pPr marL="0" indent="0">
              <a:buNone/>
            </a:pPr>
            <a:r>
              <a:rPr lang="fr-FR" dirty="0"/>
              <a:t>Je veux  tous les repartir de façon identique dans 3 plateaux.</a:t>
            </a:r>
          </a:p>
          <a:p>
            <a:pPr marL="0" indent="0">
              <a:buNone/>
            </a:pPr>
            <a:r>
              <a:rPr lang="fr-FR" dirty="0"/>
              <a:t> Est-ce possible ? Justifie.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26088F1-DFAA-4DBF-BE5C-86918BCEA0D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828" y="1800175"/>
            <a:ext cx="1029433" cy="115421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865E77D-985F-4CD3-B641-73EC50A3142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03459" y="1905683"/>
            <a:ext cx="1029433" cy="115421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13B7173-0111-4288-A91D-23E9AA955BC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02397" y="2020411"/>
            <a:ext cx="1029433" cy="115421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0A384A3-D9BA-4A0A-BE3B-5557C04C750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01335" y="2090235"/>
            <a:ext cx="1029433" cy="115421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EDA86B0-0FB7-4605-A2BD-7FFD4043B3D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07233" y="2179494"/>
            <a:ext cx="1029433" cy="1154213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6E0411F-B622-4A0A-BE4B-58C5B2CE221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60023" y="2276208"/>
            <a:ext cx="1029433" cy="115421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64030FD4-4E39-43CC-BF1C-CC9A1EBB27B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62806" y="2364046"/>
            <a:ext cx="1029433" cy="115421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520B62C8-3DF3-41FB-AD75-EFF8F4263C6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60959" y="1531313"/>
            <a:ext cx="1029433" cy="115421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10758929-FC8D-4FD2-9350-01AB88472A2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11543" y="1600148"/>
            <a:ext cx="1029433" cy="115421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5C05999F-F33D-4209-AB0C-AFBC0C09D13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85898" y="1702510"/>
            <a:ext cx="1029433" cy="115421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70FA18F-B40C-4BAC-B1AC-C260EE3F926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75931" y="1776492"/>
            <a:ext cx="1029433" cy="1154213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B45F264-67FC-4CC0-B97E-ACAF18AE952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99105" y="1932573"/>
            <a:ext cx="1029433" cy="1154213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D4E32A71-0318-445F-9F3A-BEA0352FD2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42308" y="1905683"/>
            <a:ext cx="1325735" cy="107807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CB1842C1-A4D8-4CA3-AD85-78F4276E132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47208" y="1905683"/>
            <a:ext cx="1325735" cy="1078070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9048A597-FBF6-45D1-A01E-DCB017E3C3A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52108" y="1897288"/>
            <a:ext cx="1325735" cy="1078070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95B75C6A-9BE1-4CBA-B2E1-6EAB2653E58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57008" y="1877316"/>
            <a:ext cx="1325735" cy="1078070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D61CEE5E-D729-4C46-B7F3-10EAA12A7D7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61908" y="1877316"/>
            <a:ext cx="1325735" cy="1078070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F8CB46A7-AFB2-40FF-827B-A9D5B6DDAB0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05907" y="1287822"/>
            <a:ext cx="1325735" cy="1078070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4DFB56F3-852D-4A55-A79A-9173A54B9D1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18064" y="1275529"/>
            <a:ext cx="1325735" cy="1078070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E6EAC816-6B3F-4300-900C-1F7F888DD1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57633" y="1275529"/>
            <a:ext cx="1325735" cy="1078070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A58988A0-30C3-498F-9103-74B1AAB0012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68039" y="1285515"/>
            <a:ext cx="1325735" cy="1078070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25448F43-B3EE-4AD8-AFC7-73B6C482DAD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3339" y="1558171"/>
            <a:ext cx="1325735" cy="1078070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55F8F738-275C-438E-B5D0-1A2827969FE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19832" y="1566566"/>
            <a:ext cx="1325735" cy="1078070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9E7E661E-D879-4DC8-A414-DBFF83B9AC7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18657" y="1574844"/>
            <a:ext cx="1325735" cy="107807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8669A2A-82B1-4112-8D6B-8071E03ED30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14425" y="1533629"/>
            <a:ext cx="1325735" cy="1078070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B121F91C-912F-4C72-8BC2-DF50C1B3CFD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75388" y="1189685"/>
            <a:ext cx="1325735" cy="1078070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A1CEAF2F-3E1D-41FB-B918-14DF5BB4772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309507" y="1178305"/>
            <a:ext cx="1325735" cy="1078070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1D8F5F48-3A80-4BFE-B6B4-B1C47665503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75803" y="1196334"/>
            <a:ext cx="1325735" cy="107807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C4E48EB2-E3C1-4137-9E94-A25B277CAB85}"/>
                  </a:ext>
                </a:extLst>
              </p:cNvPr>
              <p:cNvSpPr txBox="1"/>
              <p:nvPr/>
            </p:nvSpPr>
            <p:spPr>
              <a:xfrm>
                <a:off x="2155097" y="1065267"/>
                <a:ext cx="195598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fr-FR" sz="2800" b="0" i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÷3=4</m:t>
                      </m:r>
                    </m:oMath>
                  </m:oMathPara>
                </a14:m>
                <a:endParaRPr lang="fr-FR" sz="2800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C4E48EB2-E3C1-4137-9E94-A25B277CAB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097" y="1065267"/>
                <a:ext cx="1955985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ZoneTexte 37">
            <a:extLst>
              <a:ext uri="{FF2B5EF4-FFF2-40B4-BE49-F238E27FC236}">
                <a16:creationId xmlns:a16="http://schemas.microsoft.com/office/drawing/2014/main" id="{DB6C7CA8-D36F-40B0-B054-2166F9A9363C}"/>
              </a:ext>
            </a:extLst>
          </p:cNvPr>
          <p:cNvSpPr txBox="1"/>
          <p:nvPr/>
        </p:nvSpPr>
        <p:spPr>
          <a:xfrm>
            <a:off x="7043700" y="377813"/>
            <a:ext cx="4000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4">
                    <a:lumMod val="50000"/>
                  </a:schemeClr>
                </a:solidFill>
              </a:rPr>
              <a:t>16 n’est pas un multiple de 3 ! 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125B8596-8749-45E3-B6DD-CCC832B2B885}"/>
              </a:ext>
            </a:extLst>
          </p:cNvPr>
          <p:cNvSpPr txBox="1"/>
          <p:nvPr/>
        </p:nvSpPr>
        <p:spPr>
          <a:xfrm>
            <a:off x="8718657" y="6360729"/>
            <a:ext cx="3052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4">
                    <a:lumMod val="50000"/>
                  </a:schemeClr>
                </a:solidFill>
              </a:rPr>
              <a:t>4 nems et 5 samoussas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74AE45AC-7070-4209-BA2F-DDDEEC0E3225}"/>
              </a:ext>
            </a:extLst>
          </p:cNvPr>
          <p:cNvSpPr txBox="1"/>
          <p:nvPr/>
        </p:nvSpPr>
        <p:spPr>
          <a:xfrm>
            <a:off x="4753699" y="6335341"/>
            <a:ext cx="3052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4">
                    <a:lumMod val="50000"/>
                  </a:schemeClr>
                </a:solidFill>
              </a:rPr>
              <a:t>4 nems et 5 samoussas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DC21B922-FE4B-48A6-8650-1C4B08C42265}"/>
              </a:ext>
            </a:extLst>
          </p:cNvPr>
          <p:cNvSpPr txBox="1"/>
          <p:nvPr/>
        </p:nvSpPr>
        <p:spPr>
          <a:xfrm>
            <a:off x="875158" y="6335340"/>
            <a:ext cx="3052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4">
                    <a:lumMod val="50000"/>
                  </a:schemeClr>
                </a:solidFill>
              </a:rPr>
              <a:t>4 nems et 5 samoussas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0FC9C195-E087-42B9-991F-4A04A0863958}"/>
              </a:ext>
            </a:extLst>
          </p:cNvPr>
          <p:cNvSpPr txBox="1"/>
          <p:nvPr/>
        </p:nvSpPr>
        <p:spPr>
          <a:xfrm>
            <a:off x="7416440" y="2296780"/>
            <a:ext cx="3439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4">
                    <a:lumMod val="50000"/>
                  </a:schemeClr>
                </a:solidFill>
              </a:rPr>
              <a:t>Il va rester  un samoussa </a:t>
            </a:r>
            <a:r>
              <a:rPr lang="fr-FR" dirty="0"/>
              <a:t>! 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6FFB150A-89A7-4D7F-999C-A0A0A7B79387}"/>
              </a:ext>
            </a:extLst>
          </p:cNvPr>
          <p:cNvSpPr txBox="1"/>
          <p:nvPr/>
        </p:nvSpPr>
        <p:spPr>
          <a:xfrm>
            <a:off x="4539848" y="4392602"/>
            <a:ext cx="6783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>
                <a:solidFill>
                  <a:srgbClr val="C00000"/>
                </a:solidFill>
              </a:rPr>
              <a:t>Non car 16 n’est pas un multiple de 3 !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1E94895A-B878-40F2-92CB-055A46FA18EE}"/>
                  </a:ext>
                </a:extLst>
              </p:cNvPr>
              <p:cNvSpPr txBox="1"/>
              <p:nvPr/>
            </p:nvSpPr>
            <p:spPr>
              <a:xfrm>
                <a:off x="7031543" y="777740"/>
                <a:ext cx="177696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400" dirty="0">
                    <a:solidFill>
                      <a:schemeClr val="accent4">
                        <a:lumMod val="50000"/>
                      </a:schemeClr>
                    </a:solidFill>
                  </a:rPr>
                  <a:t>3 </a:t>
                </a:r>
                <a14:m>
                  <m:oMath xmlns:m="http://schemas.openxmlformats.org/officeDocument/2006/math">
                    <m:r>
                      <a:rPr lang="fr-FR" sz="2400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400" b="0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5=15</m:t>
                    </m:r>
                  </m:oMath>
                </a14:m>
                <a:r>
                  <a:rPr lang="fr-FR" sz="2400" dirty="0">
                    <a:solidFill>
                      <a:schemeClr val="accent4">
                        <a:lumMod val="50000"/>
                      </a:schemeClr>
                    </a:solidFill>
                  </a:rPr>
                  <a:t>! </a:t>
                </a:r>
              </a:p>
            </p:txBody>
          </p:sp>
        </mc:Choice>
        <mc:Fallback xmlns="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1E94895A-B878-40F2-92CB-055A46FA18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1543" y="777740"/>
                <a:ext cx="1776961" cy="461665"/>
              </a:xfrm>
              <a:prstGeom prst="rect">
                <a:avLst/>
              </a:prstGeom>
              <a:blipFill>
                <a:blip r:embed="rId5"/>
                <a:stretch>
                  <a:fillRect l="-5137" t="-10667" r="-4452" b="-30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6003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7.40741E-7 L -0.0026 0.4592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2296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4.44444E-6 L -0.00247 0.4833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24167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2.59259E-6 L -0.00521 0.4953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24769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11111E-6 L -0.00469 0.5104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4" y="25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3.7037E-6 L 0.62396 0.40394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198" y="20185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2.22222E-6 L 0.62448 0.4106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24" y="20532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1.85185E-6 L 0.62669 0.4247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28" y="21227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1.11111E-6 L 0.62083 0.4377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42" y="21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3.7037E-6 L 0.37135 0.4736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68" y="23681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4.44444E-6 L 0.36458 0.4784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29" y="23912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2.22222E-6 L 0.35964 0.4810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82" y="24051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2.59259E-6 L 0.36172 0.4930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86" y="2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3.33333E-6 L 0.09531 0.59098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66" y="29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1.48148E-6 L 0.09388 0.52616 " pathEditMode="relative" rAng="0" ptsTypes="AA">
                                      <p:cBhvr>
                                        <p:cTn id="6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8" y="26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7.40741E-7 L 0.10859 0.56829 " pathEditMode="relative" rAng="0" ptsTypes="AA">
                                      <p:cBhvr>
                                        <p:cTn id="6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30" y="2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3.33333E-6 L 0.03373 0.45672 " pathEditMode="relative" rAng="0" ptsTypes="AA">
                                      <p:cBhvr>
                                        <p:cTn id="7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0" y="22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38 -0.00324 L 0.00052 0.48959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2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2.96296E-6 L -0.03659 0.4831 " pathEditMode="relative" rAng="0" ptsTypes="AA">
                                      <p:cBhvr>
                                        <p:cTn id="7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6" y="2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4.44444E-6 L -0.06081 0.54028 " pathEditMode="relative" rAng="0" ptsTypes="AA">
                                      <p:cBhvr>
                                        <p:cTn id="8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47" y="27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9 0.01551 L -0.00078 0.50741 " pathEditMode="relative" rAng="0" ptsTypes="AA">
                                      <p:cBhvr>
                                        <p:cTn id="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2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-0.21028 0.47014 " pathEditMode="relative" rAng="0" ptsTypes="AA">
                                      <p:cBhvr>
                                        <p:cTn id="8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21" y="23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000"/>
                            </p:stCondLst>
                            <p:childTnLst>
                              <p:par>
                                <p:cTn id="8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-0.08073 0.40162 " pathEditMode="relative" rAng="0" ptsTypes="AA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36" y="2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-0.60821 0.4231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417" y="21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22222E-6 L -0.56927 0.57871 " pathEditMode="relative" rAng="0" ptsTypes="AA">
                                      <p:cBhvr>
                                        <p:cTn id="9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464" y="2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000"/>
                            </p:stCondLst>
                            <p:childTnLst>
                              <p:par>
                                <p:cTn id="9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81481E-6 L -0.57083 0.38288 " pathEditMode="relative" rAng="0" ptsTypes="AA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542" y="19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3.33333E-6 L -0.58633 0.50324 " pathEditMode="relative" rAng="0" ptsTypes="AA">
                                      <p:cBhvr>
                                        <p:cTn id="10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23" y="25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0"/>
                            </p:stCondLst>
                            <p:childTnLst>
                              <p:par>
                                <p:cTn id="10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3.33333E-6 L -0.58047 0.56366 " pathEditMode="relative" rAng="0" ptsTypes="AA">
                                      <p:cBhvr>
                                        <p:cTn id="1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023" y="28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2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2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5" grpId="0" animBg="1"/>
      <p:bldP spid="4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93F1D7-0FB9-47F8-88FC-1E5BAA870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431" y="0"/>
            <a:ext cx="10515600" cy="1325563"/>
          </a:xfrm>
        </p:spPr>
        <p:txBody>
          <a:bodyPr/>
          <a:lstStyle/>
          <a:p>
            <a:r>
              <a:rPr lang="fr-FR" b="1" u="sng" dirty="0"/>
              <a:t>Question 16: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090C14-072A-4C44-BC8F-DA5D9BF5A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4" y="342900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J’ai préparé 12 nems et 16 samoussas. </a:t>
            </a:r>
          </a:p>
          <a:p>
            <a:pPr marL="0" indent="0">
              <a:buNone/>
            </a:pPr>
            <a:r>
              <a:rPr lang="fr-FR" dirty="0"/>
              <a:t>Comment tout utiliser et faire des assiettes de même composition ?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26088F1-DFAA-4DBF-BE5C-86918BCEA0D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828" y="1800175"/>
            <a:ext cx="1029433" cy="115421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865E77D-985F-4CD3-B641-73EC50A3142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03459" y="1905683"/>
            <a:ext cx="1029433" cy="115421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13B7173-0111-4288-A91D-23E9AA955BC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02397" y="2020411"/>
            <a:ext cx="1029433" cy="115421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0A384A3-D9BA-4A0A-BE3B-5557C04C750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01335" y="2090235"/>
            <a:ext cx="1029433" cy="115421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EDA86B0-0FB7-4605-A2BD-7FFD4043B3D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07233" y="2179494"/>
            <a:ext cx="1029433" cy="1154213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6E0411F-B622-4A0A-BE4B-58C5B2CE221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60023" y="2276208"/>
            <a:ext cx="1029433" cy="115421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64030FD4-4E39-43CC-BF1C-CC9A1EBB27B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62806" y="2364046"/>
            <a:ext cx="1029433" cy="115421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520B62C8-3DF3-41FB-AD75-EFF8F4263C6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60959" y="1531313"/>
            <a:ext cx="1029433" cy="115421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10758929-FC8D-4FD2-9350-01AB88472A2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49822" y="1658501"/>
            <a:ext cx="1029433" cy="115421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5C05999F-F33D-4209-AB0C-AFBC0C09D13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83008" y="1779432"/>
            <a:ext cx="1029433" cy="115421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70FA18F-B40C-4BAC-B1AC-C260EE3F926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81946" y="1859217"/>
            <a:ext cx="1029433" cy="1154213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B45F264-67FC-4CC0-B97E-ACAF18AE952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53032" y="1987171"/>
            <a:ext cx="1029433" cy="1154213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D4E32A71-0318-445F-9F3A-BEA0352FD2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42308" y="1905683"/>
            <a:ext cx="1325735" cy="107807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CB1842C1-A4D8-4CA3-AD85-78F4276E132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47208" y="1905683"/>
            <a:ext cx="1325735" cy="1078070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9048A597-FBF6-45D1-A01E-DCB017E3C3A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52108" y="1897288"/>
            <a:ext cx="1325735" cy="1078070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95B75C6A-9BE1-4CBA-B2E1-6EAB2653E58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57008" y="1877316"/>
            <a:ext cx="1325735" cy="1078070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D61CEE5E-D729-4C46-B7F3-10EAA12A7D7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61908" y="1877316"/>
            <a:ext cx="1325735" cy="1078070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F8CB46A7-AFB2-40FF-827B-A9D5B6DDAB0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05907" y="1287822"/>
            <a:ext cx="1325735" cy="1078070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4DFB56F3-852D-4A55-A79A-9173A54B9D1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18064" y="1275529"/>
            <a:ext cx="1325735" cy="1078070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E6EAC816-6B3F-4300-900C-1F7F888DD1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57633" y="1275529"/>
            <a:ext cx="1325735" cy="1078070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A58988A0-30C3-498F-9103-74B1AAB0012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68039" y="1285515"/>
            <a:ext cx="1325735" cy="1078070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25448F43-B3EE-4AD8-AFC7-73B6C482DAD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3339" y="1558171"/>
            <a:ext cx="1325735" cy="1078070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55F8F738-275C-438E-B5D0-1A2827969FE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48922" y="1576423"/>
            <a:ext cx="1325735" cy="1078070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9E7E661E-D879-4DC8-A414-DBFF83B9AC7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02868" y="1568028"/>
            <a:ext cx="1325735" cy="107807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8669A2A-82B1-4112-8D6B-8071E03ED30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57525" y="1527980"/>
            <a:ext cx="1325735" cy="1078070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B121F91C-912F-4C72-8BC2-DF50C1B3CFD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75388" y="1189685"/>
            <a:ext cx="1325735" cy="1078070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A1CEAF2F-3E1D-41FB-B918-14DF5BB4772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68010" y="1157537"/>
            <a:ext cx="1325735" cy="1078070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1D8F5F48-3A80-4BFE-B6B4-B1C47665503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63656" y="1148356"/>
            <a:ext cx="1325735" cy="107807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84A5E4B6-7C6A-45A6-AB45-E60126D7F36B}"/>
              </a:ext>
            </a:extLst>
          </p:cNvPr>
          <p:cNvSpPr txBox="1"/>
          <p:nvPr/>
        </p:nvSpPr>
        <p:spPr>
          <a:xfrm>
            <a:off x="5610225" y="3433762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839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Ellipse 40">
            <a:extLst>
              <a:ext uri="{FF2B5EF4-FFF2-40B4-BE49-F238E27FC236}">
                <a16:creationId xmlns:a16="http://schemas.microsoft.com/office/drawing/2014/main" id="{31575DE3-A1EF-4D96-9234-0E72485F8CC9}"/>
              </a:ext>
            </a:extLst>
          </p:cNvPr>
          <p:cNvSpPr/>
          <p:nvPr/>
        </p:nvSpPr>
        <p:spPr>
          <a:xfrm>
            <a:off x="8022999" y="5201651"/>
            <a:ext cx="3429000" cy="116320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C271C300-3CDB-4DF8-A4BE-3F8FB7B15378}"/>
              </a:ext>
            </a:extLst>
          </p:cNvPr>
          <p:cNvSpPr/>
          <p:nvPr/>
        </p:nvSpPr>
        <p:spPr>
          <a:xfrm>
            <a:off x="4000178" y="5188595"/>
            <a:ext cx="3429000" cy="116320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3FB27367-8928-4A9C-AAC5-9E2027FF2E0F}"/>
              </a:ext>
            </a:extLst>
          </p:cNvPr>
          <p:cNvSpPr/>
          <p:nvPr/>
        </p:nvSpPr>
        <p:spPr>
          <a:xfrm>
            <a:off x="2333265" y="2415207"/>
            <a:ext cx="3429000" cy="116320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3630F4BA-A716-436C-973D-D074100F7D52}"/>
              </a:ext>
            </a:extLst>
          </p:cNvPr>
          <p:cNvSpPr/>
          <p:nvPr/>
        </p:nvSpPr>
        <p:spPr>
          <a:xfrm>
            <a:off x="-22643" y="5255613"/>
            <a:ext cx="3429000" cy="116320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893F1D7-0FB9-47F8-88FC-1E5BAA870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431" y="0"/>
            <a:ext cx="10515600" cy="1325563"/>
          </a:xfrm>
        </p:spPr>
        <p:txBody>
          <a:bodyPr/>
          <a:lstStyle/>
          <a:p>
            <a:r>
              <a:rPr lang="fr-FR" b="1" u="sng" dirty="0"/>
              <a:t>Réponse 16: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090C14-072A-4C44-BC8F-DA5D9BF5A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4" y="3429000"/>
            <a:ext cx="10515600" cy="9520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J’ai préparé 12 nems et 16 samoussas. </a:t>
            </a:r>
          </a:p>
          <a:p>
            <a:pPr marL="0" indent="0">
              <a:buNone/>
            </a:pPr>
            <a:r>
              <a:rPr lang="fr-FR" dirty="0"/>
              <a:t>Comment tout utiliser et faire des assiettes de même composition ?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26088F1-DFAA-4DBF-BE5C-86918BCEA0D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3732" y="1886241"/>
            <a:ext cx="1029433" cy="115421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865E77D-985F-4CD3-B641-73EC50A3142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57245" y="1981694"/>
            <a:ext cx="1029433" cy="115421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13B7173-0111-4288-A91D-23E9AA955BC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91182" y="2059435"/>
            <a:ext cx="1029433" cy="115421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0A384A3-D9BA-4A0A-BE3B-5557C04C750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01335" y="2090235"/>
            <a:ext cx="1029433" cy="115421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EDA86B0-0FB7-4605-A2BD-7FFD4043B3D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07233" y="2179494"/>
            <a:ext cx="1029433" cy="1154213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6E0411F-B622-4A0A-BE4B-58C5B2CE221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60023" y="2276208"/>
            <a:ext cx="1029433" cy="115421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64030FD4-4E39-43CC-BF1C-CC9A1EBB27B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72957" y="2385927"/>
            <a:ext cx="1029433" cy="115421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520B62C8-3DF3-41FB-AD75-EFF8F4263C6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59006" y="1602387"/>
            <a:ext cx="1029433" cy="115421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10758929-FC8D-4FD2-9350-01AB88472A2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30598" y="1625874"/>
            <a:ext cx="1029433" cy="115421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5C05999F-F33D-4209-AB0C-AFBC0C09D13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84146" y="1700623"/>
            <a:ext cx="1029433" cy="115421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70FA18F-B40C-4BAC-B1AC-C260EE3F926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63860" y="1844083"/>
            <a:ext cx="1029433" cy="1154213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B45F264-67FC-4CC0-B97E-ACAF18AE952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19912" y="1968006"/>
            <a:ext cx="1029433" cy="1154213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D4E32A71-0318-445F-9F3A-BEA0352FD2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42308" y="1905683"/>
            <a:ext cx="1325735" cy="107807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CB1842C1-A4D8-4CA3-AD85-78F4276E132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47208" y="1905683"/>
            <a:ext cx="1325735" cy="1078070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9048A597-FBF6-45D1-A01E-DCB017E3C3A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52108" y="1897288"/>
            <a:ext cx="1325735" cy="1078070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95B75C6A-9BE1-4CBA-B2E1-6EAB2653E58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57008" y="1877316"/>
            <a:ext cx="1325735" cy="1078070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D61CEE5E-D729-4C46-B7F3-10EAA12A7D7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61908" y="1877316"/>
            <a:ext cx="1325735" cy="1078070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F8CB46A7-AFB2-40FF-827B-A9D5B6DDAB0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05907" y="1287822"/>
            <a:ext cx="1325735" cy="1078070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4DFB56F3-852D-4A55-A79A-9173A54B9D1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18064" y="1275529"/>
            <a:ext cx="1325735" cy="1078070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E6EAC816-6B3F-4300-900C-1F7F888DD1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57633" y="1275529"/>
            <a:ext cx="1325735" cy="1078070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A58988A0-30C3-498F-9103-74B1AAB0012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68039" y="1285515"/>
            <a:ext cx="1325735" cy="1078070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25448F43-B3EE-4AD8-AFC7-73B6C482DAD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90302" y="1546957"/>
            <a:ext cx="1325735" cy="1078070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55F8F738-275C-438E-B5D0-1A2827969FE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67215" y="1537875"/>
            <a:ext cx="1325735" cy="1078070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9E7E661E-D879-4DC8-A414-DBFF83B9AC7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80933" y="1561213"/>
            <a:ext cx="1325735" cy="107807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8669A2A-82B1-4112-8D6B-8071E03ED30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37929" y="1561213"/>
            <a:ext cx="1325735" cy="1078070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B121F91C-912F-4C72-8BC2-DF50C1B3CFD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62344" y="1161588"/>
            <a:ext cx="1325735" cy="1078070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A1CEAF2F-3E1D-41FB-B918-14DF5BB4772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68959" y="1166878"/>
            <a:ext cx="1325735" cy="1078070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1D8F5F48-3A80-4BFE-B6B4-B1C47665503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78676" y="1170244"/>
            <a:ext cx="1325735" cy="1078070"/>
          </a:xfrm>
          <a:prstGeom prst="rect">
            <a:avLst/>
          </a:prstGeom>
        </p:spPr>
      </p:pic>
      <p:sp>
        <p:nvSpPr>
          <p:cNvPr id="35" name="ZoneTexte 34">
            <a:extLst>
              <a:ext uri="{FF2B5EF4-FFF2-40B4-BE49-F238E27FC236}">
                <a16:creationId xmlns:a16="http://schemas.microsoft.com/office/drawing/2014/main" id="{442DB5C0-6C2A-4506-9D16-B8846D639B13}"/>
              </a:ext>
            </a:extLst>
          </p:cNvPr>
          <p:cNvSpPr txBox="1"/>
          <p:nvPr/>
        </p:nvSpPr>
        <p:spPr>
          <a:xfrm>
            <a:off x="361950" y="4344516"/>
            <a:ext cx="116580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C00000"/>
                </a:solidFill>
              </a:rPr>
              <a:t>12 et 16 sont  tous les deux des </a:t>
            </a:r>
            <a:r>
              <a:rPr lang="fr-FR" sz="2800" dirty="0">
                <a:solidFill>
                  <a:srgbClr val="0070C0"/>
                </a:solidFill>
              </a:rPr>
              <a:t>multiples de 4 </a:t>
            </a:r>
            <a:r>
              <a:rPr lang="fr-FR" sz="2800" dirty="0">
                <a:solidFill>
                  <a:srgbClr val="C00000"/>
                </a:solidFill>
              </a:rPr>
              <a:t>donc il faut dresser  </a:t>
            </a:r>
            <a:r>
              <a:rPr lang="fr-FR" sz="2800" dirty="0">
                <a:solidFill>
                  <a:srgbClr val="0070C0"/>
                </a:solidFill>
              </a:rPr>
              <a:t>4 assiettes !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30D23D6A-E9C5-4CA1-A0B3-F6B9831B7277}"/>
                  </a:ext>
                </a:extLst>
              </p:cNvPr>
              <p:cNvSpPr txBox="1"/>
              <p:nvPr/>
            </p:nvSpPr>
            <p:spPr>
              <a:xfrm>
                <a:off x="1203953" y="894110"/>
                <a:ext cx="195598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÷4</m:t>
                      </m:r>
                      <m:r>
                        <a:rPr lang="fr-FR" sz="2800" b="0" i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fr-FR" sz="2800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30D23D6A-E9C5-4CA1-A0B3-F6B9831B72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953" y="894110"/>
                <a:ext cx="1955985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CEA49456-B2EA-4815-B3D6-37D143C4F145}"/>
                  </a:ext>
                </a:extLst>
              </p:cNvPr>
              <p:cNvSpPr txBox="1"/>
              <p:nvPr/>
            </p:nvSpPr>
            <p:spPr>
              <a:xfrm>
                <a:off x="7931642" y="822923"/>
                <a:ext cx="195598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÷4</m:t>
                      </m:r>
                      <m:r>
                        <a:rPr lang="fr-FR" sz="2800" b="0" i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fr-FR" sz="2800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CEA49456-B2EA-4815-B3D6-37D143C4F1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1642" y="822923"/>
                <a:ext cx="1955985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5350C539-016B-4F95-87D3-E350313A7A75}"/>
              </a:ext>
            </a:extLst>
          </p:cNvPr>
          <p:cNvSpPr/>
          <p:nvPr/>
        </p:nvSpPr>
        <p:spPr>
          <a:xfrm>
            <a:off x="3130599" y="1111128"/>
            <a:ext cx="1010522" cy="145268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Flèche : droite 37">
            <a:extLst>
              <a:ext uri="{FF2B5EF4-FFF2-40B4-BE49-F238E27FC236}">
                <a16:creationId xmlns:a16="http://schemas.microsoft.com/office/drawing/2014/main" id="{E2BB2908-E0BD-4D9C-B47E-381B70031274}"/>
              </a:ext>
            </a:extLst>
          </p:cNvPr>
          <p:cNvSpPr/>
          <p:nvPr/>
        </p:nvSpPr>
        <p:spPr>
          <a:xfrm rot="10800000">
            <a:off x="6738778" y="1111128"/>
            <a:ext cx="1010522" cy="145268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B2F2F335-6545-470D-8F72-BB51801CC1A1}"/>
              </a:ext>
            </a:extLst>
          </p:cNvPr>
          <p:cNvSpPr txBox="1"/>
          <p:nvPr/>
        </p:nvSpPr>
        <p:spPr>
          <a:xfrm>
            <a:off x="4134133" y="1003046"/>
            <a:ext cx="25830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C00000"/>
                </a:solidFill>
              </a:rPr>
              <a:t>3 nems et 4 samoussas</a:t>
            </a:r>
          </a:p>
          <a:p>
            <a:r>
              <a:rPr lang="fr-FR" sz="2000" dirty="0">
                <a:solidFill>
                  <a:srgbClr val="C00000"/>
                </a:solidFill>
              </a:rPr>
              <a:t>dans chaque assiette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374DA87-D565-4DBD-A072-0C1824EE5E49}"/>
              </a:ext>
            </a:extLst>
          </p:cNvPr>
          <p:cNvSpPr txBox="1"/>
          <p:nvPr/>
        </p:nvSpPr>
        <p:spPr>
          <a:xfrm>
            <a:off x="806283" y="6475824"/>
            <a:ext cx="9816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On a composé  des assiettes identiques avec dans chacune 3 nems et 4 samoussas, et tout est utilisé  ! </a:t>
            </a:r>
          </a:p>
        </p:txBody>
      </p:sp>
    </p:spTree>
    <p:extLst>
      <p:ext uri="{BB962C8B-B14F-4D97-AF65-F5344CB8AC3E}">
        <p14:creationId xmlns:p14="http://schemas.microsoft.com/office/powerpoint/2010/main" val="332197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2.59259E-6 L -0.06666 0.47408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3" y="23704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-0.06784 0.45625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98" y="22801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-0.06185 0.45902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99" y="22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3.33333E-6 L -0.51172 0.6217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586" y="31088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1.11111E-6 L -0.57656 0.5486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28" y="27431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4.07407E-6 L -0.62383 0.563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198" y="28148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0 L -0.6681 0.56343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411" y="28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4.81481E-6 L 0.23177 0.45857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89" y="22917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4.44444E-6 L 0.2181 0.49028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98" y="24514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5 -0.01551 L 0.22018 0.42824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81" y="2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 L -0.23399 0.48125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06" y="24051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2.22222E-6 L -0.19752 0.48333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83" y="24167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33333E-6 L -0.1168 0.54953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46" y="27477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22222E-6 L -0.32318 0.58773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59" y="29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7.40741E-7 L 0.49362 0.445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74" y="22269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1.11111E-6 L 0.51341 0.42338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64" y="21157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9 -0.0044 L 0.51862 0.42801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94" y="2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3.33333E-6 L 0.04218 0.50787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9" y="25394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-0.03464 0.44491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2" y="22245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81481E-6 L 0.04479 0.50463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0" y="25231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72 0.00417 L 0.07226 0.49491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93" y="2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3.7037E-6 L -0.22864 0.12084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32" y="6042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3.33333E-6 L -0.27878 0.15093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45" y="7546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-0.2569 0.10996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52" y="5486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-0.20847 0.07732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0" y="3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4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0" grpId="0" animBg="1"/>
      <p:bldP spid="42" grpId="0" animBg="1"/>
      <p:bldP spid="39" grpId="0" animBg="1"/>
      <p:bldP spid="4" grpId="0" animBg="1"/>
      <p:bldP spid="38" grpId="0" animBg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981F30-01C5-4371-BCFF-2DA7E04C0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Réponse 1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077D84-AEDD-4288-959C-902DEF090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56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Complète avec                                  ou                              :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42 est un ………………………… de 6 et de 7.</a:t>
            </a:r>
          </a:p>
          <a:p>
            <a:endParaRPr lang="fr-FR" dirty="0"/>
          </a:p>
          <a:p>
            <a:r>
              <a:rPr lang="fr-FR" dirty="0"/>
              <a:t>5 est un …………………………… de 135 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45493DB6-6C4F-4340-9F82-DA74903444AF}"/>
              </a:ext>
            </a:extLst>
          </p:cNvPr>
          <p:cNvGrpSpPr/>
          <p:nvPr/>
        </p:nvGrpSpPr>
        <p:grpSpPr>
          <a:xfrm>
            <a:off x="3848986" y="1825625"/>
            <a:ext cx="1531088" cy="523220"/>
            <a:chOff x="6305107" y="3741548"/>
            <a:chExt cx="1531088" cy="523220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4CCE412F-6E8C-4DC4-AC42-D11FA32F1D42}"/>
                </a:ext>
              </a:extLst>
            </p:cNvPr>
            <p:cNvSpPr txBox="1"/>
            <p:nvPr/>
          </p:nvSpPr>
          <p:spPr>
            <a:xfrm>
              <a:off x="6373986" y="3741548"/>
              <a:ext cx="13933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rgbClr val="FF0000"/>
                  </a:solidFill>
                </a:rPr>
                <a:t>multiple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0E81CF6-E535-43F6-9C84-8D27AEA611EC}"/>
                </a:ext>
              </a:extLst>
            </p:cNvPr>
            <p:cNvSpPr/>
            <p:nvPr/>
          </p:nvSpPr>
          <p:spPr>
            <a:xfrm>
              <a:off x="6305107" y="3806456"/>
              <a:ext cx="1531088" cy="393404"/>
            </a:xfrm>
            <a:prstGeom prst="rect">
              <a:avLst/>
            </a:prstGeom>
            <a:solidFill>
              <a:srgbClr val="FF0000">
                <a:alpha val="1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99061514-7798-4721-9CF5-6C852E201AC8}"/>
              </a:ext>
            </a:extLst>
          </p:cNvPr>
          <p:cNvGrpSpPr/>
          <p:nvPr/>
        </p:nvGrpSpPr>
        <p:grpSpPr>
          <a:xfrm>
            <a:off x="6835849" y="1825625"/>
            <a:ext cx="1531088" cy="523220"/>
            <a:chOff x="6373986" y="3741548"/>
            <a:chExt cx="1531088" cy="523220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EDD48BE4-F336-428E-B6D8-C66902D0F7CD}"/>
                </a:ext>
              </a:extLst>
            </p:cNvPr>
            <p:cNvSpPr txBox="1"/>
            <p:nvPr/>
          </p:nvSpPr>
          <p:spPr>
            <a:xfrm>
              <a:off x="6373986" y="3741548"/>
              <a:ext cx="13324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rgbClr val="00B050"/>
                  </a:solidFill>
                </a:rPr>
                <a:t>diviseur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F6CABDA-A1E4-4CC2-8C45-F33563022635}"/>
                </a:ext>
              </a:extLst>
            </p:cNvPr>
            <p:cNvSpPr/>
            <p:nvPr/>
          </p:nvSpPr>
          <p:spPr>
            <a:xfrm>
              <a:off x="6373986" y="3824758"/>
              <a:ext cx="1531088" cy="393404"/>
            </a:xfrm>
            <a:prstGeom prst="rect">
              <a:avLst/>
            </a:prstGeom>
            <a:solidFill>
              <a:srgbClr val="00B050">
                <a:alpha val="14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8A03D90A-CA04-4CDB-A882-D33E65742201}"/>
              </a:ext>
            </a:extLst>
          </p:cNvPr>
          <p:cNvSpPr txBox="1"/>
          <p:nvPr/>
        </p:nvSpPr>
        <p:spPr>
          <a:xfrm>
            <a:off x="2409825" y="61626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113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1.85185E-6 L -0.05717 0.208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5" y="10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85185E-6 L -0.30768 0.3599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91" y="17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u="sng" dirty="0"/>
              <a:t>Question 2:</a:t>
            </a:r>
            <a:endParaRPr lang="fr-FR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68761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les 10 premiers multiples de 7.</a:t>
            </a:r>
          </a:p>
        </p:txBody>
      </p:sp>
    </p:spTree>
    <p:extLst>
      <p:ext uri="{BB962C8B-B14F-4D97-AF65-F5344CB8AC3E}">
        <p14:creationId xmlns:p14="http://schemas.microsoft.com/office/powerpoint/2010/main" val="224868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u="sng" dirty="0"/>
              <a:t>Réponse 2:</a:t>
            </a:r>
            <a:endParaRPr lang="fr-FR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68761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les 12 premiers multiples de 7.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150FD45-9085-4D48-95B4-F3FE3DA38C7D}"/>
              </a:ext>
            </a:extLst>
          </p:cNvPr>
          <p:cNvSpPr txBox="1"/>
          <p:nvPr/>
        </p:nvSpPr>
        <p:spPr>
          <a:xfrm>
            <a:off x="467374" y="1834786"/>
            <a:ext cx="113768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0     7     14     21     28     35      42      49     56     63       70     77</a:t>
            </a:r>
          </a:p>
        </p:txBody>
      </p:sp>
    </p:spTree>
    <p:extLst>
      <p:ext uri="{BB962C8B-B14F-4D97-AF65-F5344CB8AC3E}">
        <p14:creationId xmlns:p14="http://schemas.microsoft.com/office/powerpoint/2010/main" val="15175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8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u="sng" dirty="0"/>
              <a:t>Question 3:</a:t>
            </a:r>
            <a:endParaRPr lang="fr-FR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103685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On dispose  d’un jeu de 32 cartes et nous sommes 5 joueurs.</a:t>
            </a:r>
            <a:endParaRPr lang="fr-FR" sz="36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150FD45-9085-4D48-95B4-F3FE3DA38C7D}"/>
              </a:ext>
            </a:extLst>
          </p:cNvPr>
          <p:cNvSpPr txBox="1"/>
          <p:nvPr/>
        </p:nvSpPr>
        <p:spPr>
          <a:xfrm>
            <a:off x="467374" y="1834786"/>
            <a:ext cx="11000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Peut-on distribuer toutes les cartes équitablement aux 5 joueurs?</a:t>
            </a:r>
            <a:endParaRPr lang="fr-FR" sz="3600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318FCAE-F2D8-445A-AA97-E67983526B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2397" y="2443126"/>
            <a:ext cx="3830868" cy="291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41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4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u="sng" dirty="0"/>
              <a:t>Réponse 3:</a:t>
            </a:r>
            <a:endParaRPr lang="fr-FR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103685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On dispose  d’un jeu de 32 cartes et nous sommes 5 joueurs.</a:t>
            </a:r>
            <a:endParaRPr lang="fr-FR" sz="36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150FD45-9085-4D48-95B4-F3FE3DA38C7D}"/>
              </a:ext>
            </a:extLst>
          </p:cNvPr>
          <p:cNvSpPr txBox="1"/>
          <p:nvPr/>
        </p:nvSpPr>
        <p:spPr>
          <a:xfrm>
            <a:off x="467374" y="1834786"/>
            <a:ext cx="11000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Peut-on distribuer toutes les cartes équitablement aux 5 joueurs?</a:t>
            </a:r>
            <a:endParaRPr lang="fr-FR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5A41B4B5-1B63-4CF6-8B82-113BE985A0E4}"/>
                  </a:ext>
                </a:extLst>
              </p:cNvPr>
              <p:cNvSpPr txBox="1"/>
              <p:nvPr/>
            </p:nvSpPr>
            <p:spPr>
              <a:xfrm>
                <a:off x="467374" y="3207334"/>
                <a:ext cx="549932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360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×6=30</m:t>
                    </m:r>
                  </m:oMath>
                </a14:m>
                <a:r>
                  <a:rPr lang="fr-FR" sz="3600" dirty="0"/>
                  <a:t>   et </a:t>
                </a:r>
                <a14:m>
                  <m:oMath xmlns:m="http://schemas.openxmlformats.org/officeDocument/2006/math">
                    <m:r>
                      <a:rPr lang="fr-FR" sz="3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fr-FR" sz="3600" dirty="0"/>
                  <a:t> </a:t>
                </a: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5A41B4B5-1B63-4CF6-8B82-113BE985A0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74" y="3207334"/>
                <a:ext cx="5499326" cy="646331"/>
              </a:xfrm>
              <a:prstGeom prst="rect">
                <a:avLst/>
              </a:prstGeom>
              <a:blipFill>
                <a:blip r:embed="rId2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>
            <a:extLst>
              <a:ext uri="{FF2B5EF4-FFF2-40B4-BE49-F238E27FC236}">
                <a16:creationId xmlns:a16="http://schemas.microsoft.com/office/drawing/2014/main" id="{C9B3D118-1371-4CA8-819B-2288B292D892}"/>
              </a:ext>
            </a:extLst>
          </p:cNvPr>
          <p:cNvSpPr txBox="1"/>
          <p:nvPr/>
        </p:nvSpPr>
        <p:spPr>
          <a:xfrm>
            <a:off x="534782" y="3853665"/>
            <a:ext cx="65580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Non car 32 n’est pas  un multiple de 5.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318FCAE-F2D8-445A-AA97-E67983526B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2397" y="2443126"/>
            <a:ext cx="3830868" cy="291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76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4: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4509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524 est  un multiple de 5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30527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1379</Words>
  <Application>Microsoft Office PowerPoint</Application>
  <PresentationFormat>Grand écran</PresentationFormat>
  <Paragraphs>213</Paragraphs>
  <Slides>34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Cambria</vt:lpstr>
      <vt:lpstr>Cambria Math</vt:lpstr>
      <vt:lpstr>Thème Office</vt:lpstr>
      <vt:lpstr>DIAPORAMA d’AIDE 5ème</vt:lpstr>
      <vt:lpstr>Présentation PowerPoint</vt:lpstr>
      <vt:lpstr>Question 1:</vt:lpstr>
      <vt:lpstr>Réponse 1:</vt:lpstr>
      <vt:lpstr>Question 2:</vt:lpstr>
      <vt:lpstr>Réponse 2:</vt:lpstr>
      <vt:lpstr>Question 3:</vt:lpstr>
      <vt:lpstr>Réponse 3:</vt:lpstr>
      <vt:lpstr>Question 4:</vt:lpstr>
      <vt:lpstr>Réponse 4:</vt:lpstr>
      <vt:lpstr>Question 5:</vt:lpstr>
      <vt:lpstr>Réponse 5:</vt:lpstr>
      <vt:lpstr>Question 6:</vt:lpstr>
      <vt:lpstr>Réponse 6:</vt:lpstr>
      <vt:lpstr>Question 7:</vt:lpstr>
      <vt:lpstr>Réponse 7:</vt:lpstr>
      <vt:lpstr>Question 8:</vt:lpstr>
      <vt:lpstr>Réponse 8:</vt:lpstr>
      <vt:lpstr>Question 9: </vt:lpstr>
      <vt:lpstr>Réponse 9: </vt:lpstr>
      <vt:lpstr>Question 10:</vt:lpstr>
      <vt:lpstr>Réponse 10:</vt:lpstr>
      <vt:lpstr>Question 11:</vt:lpstr>
      <vt:lpstr>Réponse 11:</vt:lpstr>
      <vt:lpstr>Question 12:</vt:lpstr>
      <vt:lpstr>Réponse 12:</vt:lpstr>
      <vt:lpstr>Question 13:</vt:lpstr>
      <vt:lpstr>Réponse 13:</vt:lpstr>
      <vt:lpstr>Question 14:</vt:lpstr>
      <vt:lpstr>Réponse  14:</vt:lpstr>
      <vt:lpstr>Question 15:</vt:lpstr>
      <vt:lpstr>Réponse 15:</vt:lpstr>
      <vt:lpstr>Question 16:</vt:lpstr>
      <vt:lpstr>Réponse 16: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Benoît Dabin</dc:creator>
  <cp:lastModifiedBy>Benoît Dabin</cp:lastModifiedBy>
  <cp:revision>31</cp:revision>
  <dcterms:created xsi:type="dcterms:W3CDTF">2021-03-12T21:56:49Z</dcterms:created>
  <dcterms:modified xsi:type="dcterms:W3CDTF">2021-03-17T05:06:07Z</dcterms:modified>
</cp:coreProperties>
</file>