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81" r:id="rId5"/>
    <p:sldId id="280" r:id="rId6"/>
    <p:sldId id="282" r:id="rId7"/>
    <p:sldId id="285" r:id="rId8"/>
    <p:sldId id="28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6" r:id="rId17"/>
    <p:sldId id="294" r:id="rId18"/>
    <p:sldId id="297" r:id="rId19"/>
    <p:sldId id="266" r:id="rId20"/>
    <p:sldId id="301" r:id="rId21"/>
    <p:sldId id="283" r:id="rId22"/>
    <p:sldId id="298" r:id="rId23"/>
    <p:sldId id="299" r:id="rId24"/>
    <p:sldId id="300" r:id="rId25"/>
    <p:sldId id="267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295" r:id="rId34"/>
    <p:sldId id="322" r:id="rId35"/>
    <p:sldId id="261" r:id="rId36"/>
    <p:sldId id="323" r:id="rId37"/>
    <p:sldId id="324" r:id="rId38"/>
    <p:sldId id="325" r:id="rId39"/>
    <p:sldId id="309" r:id="rId40"/>
    <p:sldId id="311" r:id="rId41"/>
    <p:sldId id="313" r:id="rId42"/>
    <p:sldId id="314" r:id="rId4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FDA"/>
    <a:srgbClr val="C92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592B6E-76D7-441C-B39B-D67625B6F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B3A9B5-D871-48C2-8924-A3896A28A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5A83CA-7982-4B07-9A64-2691EA08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FE549D-B005-4113-B462-32DCFE10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BB917C-929C-4900-8860-B5E08AB6B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1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A2327-F53A-4FE1-9E40-1F9F1F851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091DC6-9F23-4FFE-AC76-8E5A80E59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DCB1F0-B2F1-4ABF-88F2-E9F8F7E6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0B84AB-E197-45B4-BEAA-852A9E19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20B66-F4E7-4CA3-916C-0A254979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19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AC2753-624B-47F4-A88B-3273196B2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1F569C-3526-40D1-93E1-84B44828B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E93172-E1CD-4769-A121-BC4C0131B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0011F4-FCB1-4115-B43F-28128042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1C4B3C-9E6E-4B9A-BF8B-EB0C1D0C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3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E7002-1C9A-483E-82D4-C79F6A2E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F6173-3917-4E47-8371-C59F1C8F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D902F-F213-44EA-AC75-E207B6CF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53F536-04A9-4693-885A-C6761BB2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3BF155-A392-4B26-A128-AB8EBEF20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97E00-2587-4507-BAD4-BC221F2A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A72D30-02FF-4496-9FFB-11C2027ED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6C1AB-F5C4-463A-B459-95C7AC70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04A66D-51D7-4698-B984-133DFFA0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150C1-B2B5-4EBC-8EBE-4171132A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10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C7B4D-27AC-43C4-B4BD-67B6FDFF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A2E7C1-0724-4249-9BA3-65E315F6C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8F0F9F-0E23-4AE8-82F1-FAF0A5877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D2A5FD-87A7-4915-960A-F7C8026C6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530333-4B80-40E4-AADD-EFDB37ED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1FD719-01E2-4491-AA55-837EC0E5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21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490D2-9510-4DE6-A536-1FB7480D5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E7F6CB-AA61-434C-BF14-10DAEF90D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E98F3-851B-43B3-8919-91D5E045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DD1FA0-7F4A-403A-BAC4-20BF3959F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D667941-1ECB-4FFE-896F-C34A99046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669AE3-B54F-4DDD-A4BE-26CE8CC3C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72E2976-36F1-4062-98FF-D69FEAEE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2D12E3C-C5E6-4818-A128-3A346155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27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1BCCF-AAF1-4EC3-8866-3B8273F8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9E97EB-CCD0-4CF8-9E0C-F035D032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11F067-2EF1-431E-BE30-3FA692F3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2F49E4-5923-40E3-B653-A28835A11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02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B65391-BACB-426C-AFF2-27ADA8FAF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1B275A-5944-4EC6-B807-F706FB7B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08711B-DDAB-442D-96AE-1E78AFE05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39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92D17-59B9-4CEB-8D49-7A3175306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AED9FA-DDD3-4C4E-B3C2-9BDE21402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27BFDF-4AA6-406C-8B47-849133617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CE85CC-2756-4BFC-8822-18AF12B6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F8D1B4-E61C-4278-8A14-CC7A105C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BB0F60-82CD-43BF-97A9-9B7F92FC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05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EBEA8-A727-4C67-81E4-B6E8F00C2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DC73FB-E424-446E-9E45-C9D9F5B66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361F44E-56DC-42E1-9880-602D33BD9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21A7B4-21C3-40B3-8D7A-4E108221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03602A-A240-4E09-A478-67932D3D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A38D4A-526C-46CC-B770-73E65567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53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3A3115-7089-48D7-A37F-F48F0D1F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99FDC2-8D4C-4173-9762-9416C7F5A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134BA-F720-4B0F-9246-6E5F8DDBC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1233-8FCB-4EBC-810E-7167FEFC562A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9557CF-0C8D-4D15-BBFD-69848ADC5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C9F920-9D95-4F56-8C9C-0817421C1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79CD8-2EDB-4C2D-BAEF-97A2F03A40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61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0.png"/><Relationship Id="rId4" Type="http://schemas.openxmlformats.org/officeDocument/2006/relationships/image" Target="../media/image27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4A3105-D3B3-44A7-8DE7-26A300E70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DIAPORAMA d’AIDE 3</a:t>
            </a:r>
            <a:r>
              <a:rPr lang="fr-FR" baseline="30000" dirty="0"/>
              <a:t>ème</a:t>
            </a:r>
            <a:r>
              <a:rPr lang="fr-FR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DC8450-9C09-467F-92CF-1F603AFA1C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Confinement 2021</a:t>
            </a:r>
          </a:p>
          <a:p>
            <a:r>
              <a:rPr lang="fr-FR" dirty="0"/>
              <a:t>SEMAINE 3 (du 22 au 26 Mars)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A6C9324-7532-479E-A4FE-756955075C2C}"/>
              </a:ext>
            </a:extLst>
          </p:cNvPr>
          <p:cNvSpPr txBox="1"/>
          <p:nvPr/>
        </p:nvSpPr>
        <p:spPr>
          <a:xfrm>
            <a:off x="685800" y="737900"/>
            <a:ext cx="11323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À faire sur ordinateur, tablette ou téléphone, inutile d’imprimer ! </a:t>
            </a:r>
          </a:p>
        </p:txBody>
      </p:sp>
    </p:spTree>
    <p:extLst>
      <p:ext uri="{BB962C8B-B14F-4D97-AF65-F5344CB8AC3E}">
        <p14:creationId xmlns:p14="http://schemas.microsoft.com/office/powerpoint/2010/main" val="325096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50154BA-B29D-46C0-8CF3-168D5571080F}"/>
              </a:ext>
            </a:extLst>
          </p:cNvPr>
          <p:cNvSpPr/>
          <p:nvPr/>
        </p:nvSpPr>
        <p:spPr>
          <a:xfrm>
            <a:off x="2162175" y="4583723"/>
            <a:ext cx="7696933" cy="11136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685674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 ne  se  termine  ni par 0 ni par 5 !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245C141-DA3F-411A-A618-136C39CC8F6A}"/>
              </a:ext>
            </a:extLst>
          </p:cNvPr>
          <p:cNvSpPr txBox="1"/>
          <p:nvPr/>
        </p:nvSpPr>
        <p:spPr>
          <a:xfrm>
            <a:off x="2293326" y="4772689"/>
            <a:ext cx="72375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Les multiples de 5 sont  0 ; 5 ; 10 ; 15 ; 20 ; 25 ; 30; 35 ;  … et tous les  nombres se finissant  par 0 ou par 5.</a:t>
            </a:r>
          </a:p>
        </p:txBody>
      </p:sp>
    </p:spTree>
    <p:extLst>
      <p:ext uri="{BB962C8B-B14F-4D97-AF65-F5344CB8AC3E}">
        <p14:creationId xmlns:p14="http://schemas.microsoft.com/office/powerpoint/2010/main" val="45235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8404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5: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2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114800" y="2741175"/>
            <a:ext cx="416210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3200" dirty="0">
                <a:solidFill>
                  <a:srgbClr val="0070C0"/>
                </a:solidFill>
              </a:rPr>
              <a:t>52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se  termine  par </a:t>
            </a:r>
            <a:r>
              <a:rPr lang="fr-FR" sz="3200" dirty="0">
                <a:solidFill>
                  <a:srgbClr val="C00000"/>
                </a:solidFill>
              </a:rPr>
              <a:t>4</a:t>
            </a:r>
            <a:r>
              <a:rPr lang="fr-FR" sz="3200" dirty="0">
                <a:solidFill>
                  <a:srgbClr val="0070C0"/>
                </a:solidFill>
              </a:rPr>
              <a:t> .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271FD5A-4DE6-42F2-94BD-2001C2B092C3}"/>
              </a:ext>
            </a:extLst>
          </p:cNvPr>
          <p:cNvSpPr/>
          <p:nvPr/>
        </p:nvSpPr>
        <p:spPr>
          <a:xfrm>
            <a:off x="981075" y="4305299"/>
            <a:ext cx="9184985" cy="172402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Rappel :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Les multiples de 2 ( qu’on appelle aussi nombres pairs)  </a:t>
            </a:r>
          </a:p>
          <a:p>
            <a:pPr algn="ctr"/>
            <a:r>
              <a:rPr lang="fr-FR" sz="2800" dirty="0">
                <a:solidFill>
                  <a:schemeClr val="accent4">
                    <a:lumMod val="50000"/>
                  </a:schemeClr>
                </a:solidFill>
              </a:rPr>
              <a:t>sont les nombres qui se terminent par 0 ; 2 ; 4 ; 6  ou 8.</a:t>
            </a:r>
          </a:p>
        </p:txBody>
      </p:sp>
    </p:spTree>
    <p:extLst>
      <p:ext uri="{BB962C8B-B14F-4D97-AF65-F5344CB8AC3E}">
        <p14:creationId xmlns:p14="http://schemas.microsoft.com/office/powerpoint/2010/main" val="170662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845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6: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62175" y="2933372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76700" y="2859315"/>
            <a:ext cx="693401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+ 4 = 11  et 11 n’est pas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8460000" y="2924175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8391525" y="3422450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179109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1315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7: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525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838200" y="2949594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634224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 5 + 2 + 5 = 12  et 12 est    un multiple de 3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2846456-5BD5-438E-A297-0A9593CB81CB}"/>
              </a:ext>
            </a:extLst>
          </p:cNvPr>
          <p:cNvCxnSpPr/>
          <p:nvPr/>
        </p:nvCxnSpPr>
        <p:spPr>
          <a:xfrm>
            <a:off x="7744893" y="2727900"/>
            <a:ext cx="0" cy="1085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8E09586F-DD16-4F52-9029-C1E2854521B0}"/>
              </a:ext>
            </a:extLst>
          </p:cNvPr>
          <p:cNvSpPr txBox="1"/>
          <p:nvPr/>
        </p:nvSpPr>
        <p:spPr>
          <a:xfrm>
            <a:off x="7804974" y="3244869"/>
            <a:ext cx="274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dans la table de 3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408633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306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Réponse 8: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52279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132 427 est  un multiple de 3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1897FF-7CCD-4463-AF4D-37081AFFECB9}"/>
              </a:ext>
            </a:extLst>
          </p:cNvPr>
          <p:cNvSpPr/>
          <p:nvPr/>
        </p:nvSpPr>
        <p:spPr>
          <a:xfrm>
            <a:off x="2123948" y="2950993"/>
            <a:ext cx="285750" cy="295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E6D2DAB-67C2-420B-AB82-B5198178B5D0}"/>
              </a:ext>
            </a:extLst>
          </p:cNvPr>
          <p:cNvSpPr txBox="1"/>
          <p:nvPr/>
        </p:nvSpPr>
        <p:spPr>
          <a:xfrm>
            <a:off x="4088423" y="2774634"/>
            <a:ext cx="796448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1+3+2+4+2+7= 19  et 19 n’ est  pas  un multiple de 3.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3DD1030-0216-4A9C-931F-C1EA94026AC0}"/>
              </a:ext>
            </a:extLst>
          </p:cNvPr>
          <p:cNvSpPr/>
          <p:nvPr/>
        </p:nvSpPr>
        <p:spPr>
          <a:xfrm>
            <a:off x="691336" y="4379357"/>
            <a:ext cx="9141799" cy="2000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0E85BA4-3BC1-4243-A0C0-731D925730C9}"/>
              </a:ext>
            </a:extLst>
          </p:cNvPr>
          <p:cNvSpPr txBox="1"/>
          <p:nvPr/>
        </p:nvSpPr>
        <p:spPr>
          <a:xfrm>
            <a:off x="838200" y="4630826"/>
            <a:ext cx="89740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Propriété:</a:t>
            </a:r>
          </a:p>
          <a:p>
            <a:r>
              <a:rPr lang="fr-FR" dirty="0"/>
              <a:t>Un nombre est un </a:t>
            </a:r>
            <a:r>
              <a:rPr lang="fr-FR" b="1" dirty="0"/>
              <a:t>multiple de 3  </a:t>
            </a:r>
            <a:r>
              <a:rPr lang="fr-FR" dirty="0"/>
              <a:t>lorsque la somme de ses chiffres est un multiple de 3.</a:t>
            </a:r>
          </a:p>
          <a:p>
            <a:endParaRPr lang="fr-FR" sz="800" dirty="0"/>
          </a:p>
          <a:p>
            <a:r>
              <a:rPr lang="fr-FR" u="sng" dirty="0"/>
              <a:t>Exemple</a:t>
            </a:r>
            <a:r>
              <a:rPr lang="fr-FR" dirty="0"/>
              <a:t>: 288 est multiple de 3 </a:t>
            </a:r>
            <a:r>
              <a:rPr lang="fr-FR" b="1" dirty="0"/>
              <a:t>car</a:t>
            </a:r>
            <a:r>
              <a:rPr lang="fr-FR" dirty="0"/>
              <a:t> 2+8+8 =18</a:t>
            </a:r>
          </a:p>
          <a:p>
            <a:endParaRPr lang="fr-FR" sz="800" dirty="0"/>
          </a:p>
          <a:p>
            <a:r>
              <a:rPr lang="fr-FR" u="sng" dirty="0"/>
              <a:t>Contre exemple</a:t>
            </a:r>
            <a:r>
              <a:rPr lang="fr-FR" dirty="0"/>
              <a:t>: 293 n’est pas multiple de 3  </a:t>
            </a:r>
            <a:r>
              <a:rPr lang="fr-FR" b="1" dirty="0"/>
              <a:t>car</a:t>
            </a:r>
            <a:r>
              <a:rPr lang="fr-FR" dirty="0"/>
              <a:t>  2+9+3 =14 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et 14 n’est pas un multiple de 3.</a:t>
            </a:r>
          </a:p>
        </p:txBody>
      </p:sp>
    </p:spTree>
    <p:extLst>
      <p:ext uri="{BB962C8B-B14F-4D97-AF65-F5344CB8AC3E}">
        <p14:creationId xmlns:p14="http://schemas.microsoft.com/office/powerpoint/2010/main" val="39200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Question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</p:spTree>
    <p:extLst>
      <p:ext uri="{BB962C8B-B14F-4D97-AF65-F5344CB8AC3E}">
        <p14:creationId xmlns:p14="http://schemas.microsoft.com/office/powerpoint/2010/main" val="36151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chemin : vertical 6">
            <a:extLst>
              <a:ext uri="{FF2B5EF4-FFF2-40B4-BE49-F238E27FC236}">
                <a16:creationId xmlns:a16="http://schemas.microsoft.com/office/drawing/2014/main" id="{351A7895-F25E-48DA-8CD0-2BF241765D62}"/>
              </a:ext>
            </a:extLst>
          </p:cNvPr>
          <p:cNvSpPr/>
          <p:nvPr/>
        </p:nvSpPr>
        <p:spPr>
          <a:xfrm>
            <a:off x="2107077" y="457200"/>
            <a:ext cx="7265523" cy="5478885"/>
          </a:xfrm>
          <a:prstGeom prst="vertic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/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Petits rappels:</a:t>
                </a:r>
              </a:p>
              <a:p>
                <a:endParaRPr lang="fr-FR" sz="2000" dirty="0"/>
              </a:p>
              <a:p>
                <a:r>
                  <a:rPr lang="fr-FR" sz="2000" b="1" dirty="0"/>
                  <a:t>Les multiples </a:t>
                </a:r>
                <a:r>
                  <a:rPr lang="fr-FR" sz="2000" dirty="0"/>
                  <a:t>d’un nombre sont les résultats de</a:t>
                </a:r>
              </a:p>
              <a:p>
                <a:pPr>
                  <a:spcAft>
                    <a:spcPts val="600"/>
                  </a:spcAft>
                </a:pPr>
                <a:r>
                  <a:rPr lang="fr-FR" sz="2000" dirty="0"/>
                  <a:t> sa table de multiplication. </a:t>
                </a:r>
              </a:p>
              <a:p>
                <a:r>
                  <a:rPr lang="fr-FR" sz="2000" dirty="0"/>
                  <a:t>Par exemple les multiples de 5 sont  0 ; 5 ; 10 ; 15 ;</a:t>
                </a:r>
              </a:p>
              <a:p>
                <a:r>
                  <a:rPr lang="fr-FR" sz="2000" dirty="0"/>
                  <a:t> 20 ; 25 ; 30; 35 ;  … et tous les  nombres se finissant </a:t>
                </a:r>
              </a:p>
              <a:p>
                <a:r>
                  <a:rPr lang="fr-FR" sz="2000" dirty="0"/>
                  <a:t>par 0 ou par 5.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La phrase «345 est un multiple de 5 » peut aussi se</a:t>
                </a:r>
              </a:p>
              <a:p>
                <a:r>
                  <a:rPr lang="fr-FR" sz="2000" dirty="0"/>
                  <a:t> dire « 5 est un </a:t>
                </a:r>
                <a:r>
                  <a:rPr lang="fr-FR" sz="2000" b="1" dirty="0"/>
                  <a:t>diviseur</a:t>
                </a:r>
                <a:r>
                  <a:rPr lang="fr-FR" sz="2000" dirty="0"/>
                  <a:t> de 345 »</a:t>
                </a:r>
              </a:p>
              <a:p>
                <a:endParaRPr lang="fr-FR" sz="2000" dirty="0"/>
              </a:p>
              <a:p>
                <a:r>
                  <a:rPr lang="fr-FR" sz="2000" dirty="0"/>
                  <a:t>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×7=91   </m:t>
                    </m:r>
                    <m:r>
                      <m:rPr>
                        <m:sty m:val="p"/>
                      </m:rP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donc</m:t>
                    </m:r>
                    <m:r>
                      <a:rPr lang="fr-FR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91÷7=13 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91÷13=7</m:t>
                    </m:r>
                  </m:oMath>
                </a14:m>
                <a:endParaRPr lang="fr-FR" sz="2000" b="0" dirty="0">
                  <a:ea typeface="Cambria Math" panose="02040503050406030204" pitchFamily="18" charset="0"/>
                </a:endParaRPr>
              </a:p>
              <a:p>
                <a:r>
                  <a:rPr lang="fr-FR" sz="2000" dirty="0"/>
                  <a:t> On peut dire que   91 est un multiple de 7 et de 13 ;           </a:t>
                </a:r>
              </a:p>
              <a:p>
                <a:r>
                  <a:rPr lang="fr-FR" sz="2000" dirty="0"/>
                  <a:t>                    et que   7 et 13 sont des diviseurs de 91.</a:t>
                </a: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C400DFE-A919-4C67-A2B4-D35B04443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7043" y="1189925"/>
                <a:ext cx="6237913" cy="4478149"/>
              </a:xfrm>
              <a:prstGeom prst="rect">
                <a:avLst/>
              </a:prstGeom>
              <a:blipFill>
                <a:blip r:embed="rId2"/>
                <a:stretch>
                  <a:fillRect l="-977" t="-680" b="-14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703F298B-D035-42E9-AB72-111B2C785DCB}"/>
              </a:ext>
            </a:extLst>
          </p:cNvPr>
          <p:cNvSpPr/>
          <p:nvPr/>
        </p:nvSpPr>
        <p:spPr>
          <a:xfrm>
            <a:off x="3004656" y="4561946"/>
            <a:ext cx="5510694" cy="1019704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6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3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DD0C6-A0ED-4B99-829E-7A10A528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867"/>
            <a:ext cx="10515600" cy="1325563"/>
          </a:xfrm>
        </p:spPr>
        <p:txBody>
          <a:bodyPr/>
          <a:lstStyle/>
          <a:p>
            <a:r>
              <a:rPr lang="fr-FR" b="1" u="sng" dirty="0"/>
              <a:t>Réponse 9: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BD40FA-8C10-40F1-A8A1-BF3F6357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Lesquels de ces nombres sont divisibles par 3 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913                       234                     301                     597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80CEE6C-4FE4-4621-846F-EA38272FB73C}"/>
              </a:ext>
            </a:extLst>
          </p:cNvPr>
          <p:cNvSpPr txBox="1"/>
          <p:nvPr/>
        </p:nvSpPr>
        <p:spPr>
          <a:xfrm>
            <a:off x="621585" y="3684331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9+1+3 = 13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0B770978-73A1-4392-A4F7-C67D54F16EF9}"/>
              </a:ext>
            </a:extLst>
          </p:cNvPr>
          <p:cNvGrpSpPr/>
          <p:nvPr/>
        </p:nvGrpSpPr>
        <p:grpSpPr>
          <a:xfrm>
            <a:off x="838200" y="2860158"/>
            <a:ext cx="788581" cy="824173"/>
            <a:chOff x="838200" y="2860158"/>
            <a:chExt cx="788581" cy="824173"/>
          </a:xfrm>
        </p:grpSpPr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6F85C65A-E179-475E-95EC-336892CD42D5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66F67FC4-8D13-4A98-ADCF-3169F7C8BE50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42B7EBAF-A987-419A-A320-09C934554BF5}"/>
              </a:ext>
            </a:extLst>
          </p:cNvPr>
          <p:cNvGrpSpPr/>
          <p:nvPr/>
        </p:nvGrpSpPr>
        <p:grpSpPr>
          <a:xfrm>
            <a:off x="3146020" y="2828262"/>
            <a:ext cx="788581" cy="824173"/>
            <a:chOff x="838200" y="2860158"/>
            <a:chExt cx="788581" cy="824173"/>
          </a:xfrm>
          <a:solidFill>
            <a:srgbClr val="92D050">
              <a:alpha val="33000"/>
            </a:srgbClr>
          </a:solidFill>
        </p:grpSpPr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CCE574B4-7ED7-4798-9EC3-2BF419468EDD}"/>
                </a:ext>
              </a:extLst>
            </p:cNvPr>
            <p:cNvCxnSpPr>
              <a:cxnSpLocks/>
              <a:stCxn id="16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FDAECD1A-96E3-4E14-BB0E-18314A53DCF1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AAE4FCA5-BF51-4784-9C24-925817722A95}"/>
              </a:ext>
            </a:extLst>
          </p:cNvPr>
          <p:cNvGrpSpPr/>
          <p:nvPr/>
        </p:nvGrpSpPr>
        <p:grpSpPr>
          <a:xfrm>
            <a:off x="5453840" y="2817628"/>
            <a:ext cx="788581" cy="824173"/>
            <a:chOff x="838200" y="2860158"/>
            <a:chExt cx="788581" cy="824173"/>
          </a:xfrm>
          <a:solidFill>
            <a:srgbClr val="FFC000">
              <a:alpha val="33000"/>
            </a:srgbClr>
          </a:solidFill>
        </p:grpSpPr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279F222F-DF35-4576-9A8F-AB6BDA09DDE6}"/>
                </a:ext>
              </a:extLst>
            </p:cNvPr>
            <p:cNvCxnSpPr>
              <a:cxnSpLocks/>
              <a:stCxn id="19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040705C-8599-4F27-9D9D-71B951CADDF9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65C7EA5C-9143-4E2D-99BB-C318C30FC0BC}"/>
              </a:ext>
            </a:extLst>
          </p:cNvPr>
          <p:cNvGrpSpPr/>
          <p:nvPr/>
        </p:nvGrpSpPr>
        <p:grpSpPr>
          <a:xfrm>
            <a:off x="7629969" y="2828261"/>
            <a:ext cx="788581" cy="824173"/>
            <a:chOff x="838200" y="2860158"/>
            <a:chExt cx="788581" cy="824173"/>
          </a:xfrm>
          <a:solidFill>
            <a:srgbClr val="7030A0">
              <a:alpha val="33000"/>
            </a:srgbClr>
          </a:solidFill>
        </p:grpSpPr>
        <p:cxnSp>
          <p:nvCxnSpPr>
            <p:cNvPr id="21" name="Connecteur droit avec flèche 20">
              <a:extLst>
                <a:ext uri="{FF2B5EF4-FFF2-40B4-BE49-F238E27FC236}">
                  <a16:creationId xmlns:a16="http://schemas.microsoft.com/office/drawing/2014/main" id="{37DF533A-A03D-40A8-8D57-EF4FEE66F027}"/>
                </a:ext>
              </a:extLst>
            </p:cNvPr>
            <p:cNvCxnSpPr>
              <a:cxnSpLocks/>
              <a:stCxn id="22" idx="4"/>
            </p:cNvCxnSpPr>
            <p:nvPr/>
          </p:nvCxnSpPr>
          <p:spPr>
            <a:xfrm flipH="1">
              <a:off x="1232490" y="3306726"/>
              <a:ext cx="1" cy="377605"/>
            </a:xfrm>
            <a:prstGeom prst="straightConnector1">
              <a:avLst/>
            </a:prstGeom>
            <a:grpFill/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19796160-B0A1-4788-ADE3-AEB002BCB112}"/>
                </a:ext>
              </a:extLst>
            </p:cNvPr>
            <p:cNvSpPr/>
            <p:nvPr/>
          </p:nvSpPr>
          <p:spPr>
            <a:xfrm>
              <a:off x="838200" y="2860158"/>
              <a:ext cx="788581" cy="446568"/>
            </a:xfrm>
            <a:prstGeom prst="ellipse">
              <a:avLst/>
            </a:prstGeom>
            <a:grp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C85EE207-9104-4859-8004-71E1C9DBCE8E}"/>
              </a:ext>
            </a:extLst>
          </p:cNvPr>
          <p:cNvSpPr txBox="1"/>
          <p:nvPr/>
        </p:nvSpPr>
        <p:spPr>
          <a:xfrm>
            <a:off x="2953205" y="3594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</a:rPr>
              <a:t>2+3+4 = 9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C8958BD-311C-469A-8A28-C314D04BE403}"/>
              </a:ext>
            </a:extLst>
          </p:cNvPr>
          <p:cNvSpPr txBox="1"/>
          <p:nvPr/>
        </p:nvSpPr>
        <p:spPr>
          <a:xfrm>
            <a:off x="5261024" y="359380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FC000"/>
                </a:solidFill>
              </a:rPr>
              <a:t>3+0+1 = 4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306ADC-282D-474B-AEFA-9B57119F94D6}"/>
              </a:ext>
            </a:extLst>
          </p:cNvPr>
          <p:cNvSpPr txBox="1"/>
          <p:nvPr/>
        </p:nvSpPr>
        <p:spPr>
          <a:xfrm>
            <a:off x="7448843" y="3593805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7030A0"/>
                </a:solidFill>
              </a:rPr>
              <a:t>5+9+7 = 21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A280024D-986E-46ED-A7D5-CCAF5D88BCC0}"/>
              </a:ext>
            </a:extLst>
          </p:cNvPr>
          <p:cNvCxnSpPr/>
          <p:nvPr/>
        </p:nvCxnSpPr>
        <p:spPr>
          <a:xfrm>
            <a:off x="4167963" y="4055470"/>
            <a:ext cx="0" cy="537795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CB5B4BFF-5793-451D-9DFB-3CB853DCA736}"/>
              </a:ext>
            </a:extLst>
          </p:cNvPr>
          <p:cNvCxnSpPr/>
          <p:nvPr/>
        </p:nvCxnSpPr>
        <p:spPr>
          <a:xfrm>
            <a:off x="8711610" y="4013400"/>
            <a:ext cx="0" cy="53779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298AEE44-D922-4877-8DD3-68D0CEA8D9C0}"/>
              </a:ext>
            </a:extLst>
          </p:cNvPr>
          <p:cNvSpPr txBox="1"/>
          <p:nvPr/>
        </p:nvSpPr>
        <p:spPr>
          <a:xfrm>
            <a:off x="3449657" y="4543536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Multiple de 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4AB011-6226-47CE-BB6B-25712CFA693B}"/>
              </a:ext>
            </a:extLst>
          </p:cNvPr>
          <p:cNvSpPr/>
          <p:nvPr/>
        </p:nvSpPr>
        <p:spPr>
          <a:xfrm>
            <a:off x="8110262" y="4465837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</a:rPr>
              <a:t>Multiple de 3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18D15E9-EE51-4A32-BC5E-E83446A22943}"/>
              </a:ext>
            </a:extLst>
          </p:cNvPr>
          <p:cNvGrpSpPr/>
          <p:nvPr/>
        </p:nvGrpSpPr>
        <p:grpSpPr>
          <a:xfrm>
            <a:off x="3418323" y="2446303"/>
            <a:ext cx="927494" cy="682922"/>
            <a:chOff x="6485860" y="6041581"/>
            <a:chExt cx="927494" cy="682922"/>
          </a:xfrm>
        </p:grpSpPr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A37053A9-8EF9-465B-A809-53D2FC9CB726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40637BAF-79AA-4AE3-9946-DDF565D2DE5B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BD20556C-926F-4003-8C56-80EEED444992}"/>
              </a:ext>
            </a:extLst>
          </p:cNvPr>
          <p:cNvGrpSpPr/>
          <p:nvPr/>
        </p:nvGrpSpPr>
        <p:grpSpPr>
          <a:xfrm>
            <a:off x="7904391" y="2441121"/>
            <a:ext cx="927494" cy="682922"/>
            <a:chOff x="6485860" y="6041581"/>
            <a:chExt cx="927494" cy="682922"/>
          </a:xfrm>
        </p:grpSpPr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D301B7-FAF3-4492-91E6-73773A9FE993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8DAE8B7F-D5C0-43C4-9FC6-E8EE7A1D076C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Signe de multiplication 3">
            <a:extLst>
              <a:ext uri="{FF2B5EF4-FFF2-40B4-BE49-F238E27FC236}">
                <a16:creationId xmlns:a16="http://schemas.microsoft.com/office/drawing/2014/main" id="{55A2B416-90C2-4550-8300-7B29A94EC654}"/>
              </a:ext>
            </a:extLst>
          </p:cNvPr>
          <p:cNvSpPr/>
          <p:nvPr/>
        </p:nvSpPr>
        <p:spPr>
          <a:xfrm>
            <a:off x="896408" y="2424416"/>
            <a:ext cx="746176" cy="1254257"/>
          </a:xfrm>
          <a:prstGeom prst="mathMultiply">
            <a:avLst/>
          </a:prstGeom>
          <a:solidFill>
            <a:srgbClr val="FF0000">
              <a:alpha val="67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Signe de multiplication 30">
            <a:extLst>
              <a:ext uri="{FF2B5EF4-FFF2-40B4-BE49-F238E27FC236}">
                <a16:creationId xmlns:a16="http://schemas.microsoft.com/office/drawing/2014/main" id="{73A89A46-D7E8-46B2-AEEE-ACEF877CC8D8}"/>
              </a:ext>
            </a:extLst>
          </p:cNvPr>
          <p:cNvSpPr/>
          <p:nvPr/>
        </p:nvSpPr>
        <p:spPr>
          <a:xfrm>
            <a:off x="5491968" y="2380048"/>
            <a:ext cx="746176" cy="1254257"/>
          </a:xfrm>
          <a:prstGeom prst="mathMultiply">
            <a:avLst/>
          </a:prstGeom>
          <a:solidFill>
            <a:srgbClr val="FF0000">
              <a:alpha val="71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79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2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9" grpId="0"/>
      <p:bldP spid="30" grpId="0"/>
      <p:bldP spid="4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</p:spTree>
    <p:extLst>
      <p:ext uri="{BB962C8B-B14F-4D97-AF65-F5344CB8AC3E}">
        <p14:creationId xmlns:p14="http://schemas.microsoft.com/office/powerpoint/2010/main" val="21503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10: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30.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30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×15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𝑙𝑎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6095515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6 mais c’est déjà écrit donc on peut s’arrêter</a:t>
            </a: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5867F654-4B26-4671-81DE-04046921F42F}"/>
              </a:ext>
            </a:extLst>
          </p:cNvPr>
          <p:cNvCxnSpPr>
            <a:cxnSpLocks/>
          </p:cNvCxnSpPr>
          <p:nvPr/>
        </p:nvCxnSpPr>
        <p:spPr>
          <a:xfrm flipH="1" flipV="1">
            <a:off x="2758468" y="4700954"/>
            <a:ext cx="2174273" cy="4273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27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</p:spTree>
    <p:extLst>
      <p:ext uri="{BB962C8B-B14F-4D97-AF65-F5344CB8AC3E}">
        <p14:creationId xmlns:p14="http://schemas.microsoft.com/office/powerpoint/2010/main" val="202677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9509810C-2A57-44BD-AA25-0028640D3228}"/>
              </a:ext>
            </a:extLst>
          </p:cNvPr>
          <p:cNvGrpSpPr/>
          <p:nvPr/>
        </p:nvGrpSpPr>
        <p:grpSpPr>
          <a:xfrm>
            <a:off x="2758468" y="4700954"/>
            <a:ext cx="2270732" cy="791327"/>
            <a:chOff x="2758468" y="4700954"/>
            <a:chExt cx="2270732" cy="791327"/>
          </a:xfrm>
        </p:grpSpPr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04E16A46-62C2-4406-9674-ED9E0519843D}"/>
                </a:ext>
              </a:extLst>
            </p:cNvPr>
            <p:cNvSpPr/>
            <p:nvPr/>
          </p:nvSpPr>
          <p:spPr>
            <a:xfrm>
              <a:off x="4621178" y="5064968"/>
              <a:ext cx="408022" cy="427313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5867F654-4B26-4671-81DE-04046921F4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58468" y="4700954"/>
              <a:ext cx="2174273" cy="4273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Ellipse 10">
            <a:extLst>
              <a:ext uri="{FF2B5EF4-FFF2-40B4-BE49-F238E27FC236}">
                <a16:creationId xmlns:a16="http://schemas.microsoft.com/office/drawing/2014/main" id="{335BF6F1-D0BA-421F-905C-04D3C51AE440}"/>
              </a:ext>
            </a:extLst>
          </p:cNvPr>
          <p:cNvSpPr/>
          <p:nvPr/>
        </p:nvSpPr>
        <p:spPr>
          <a:xfrm>
            <a:off x="2331101" y="1778246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7D0FA12-15DC-4C5C-B692-E9854D5F3A7D}"/>
              </a:ext>
            </a:extLst>
          </p:cNvPr>
          <p:cNvSpPr/>
          <p:nvPr/>
        </p:nvSpPr>
        <p:spPr>
          <a:xfrm>
            <a:off x="1459312" y="18008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B3517CA-46B2-48E8-98B2-8E813DB5C7EE}"/>
              </a:ext>
            </a:extLst>
          </p:cNvPr>
          <p:cNvSpPr/>
          <p:nvPr/>
        </p:nvSpPr>
        <p:spPr>
          <a:xfrm>
            <a:off x="2322921" y="2502429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B1CF022-2482-4F65-86FD-609CC89EF844}"/>
              </a:ext>
            </a:extLst>
          </p:cNvPr>
          <p:cNvSpPr/>
          <p:nvPr/>
        </p:nvSpPr>
        <p:spPr>
          <a:xfrm>
            <a:off x="2322922" y="3212392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FEE01C5-19B4-4EC3-8810-4BC299DF5945}"/>
              </a:ext>
            </a:extLst>
          </p:cNvPr>
          <p:cNvSpPr/>
          <p:nvPr/>
        </p:nvSpPr>
        <p:spPr>
          <a:xfrm>
            <a:off x="2254195" y="429125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7013BE2-D91C-42FE-A6F8-96C3863D0CEB}"/>
              </a:ext>
            </a:extLst>
          </p:cNvPr>
          <p:cNvSpPr/>
          <p:nvPr/>
        </p:nvSpPr>
        <p:spPr>
          <a:xfrm>
            <a:off x="1428734" y="4260780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AA44ACF-432A-48DF-B2C8-6C209F5DCA5F}"/>
              </a:ext>
            </a:extLst>
          </p:cNvPr>
          <p:cNvSpPr/>
          <p:nvPr/>
        </p:nvSpPr>
        <p:spPr>
          <a:xfrm>
            <a:off x="1437024" y="3180018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1B614F2-4843-4716-9E94-DB9938CEF3B2}"/>
              </a:ext>
            </a:extLst>
          </p:cNvPr>
          <p:cNvSpPr/>
          <p:nvPr/>
        </p:nvSpPr>
        <p:spPr>
          <a:xfrm>
            <a:off x="1437025" y="2530141"/>
            <a:ext cx="539261" cy="61831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11: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5604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tous les diviseurs de 42.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/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42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×42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150FD45-9085-4D48-95B4-F3FE3DA38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1758731"/>
                <a:ext cx="2529860" cy="646331"/>
              </a:xfrm>
              <a:prstGeom prst="rect">
                <a:avLst/>
              </a:prstGeom>
              <a:blipFill>
                <a:blip r:embed="rId2"/>
                <a:stretch>
                  <a:fillRect l="-7229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/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×21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003CC6BB-F2A4-45C2-9EA1-835A44A70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2510804"/>
                <a:ext cx="247856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/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×14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7B49C7C5-870D-4166-85A4-B37C80903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0" y="3196389"/>
                <a:ext cx="2478564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/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×7</m:t>
                    </m:r>
                  </m:oMath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C6A3661-1CDB-4AE4-BEDF-FB9CF5B6E8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2" y="4230797"/>
                <a:ext cx="222368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/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  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𝑖𝑙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𝑒𝑠𝑡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𝑝𝑎𝑠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𝑑𝑎𝑛𝑠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𝑡𝑎𝑏𝑙𝑒𝑠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4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𝑛𝑖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𝑑𝑒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 5</m:t>
                    </m:r>
                  </m:oMath>
                </a14:m>
                <a:endParaRPr lang="fr-FR" sz="32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85659D-3BCD-4623-A2D3-3B77A19F3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58" y="3690609"/>
                <a:ext cx="777123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9CEA083F-26B4-4B1D-A00A-E9D71BCA666D}"/>
              </a:ext>
            </a:extLst>
          </p:cNvPr>
          <p:cNvSpPr/>
          <p:nvPr/>
        </p:nvSpPr>
        <p:spPr>
          <a:xfrm>
            <a:off x="7259260" y="1752166"/>
            <a:ext cx="816077" cy="31249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B9E2396-E5F6-4C31-BB90-237F7817E063}"/>
              </a:ext>
            </a:extLst>
          </p:cNvPr>
          <p:cNvSpPr txBox="1"/>
          <p:nvPr/>
        </p:nvSpPr>
        <p:spPr>
          <a:xfrm>
            <a:off x="8207312" y="2905245"/>
            <a:ext cx="3984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Les diviseurs de 30 sont</a:t>
            </a:r>
          </a:p>
          <a:p>
            <a:r>
              <a:rPr lang="fr-FR" sz="2800" dirty="0">
                <a:solidFill>
                  <a:srgbClr val="0070C0"/>
                </a:solidFill>
              </a:rPr>
              <a:t> 1, 2, 3, 5, 6, 10, 15 et 30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D8B92B-8744-46D7-84A5-70C1CC347C5D}"/>
              </a:ext>
            </a:extLst>
          </p:cNvPr>
          <p:cNvSpPr txBox="1"/>
          <p:nvPr/>
        </p:nvSpPr>
        <p:spPr>
          <a:xfrm>
            <a:off x="997227" y="4968992"/>
            <a:ext cx="11189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/>
              <a:t>Il est  dans la table de 7 mais c’est déjà écrit donc on peut s’arrêter</a:t>
            </a:r>
          </a:p>
        </p:txBody>
      </p:sp>
    </p:spTree>
    <p:extLst>
      <p:ext uri="{BB962C8B-B14F-4D97-AF65-F5344CB8AC3E}">
        <p14:creationId xmlns:p14="http://schemas.microsoft.com/office/powerpoint/2010/main" val="372012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0" grpId="0" build="allAtOnce"/>
      <p:bldP spid="2" grpId="0" animBg="1"/>
      <p:bldP spid="20" grpId="0"/>
      <p:bldP spid="2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603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C972D-0560-42DA-902B-A41B1AF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 12: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1C3594-0BE8-4B32-BBBE-A922372D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51 est un nombre premier.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⧠ VRAI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	⧠ FAUX</a:t>
            </a:r>
          </a:p>
          <a:p>
            <a:pPr marL="0" indent="0">
              <a:buNone/>
            </a:pPr>
            <a:r>
              <a:rPr lang="fr-FR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car ……………………………………………………………………………….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A1B021F-21D0-4D2E-936E-9DB7405666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8" t="7060"/>
          <a:stretch/>
        </p:blipFill>
        <p:spPr>
          <a:xfrm>
            <a:off x="5105489" y="135082"/>
            <a:ext cx="7086511" cy="253538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9DF0696-A16D-4826-8A10-840D3D69436F}"/>
              </a:ext>
            </a:extLst>
          </p:cNvPr>
          <p:cNvSpPr txBox="1"/>
          <p:nvPr/>
        </p:nvSpPr>
        <p:spPr>
          <a:xfrm>
            <a:off x="2441865" y="3219435"/>
            <a:ext cx="93057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5 + 1 = 6  donc 51 est  dans la table de 3 ( 51 = 3 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x </a:t>
            </a:r>
            <a:r>
              <a:rPr lang="fr-FR" sz="3200" dirty="0">
                <a:solidFill>
                  <a:srgbClr val="0070C0"/>
                </a:solidFill>
              </a:rPr>
              <a:t>17</a:t>
            </a:r>
            <a:r>
              <a:rPr lang="fr-FR" sz="3200" dirty="0">
                <a:solidFill>
                  <a:srgbClr val="0070C0"/>
                </a:solidFill>
                <a:latin typeface="Book Antiqua" panose="02040602050305030304" pitchFamily="18" charset="0"/>
              </a:rPr>
              <a:t> ) </a:t>
            </a:r>
            <a:endParaRPr lang="fr-FR" sz="3200" dirty="0">
              <a:solidFill>
                <a:srgbClr val="0070C0"/>
              </a:solidFill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943D9A42-7913-4FCF-BFD1-72224C1C0CCB}"/>
              </a:ext>
            </a:extLst>
          </p:cNvPr>
          <p:cNvGrpSpPr/>
          <p:nvPr/>
        </p:nvGrpSpPr>
        <p:grpSpPr>
          <a:xfrm>
            <a:off x="1811483" y="2773814"/>
            <a:ext cx="927494" cy="682922"/>
            <a:chOff x="6485860" y="6041581"/>
            <a:chExt cx="927494" cy="682922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45CCCC4C-6A53-4273-BB2B-6B494D3C5DB2}"/>
                </a:ext>
              </a:extLst>
            </p:cNvPr>
            <p:cNvCxnSpPr/>
            <p:nvPr/>
          </p:nvCxnSpPr>
          <p:spPr>
            <a:xfrm>
              <a:off x="6485860" y="6273209"/>
              <a:ext cx="181318" cy="21966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Arc 10">
              <a:extLst>
                <a:ext uri="{FF2B5EF4-FFF2-40B4-BE49-F238E27FC236}">
                  <a16:creationId xmlns:a16="http://schemas.microsoft.com/office/drawing/2014/main" id="{D747790D-B25F-4EA7-AA25-95A86CA8E634}"/>
                </a:ext>
              </a:extLst>
            </p:cNvPr>
            <p:cNvSpPr/>
            <p:nvPr/>
          </p:nvSpPr>
          <p:spPr>
            <a:xfrm>
              <a:off x="6667178" y="6041581"/>
              <a:ext cx="746176" cy="682922"/>
            </a:xfrm>
            <a:prstGeom prst="arc">
              <a:avLst>
                <a:gd name="adj1" fmla="val 10267763"/>
                <a:gd name="adj2" fmla="val 1661142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3FFE1E89-ED13-4094-B422-2251C6DAB6E1}"/>
              </a:ext>
            </a:extLst>
          </p:cNvPr>
          <p:cNvSpPr txBox="1"/>
          <p:nvPr/>
        </p:nvSpPr>
        <p:spPr>
          <a:xfrm>
            <a:off x="235620" y="4861617"/>
            <a:ext cx="11103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i="1" dirty="0">
                <a:solidFill>
                  <a:srgbClr val="0070C0"/>
                </a:solidFill>
                <a:latin typeface="Brush Script MT" panose="03060802040406070304" pitchFamily="66" charset="0"/>
              </a:rPr>
              <a:t>Un nombre premier  est  un nombre qui n’est pas dans les tables de multiplication </a:t>
            </a:r>
          </a:p>
          <a:p>
            <a:r>
              <a:rPr lang="fr-FR" sz="3200" b="1" i="1" dirty="0">
                <a:solidFill>
                  <a:srgbClr val="0070C0"/>
                </a:solidFill>
                <a:latin typeface="Brush Script MT" panose="03060802040406070304" pitchFamily="66" charset="0"/>
              </a:rPr>
              <a:t>                                     (à part la table de 1 bien sur)! </a:t>
            </a:r>
          </a:p>
        </p:txBody>
      </p:sp>
    </p:spTree>
    <p:extLst>
      <p:ext uri="{BB962C8B-B14F-4D97-AF65-F5344CB8AC3E}">
        <p14:creationId xmlns:p14="http://schemas.microsoft.com/office/powerpoint/2010/main" val="24498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407F-CD0B-424E-A2C3-02C82679C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397"/>
            <a:ext cx="10515600" cy="1325563"/>
          </a:xfrm>
        </p:spPr>
        <p:txBody>
          <a:bodyPr/>
          <a:lstStyle/>
          <a:p>
            <a:r>
              <a:rPr lang="fr-FR" b="1" u="sng" dirty="0"/>
              <a:t>Question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9DDE4-6FF7-42EF-9803-68874090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170 en produit de facteurs premiers.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505C171B-F2D9-49E2-AAED-0970A5B8E4E5}"/>
              </a:ext>
            </a:extLst>
          </p:cNvPr>
          <p:cNvSpPr/>
          <p:nvPr/>
        </p:nvSpPr>
        <p:spPr>
          <a:xfrm rot="5400000">
            <a:off x="5505450" y="-352673"/>
            <a:ext cx="457200" cy="4248150"/>
          </a:xfrm>
          <a:prstGeom prst="rightBrace">
            <a:avLst>
              <a:gd name="adj1" fmla="val 37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9F1C45-0089-4655-A526-91BF9A6EC30B}"/>
              </a:ext>
            </a:extLst>
          </p:cNvPr>
          <p:cNvSpPr txBox="1"/>
          <p:nvPr/>
        </p:nvSpPr>
        <p:spPr>
          <a:xfrm>
            <a:off x="3924300" y="2000002"/>
            <a:ext cx="452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Sous la forme d’une multiplication </a:t>
            </a:r>
          </a:p>
        </p:txBody>
      </p:sp>
    </p:spTree>
    <p:extLst>
      <p:ext uri="{BB962C8B-B14F-4D97-AF65-F5344CB8AC3E}">
        <p14:creationId xmlns:p14="http://schemas.microsoft.com/office/powerpoint/2010/main" val="12465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D407F-CD0B-424E-A2C3-02C82679C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0700"/>
            <a:ext cx="10515600" cy="1325563"/>
          </a:xfrm>
        </p:spPr>
        <p:txBody>
          <a:bodyPr/>
          <a:lstStyle/>
          <a:p>
            <a:r>
              <a:rPr lang="fr-FR" b="1" u="sng" dirty="0"/>
              <a:t>Réponse 13: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9DDE4-6FF7-42EF-9803-68874090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47" y="12148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Décompose 170 en produit de facteurs premiers.</a:t>
            </a:r>
          </a:p>
        </p:txBody>
      </p:sp>
      <p:sp>
        <p:nvSpPr>
          <p:cNvPr id="4" name="Accolade fermante 3">
            <a:extLst>
              <a:ext uri="{FF2B5EF4-FFF2-40B4-BE49-F238E27FC236}">
                <a16:creationId xmlns:a16="http://schemas.microsoft.com/office/drawing/2014/main" id="{505C171B-F2D9-49E2-AAED-0970A5B8E4E5}"/>
              </a:ext>
            </a:extLst>
          </p:cNvPr>
          <p:cNvSpPr/>
          <p:nvPr/>
        </p:nvSpPr>
        <p:spPr>
          <a:xfrm rot="5400000">
            <a:off x="5105400" y="-345300"/>
            <a:ext cx="457200" cy="4248150"/>
          </a:xfrm>
          <a:prstGeom prst="rightBrace">
            <a:avLst>
              <a:gd name="adj1" fmla="val 37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9F1C45-0089-4655-A526-91BF9A6EC30B}"/>
              </a:ext>
            </a:extLst>
          </p:cNvPr>
          <p:cNvSpPr txBox="1"/>
          <p:nvPr/>
        </p:nvSpPr>
        <p:spPr>
          <a:xfrm>
            <a:off x="3578142" y="1972669"/>
            <a:ext cx="4521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Sous la forme d’une multiplication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24E8C94-4986-4BFD-BCED-1F1F536193ED}"/>
                  </a:ext>
                </a:extLst>
              </p:cNvPr>
              <p:cNvSpPr txBox="1"/>
              <p:nvPr/>
            </p:nvSpPr>
            <p:spPr>
              <a:xfrm>
                <a:off x="459251" y="2706927"/>
                <a:ext cx="33297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24E8C94-4986-4BFD-BCED-1F1F5361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51" y="2706927"/>
                <a:ext cx="332975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387BAC9-7A18-42FE-9871-D0305D743905}"/>
                  </a:ext>
                </a:extLst>
              </p:cNvPr>
              <p:cNvSpPr txBox="1"/>
              <p:nvPr/>
            </p:nvSpPr>
            <p:spPr>
              <a:xfrm>
                <a:off x="3702832" y="2813969"/>
                <a:ext cx="407669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17 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𝑢𝑛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𝑛𝑜𝑚𝑏𝑟𝑒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fr-FR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𝑚𝑎𝑖𝑠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10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𝑒𝑠𝑡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𝑝𝑎𝑠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1387BAC9-7A18-42FE-9871-D0305D743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832" y="2813969"/>
                <a:ext cx="4076692" cy="830997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81DE7A1E-FB24-4DFD-86CD-E3F056002034}"/>
              </a:ext>
            </a:extLst>
          </p:cNvPr>
          <p:cNvSpPr txBox="1"/>
          <p:nvPr/>
        </p:nvSpPr>
        <p:spPr>
          <a:xfrm>
            <a:off x="7571176" y="3272007"/>
            <a:ext cx="39623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i="1" dirty="0">
                <a:sym typeface="Wingdings" panose="05000000000000000000" pitchFamily="2" charset="2"/>
              </a:rPr>
              <a:t> </a:t>
            </a:r>
            <a:r>
              <a:rPr lang="fr-FR" sz="2000" i="1" dirty="0">
                <a:solidFill>
                  <a:srgbClr val="FF0000"/>
                </a:solidFill>
                <a:sym typeface="Wingdings" panose="05000000000000000000" pitchFamily="2" charset="2"/>
              </a:rPr>
              <a:t>10</a:t>
            </a:r>
            <a:r>
              <a:rPr lang="fr-FR" sz="2000" i="1" dirty="0">
                <a:sym typeface="Wingdings" panose="05000000000000000000" pitchFamily="2" charset="2"/>
              </a:rPr>
              <a:t> doit encore être décomposé</a:t>
            </a:r>
            <a:endParaRPr lang="fr-FR" sz="2000" i="1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A36B71D-6D17-4A6D-A710-CE6548FF446B}"/>
              </a:ext>
            </a:extLst>
          </p:cNvPr>
          <p:cNvGrpSpPr/>
          <p:nvPr/>
        </p:nvGrpSpPr>
        <p:grpSpPr>
          <a:xfrm>
            <a:off x="1791747" y="2720776"/>
            <a:ext cx="873299" cy="1339395"/>
            <a:chOff x="1728073" y="3857820"/>
            <a:chExt cx="873299" cy="1339395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3CB1A16D-11E5-43FF-9BAE-7EED4B123DE8}"/>
                </a:ext>
              </a:extLst>
            </p:cNvPr>
            <p:cNvGrpSpPr/>
            <p:nvPr/>
          </p:nvGrpSpPr>
          <p:grpSpPr>
            <a:xfrm>
              <a:off x="1728073" y="4446007"/>
              <a:ext cx="873299" cy="751208"/>
              <a:chOff x="9816992" y="3906758"/>
              <a:chExt cx="873299" cy="751208"/>
            </a:xfrm>
          </p:grpSpPr>
          <p:cxnSp>
            <p:nvCxnSpPr>
              <p:cNvPr id="13" name="Connecteur droit avec flèche 12">
                <a:extLst>
                  <a:ext uri="{FF2B5EF4-FFF2-40B4-BE49-F238E27FC236}">
                    <a16:creationId xmlns:a16="http://schemas.microsoft.com/office/drawing/2014/main" id="{AA333201-11D0-4CFB-BFE5-BD6734172A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3642" y="3906758"/>
                <a:ext cx="1311" cy="349177"/>
              </a:xfrm>
              <a:prstGeom prst="straightConnector1">
                <a:avLst/>
              </a:prstGeom>
              <a:ln w="19050">
                <a:solidFill>
                  <a:srgbClr val="F9A09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Accolade fermante 13">
                <a:extLst>
                  <a:ext uri="{FF2B5EF4-FFF2-40B4-BE49-F238E27FC236}">
                    <a16:creationId xmlns:a16="http://schemas.microsoft.com/office/drawing/2014/main" id="{0CB3FD04-FB7E-41ED-96BE-D8483DCC4653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B3F4784-D851-4C01-B34A-302BB1FFECDB}"/>
                </a:ext>
              </a:extLst>
            </p:cNvPr>
            <p:cNvSpPr/>
            <p:nvPr/>
          </p:nvSpPr>
          <p:spPr>
            <a:xfrm>
              <a:off x="1887886" y="3857820"/>
              <a:ext cx="553674" cy="584775"/>
            </a:xfrm>
            <a:prstGeom prst="ellipse">
              <a:avLst/>
            </a:prstGeom>
            <a:noFill/>
            <a:ln>
              <a:solidFill>
                <a:srgbClr val="F9A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59426A4-91FF-42DF-B5A2-45956A2296A0}"/>
                  </a:ext>
                </a:extLst>
              </p:cNvPr>
              <p:cNvSpPr txBox="1"/>
              <p:nvPr/>
            </p:nvSpPr>
            <p:spPr>
              <a:xfrm>
                <a:off x="317366" y="3935994"/>
                <a:ext cx="35471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659426A4-91FF-42DF-B5A2-45956A229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66" y="3935994"/>
                <a:ext cx="354719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43F9E44F-8D41-45AC-A2B7-CFEF8EBBD85F}"/>
              </a:ext>
            </a:extLst>
          </p:cNvPr>
          <p:cNvSpPr txBox="1"/>
          <p:nvPr/>
        </p:nvSpPr>
        <p:spPr>
          <a:xfrm>
            <a:off x="3789009" y="4130155"/>
            <a:ext cx="446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2 ; 5 et 17 sont bien 3 nombres premiers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1BDBFF7-3630-456F-938E-FB4B51B4980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68" t="7060"/>
          <a:stretch/>
        </p:blipFill>
        <p:spPr>
          <a:xfrm>
            <a:off x="4962614" y="4320046"/>
            <a:ext cx="7086511" cy="2535382"/>
          </a:xfrm>
          <a:prstGeom prst="rect">
            <a:avLst/>
          </a:prstGeom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9ECBB3DD-1DDE-45F5-8537-F4C0E7ADBEDF}"/>
              </a:ext>
            </a:extLst>
          </p:cNvPr>
          <p:cNvSpPr/>
          <p:nvPr/>
        </p:nvSpPr>
        <p:spPr>
          <a:xfrm>
            <a:off x="7220628" y="5490762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B2A4948D-C607-4F14-92D4-48B74C0998B3}"/>
              </a:ext>
            </a:extLst>
          </p:cNvPr>
          <p:cNvSpPr/>
          <p:nvPr/>
        </p:nvSpPr>
        <p:spPr>
          <a:xfrm>
            <a:off x="8045064" y="5448317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BF1D499A-2C25-4FD9-A04E-C608276E3732}"/>
              </a:ext>
            </a:extLst>
          </p:cNvPr>
          <p:cNvSpPr/>
          <p:nvPr/>
        </p:nvSpPr>
        <p:spPr>
          <a:xfrm>
            <a:off x="9693563" y="5297764"/>
            <a:ext cx="474894" cy="441790"/>
          </a:xfrm>
          <a:prstGeom prst="ellipse">
            <a:avLst/>
          </a:prstGeom>
          <a:solidFill>
            <a:srgbClr val="00B0F0">
              <a:alpha val="42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1C6A209-1B59-4593-B7DE-0DFC2226DEB2}"/>
              </a:ext>
            </a:extLst>
          </p:cNvPr>
          <p:cNvSpPr/>
          <p:nvPr/>
        </p:nvSpPr>
        <p:spPr>
          <a:xfrm>
            <a:off x="1125415" y="3935994"/>
            <a:ext cx="2663221" cy="594271"/>
          </a:xfrm>
          <a:prstGeom prst="rect">
            <a:avLst/>
          </a:prstGeom>
          <a:solidFill>
            <a:schemeClr val="accent1">
              <a:alpha val="32000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87330F4-FB76-4336-8384-ECBDC94A378B}"/>
              </a:ext>
            </a:extLst>
          </p:cNvPr>
          <p:cNvSpPr txBox="1"/>
          <p:nvPr/>
        </p:nvSpPr>
        <p:spPr>
          <a:xfrm>
            <a:off x="494092" y="5932552"/>
            <a:ext cx="139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Vérification: 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765997B2-12C4-492B-84B8-0DDC35D0E9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28527" y="5406169"/>
            <a:ext cx="2546907" cy="117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3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5" grpId="0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</p:spTree>
    <p:extLst>
      <p:ext uri="{BB962C8B-B14F-4D97-AF65-F5344CB8AC3E}">
        <p14:creationId xmlns:p14="http://schemas.microsoft.com/office/powerpoint/2010/main" val="35451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Question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46430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 14: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Décompose 140 en produits de facteurs premiers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64048" y="2634934"/>
                <a:ext cx="33297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10 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048" y="2634934"/>
                <a:ext cx="332975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045144" y="3853305"/>
                <a:ext cx="411266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7×2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144" y="3853305"/>
                <a:ext cx="411266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045144" y="4819008"/>
                <a:ext cx="33067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=2²</m:t>
                      </m:r>
                      <m:r>
                        <a:rPr lang="fr-FR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×5×7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5144" y="4819008"/>
                <a:ext cx="330673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F896E9DB-6CDA-46FC-A7DD-55352F9CC34D}"/>
                  </a:ext>
                </a:extLst>
              </p:cNvPr>
              <p:cNvSpPr txBox="1"/>
              <p:nvPr/>
            </p:nvSpPr>
            <p:spPr>
              <a:xfrm>
                <a:off x="6180009" y="2703675"/>
                <a:ext cx="45470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14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𝑠𝑜𝑛𝑡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𝑝𝑎𝑠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𝑝𝑟𝑒𝑚𝑖𝑒𝑟𝑠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F896E9DB-6CDA-46FC-A7DD-55352F9CC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009" y="2703675"/>
                <a:ext cx="4547079" cy="461665"/>
              </a:xfrm>
              <a:prstGeom prst="rect">
                <a:avLst/>
              </a:prstGeom>
              <a:blipFill>
                <a:blip r:embed="rId5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07E62DB2-BC98-40F0-9E88-513DC3BD002E}"/>
              </a:ext>
            </a:extLst>
          </p:cNvPr>
          <p:cNvSpPr txBox="1"/>
          <p:nvPr/>
        </p:nvSpPr>
        <p:spPr>
          <a:xfrm>
            <a:off x="6799858" y="3100222"/>
            <a:ext cx="45539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i="1" dirty="0"/>
              <a:t>Il faut  eux même les décomposer</a:t>
            </a:r>
            <a:r>
              <a:rPr lang="fr-FR" sz="2000" i="1" dirty="0"/>
              <a:t>.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A14E0494-F90B-4202-BA24-AED32CF22BFC}"/>
              </a:ext>
            </a:extLst>
          </p:cNvPr>
          <p:cNvGrpSpPr/>
          <p:nvPr/>
        </p:nvGrpSpPr>
        <p:grpSpPr>
          <a:xfrm>
            <a:off x="3520506" y="2634934"/>
            <a:ext cx="873299" cy="1339395"/>
            <a:chOff x="1728073" y="3857820"/>
            <a:chExt cx="873299" cy="1339395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3E082D14-9047-40D2-BE1A-257D78206670}"/>
                </a:ext>
              </a:extLst>
            </p:cNvPr>
            <p:cNvGrpSpPr/>
            <p:nvPr/>
          </p:nvGrpSpPr>
          <p:grpSpPr>
            <a:xfrm>
              <a:off x="1728073" y="4446007"/>
              <a:ext cx="873299" cy="751208"/>
              <a:chOff x="9816992" y="3906758"/>
              <a:chExt cx="873299" cy="751208"/>
            </a:xfrm>
          </p:grpSpPr>
          <p:cxnSp>
            <p:nvCxnSpPr>
              <p:cNvPr id="12" name="Connecteur droit avec flèche 11">
                <a:extLst>
                  <a:ext uri="{FF2B5EF4-FFF2-40B4-BE49-F238E27FC236}">
                    <a16:creationId xmlns:a16="http://schemas.microsoft.com/office/drawing/2014/main" id="{F8C574BF-CEA0-4025-81B8-B59490700A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3642" y="3906758"/>
                <a:ext cx="1311" cy="349177"/>
              </a:xfrm>
              <a:prstGeom prst="straightConnector1">
                <a:avLst/>
              </a:prstGeom>
              <a:ln w="19050">
                <a:solidFill>
                  <a:srgbClr val="F9A09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Accolade fermante 12">
                <a:extLst>
                  <a:ext uri="{FF2B5EF4-FFF2-40B4-BE49-F238E27FC236}">
                    <a16:creationId xmlns:a16="http://schemas.microsoft.com/office/drawing/2014/main" id="{C04138B6-D534-4EE7-B4D4-D93782F01AF4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7CA0A2E2-A568-478B-AC92-99EE69D801B8}"/>
                </a:ext>
              </a:extLst>
            </p:cNvPr>
            <p:cNvSpPr/>
            <p:nvPr/>
          </p:nvSpPr>
          <p:spPr>
            <a:xfrm>
              <a:off x="1887886" y="3857820"/>
              <a:ext cx="553674" cy="584775"/>
            </a:xfrm>
            <a:prstGeom prst="ellipse">
              <a:avLst/>
            </a:prstGeom>
            <a:noFill/>
            <a:ln>
              <a:solidFill>
                <a:srgbClr val="F9A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B588454-91D3-432E-B642-132663232D65}"/>
              </a:ext>
            </a:extLst>
          </p:cNvPr>
          <p:cNvGrpSpPr/>
          <p:nvPr/>
        </p:nvGrpSpPr>
        <p:grpSpPr>
          <a:xfrm>
            <a:off x="4893989" y="2634934"/>
            <a:ext cx="1033112" cy="1339395"/>
            <a:chOff x="1568260" y="3857820"/>
            <a:chExt cx="1033112" cy="1339395"/>
          </a:xfrm>
        </p:grpSpPr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DE5B6EA0-00DC-49E7-ADEE-12CEF214C35D}"/>
                </a:ext>
              </a:extLst>
            </p:cNvPr>
            <p:cNvGrpSpPr/>
            <p:nvPr/>
          </p:nvGrpSpPr>
          <p:grpSpPr>
            <a:xfrm>
              <a:off x="1728073" y="4425815"/>
              <a:ext cx="873299" cy="771400"/>
              <a:chOff x="9816992" y="3886566"/>
              <a:chExt cx="873299" cy="771400"/>
            </a:xfrm>
          </p:grpSpPr>
          <p:cxnSp>
            <p:nvCxnSpPr>
              <p:cNvPr id="17" name="Connecteur droit avec flèche 16">
                <a:extLst>
                  <a:ext uri="{FF2B5EF4-FFF2-40B4-BE49-F238E27FC236}">
                    <a16:creationId xmlns:a16="http://schemas.microsoft.com/office/drawing/2014/main" id="{AC7A553F-08A1-4828-84BC-3D5087DDF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78149" y="3886566"/>
                <a:ext cx="1311" cy="349177"/>
              </a:xfrm>
              <a:prstGeom prst="straightConnector1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ccolade fermante 17">
                <a:extLst>
                  <a:ext uri="{FF2B5EF4-FFF2-40B4-BE49-F238E27FC236}">
                    <a16:creationId xmlns:a16="http://schemas.microsoft.com/office/drawing/2014/main" id="{A5FC9816-71BE-4893-BC1C-CB42BCD9827B}"/>
                  </a:ext>
                </a:extLst>
              </p:cNvPr>
              <p:cNvSpPr/>
              <p:nvPr/>
            </p:nvSpPr>
            <p:spPr>
              <a:xfrm rot="16200000">
                <a:off x="10099818" y="4067492"/>
                <a:ext cx="307648" cy="873299"/>
              </a:xfrm>
              <a:prstGeom prst="rightBrace">
                <a:avLst>
                  <a:gd name="adj1" fmla="val 38889"/>
                  <a:gd name="adj2" fmla="val 50000"/>
                </a:avLst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7B16706-6597-4293-9067-294C641DDAC8}"/>
                </a:ext>
              </a:extLst>
            </p:cNvPr>
            <p:cNvSpPr/>
            <p:nvPr/>
          </p:nvSpPr>
          <p:spPr>
            <a:xfrm>
              <a:off x="1568260" y="3857820"/>
              <a:ext cx="873300" cy="584775"/>
            </a:xfrm>
            <a:prstGeom prst="ellipse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5B4CA10F-D7E2-488A-89BC-7528C40380F2}"/>
              </a:ext>
            </a:extLst>
          </p:cNvPr>
          <p:cNvGrpSpPr/>
          <p:nvPr/>
        </p:nvGrpSpPr>
        <p:grpSpPr>
          <a:xfrm>
            <a:off x="3307604" y="4342794"/>
            <a:ext cx="2524086" cy="1085058"/>
            <a:chOff x="3307604" y="4342794"/>
            <a:chExt cx="2524086" cy="1085058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488886B6-13F2-4D51-8BEF-873DFDD7E6AC}"/>
                </a:ext>
              </a:extLst>
            </p:cNvPr>
            <p:cNvGrpSpPr/>
            <p:nvPr/>
          </p:nvGrpSpPr>
          <p:grpSpPr>
            <a:xfrm>
              <a:off x="3559258" y="4342794"/>
              <a:ext cx="2272432" cy="331023"/>
              <a:chOff x="3559258" y="4342794"/>
              <a:chExt cx="2272432" cy="331023"/>
            </a:xfrm>
          </p:grpSpPr>
          <p:cxnSp>
            <p:nvCxnSpPr>
              <p:cNvPr id="20" name="Connecteur droit avec flèche 19">
                <a:extLst>
                  <a:ext uri="{FF2B5EF4-FFF2-40B4-BE49-F238E27FC236}">
                    <a16:creationId xmlns:a16="http://schemas.microsoft.com/office/drawing/2014/main" id="{A09AA9CC-4B78-4C6E-9F0D-E47E4E34B9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9258" y="4360811"/>
                <a:ext cx="0" cy="31300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>
                <a:extLst>
                  <a:ext uri="{FF2B5EF4-FFF2-40B4-BE49-F238E27FC236}">
                    <a16:creationId xmlns:a16="http://schemas.microsoft.com/office/drawing/2014/main" id="{10F7F002-8AFC-4F7D-A148-CDA1FFE151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93046" y="4342794"/>
                <a:ext cx="2038644" cy="3310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FDCEF89E-F670-4F53-B1D7-693BB85220EA}"/>
                </a:ext>
              </a:extLst>
            </p:cNvPr>
            <p:cNvSpPr/>
            <p:nvPr/>
          </p:nvSpPr>
          <p:spPr>
            <a:xfrm>
              <a:off x="3307604" y="4642539"/>
              <a:ext cx="621323" cy="7853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868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Question 15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r>
              <a:rPr lang="fr-FR" dirty="0"/>
              <a:t>Décompose 48 en produits de facteurs premiers</a:t>
            </a:r>
          </a:p>
        </p:txBody>
      </p:sp>
    </p:spTree>
    <p:extLst>
      <p:ext uri="{BB962C8B-B14F-4D97-AF65-F5344CB8AC3E}">
        <p14:creationId xmlns:p14="http://schemas.microsoft.com/office/powerpoint/2010/main" val="9185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5DA5F-A27F-499C-9516-B6E2A43B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/>
              <a:t>Réponse 15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7EE9FB-1433-4BF9-BCA1-E7CF8A88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222" y="1576131"/>
            <a:ext cx="10515600" cy="4351338"/>
          </a:xfrm>
        </p:spPr>
        <p:txBody>
          <a:bodyPr/>
          <a:lstStyle/>
          <a:p>
            <a:r>
              <a:rPr lang="fr-FR" dirty="0"/>
              <a:t>Décompose 48 en produits de facteurs premiers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/>
              <p:nvPr/>
            </p:nvSpPr>
            <p:spPr>
              <a:xfrm>
                <a:off x="2201662" y="2574524"/>
                <a:ext cx="228780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8=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F685B9D-817B-49AE-A292-24173930F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2574524"/>
                <a:ext cx="228780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/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=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  <m:r>
                        <a:rPr lang="fr-FR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2×4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C5D144B9-6021-4EC8-9D27-EB94C436E3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662" y="3167025"/>
                <a:ext cx="402289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/>
              <p:nvPr/>
            </p:nvSpPr>
            <p:spPr>
              <a:xfrm>
                <a:off x="2216121" y="3785530"/>
                <a:ext cx="4546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2×2×2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3C09276-F595-42B7-9B59-BD7423B80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121" y="3785530"/>
                <a:ext cx="454669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A557FF8-971E-4160-9B7E-8DFE551E8627}"/>
                  </a:ext>
                </a:extLst>
              </p:cNvPr>
              <p:cNvSpPr txBox="1"/>
              <p:nvPr/>
            </p:nvSpPr>
            <p:spPr>
              <a:xfrm>
                <a:off x="2187751" y="4442389"/>
                <a:ext cx="4546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2×2×2</m:t>
                      </m:r>
                      <m:r>
                        <a:rPr lang="fr-FR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A557FF8-971E-4160-9B7E-8DFE551E8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751" y="4442389"/>
                <a:ext cx="454669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10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9A9EB-8770-4447-9195-DA796E13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b="1" u="sng" dirty="0"/>
              <a:t>Question 16: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78877" y="1813902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48=2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×2×2×2×3 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156=2×2×3×13</m:t>
                    </m:r>
                  </m:oMath>
                </a14:m>
                <a:endParaRPr lang="fr-F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/>
                  <a:t>Quel est le plus grand diviseur commun à  48 et 156 ?</a:t>
                </a:r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8877" y="1813902"/>
                <a:ext cx="10515600" cy="4351338"/>
              </a:xfrm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32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9A9EB-8770-4447-9195-DA796E13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b="1" u="sng" dirty="0"/>
              <a:t>Question 16: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48=2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×2×2×2×3      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𝑒𝑡</m:t>
                    </m:r>
                    <m:r>
                      <a:rPr lang="fr-F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156=2×2×3×13</m:t>
                    </m:r>
                  </m:oMath>
                </a14:m>
                <a:endParaRPr lang="fr-F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dirty="0"/>
                  <a:t>Quel est le plus grand diviseur commun à  48 et 156 ?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3600" dirty="0"/>
                  <a:t>C’est </a:t>
                </a:r>
                <a14:m>
                  <m:oMath xmlns:m="http://schemas.openxmlformats.org/officeDocument/2006/math">
                    <m:r>
                      <a:rPr lang="fr-FR" sz="36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fr-F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fr-FR" sz="3600" dirty="0"/>
                  <a:t>   c’est-à-dire 12 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635E3B0-0725-4717-A5AB-93E056DD0E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llipse 3">
            <a:extLst>
              <a:ext uri="{FF2B5EF4-FFF2-40B4-BE49-F238E27FC236}">
                <a16:creationId xmlns:a16="http://schemas.microsoft.com/office/drawing/2014/main" id="{C11323CA-AE99-4FC7-8BA2-B479CB0F8C2D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CC715B9-D670-456D-99C0-C7FA31235232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50E69BD-6482-4B92-BEAE-2F57AED9D102}"/>
              </a:ext>
            </a:extLst>
          </p:cNvPr>
          <p:cNvSpPr/>
          <p:nvPr/>
        </p:nvSpPr>
        <p:spPr>
          <a:xfrm>
            <a:off x="4317831" y="107876"/>
            <a:ext cx="431321" cy="379562"/>
          </a:xfrm>
          <a:prstGeom prst="ellipse">
            <a:avLst/>
          </a:prstGeom>
          <a:solidFill>
            <a:srgbClr val="FF00FF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5EF622C-EE04-42A2-8F1F-DDA7F4A9E378}"/>
              </a:ext>
            </a:extLst>
          </p:cNvPr>
          <p:cNvSpPr/>
          <p:nvPr/>
        </p:nvSpPr>
        <p:spPr>
          <a:xfrm>
            <a:off x="4317832" y="130674"/>
            <a:ext cx="431321" cy="379562"/>
          </a:xfrm>
          <a:prstGeom prst="ellipse">
            <a:avLst/>
          </a:prstGeom>
          <a:solidFill>
            <a:srgbClr val="FF00FF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Nuage 10">
            <a:extLst>
              <a:ext uri="{FF2B5EF4-FFF2-40B4-BE49-F238E27FC236}">
                <a16:creationId xmlns:a16="http://schemas.microsoft.com/office/drawing/2014/main" id="{731AF51E-5D8D-4430-A312-A63C0B58F3FB}"/>
              </a:ext>
            </a:extLst>
          </p:cNvPr>
          <p:cNvSpPr/>
          <p:nvPr/>
        </p:nvSpPr>
        <p:spPr>
          <a:xfrm>
            <a:off x="4779264" y="58473"/>
            <a:ext cx="755904" cy="548640"/>
          </a:xfrm>
          <a:prstGeom prst="cloud">
            <a:avLst/>
          </a:prstGeom>
          <a:solidFill>
            <a:srgbClr val="92D05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Nuage 11">
            <a:extLst>
              <a:ext uri="{FF2B5EF4-FFF2-40B4-BE49-F238E27FC236}">
                <a16:creationId xmlns:a16="http://schemas.microsoft.com/office/drawing/2014/main" id="{784CA7DD-00E8-4881-9723-6963A7CC9DA2}"/>
              </a:ext>
            </a:extLst>
          </p:cNvPr>
          <p:cNvSpPr/>
          <p:nvPr/>
        </p:nvSpPr>
        <p:spPr>
          <a:xfrm>
            <a:off x="4809375" y="107876"/>
            <a:ext cx="755904" cy="548640"/>
          </a:xfrm>
          <a:prstGeom prst="cloud">
            <a:avLst/>
          </a:prstGeom>
          <a:solidFill>
            <a:srgbClr val="92D05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06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0886 0.2504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43" y="1252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023 L -0.21107 0.249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60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-0.1629 0.25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51" y="125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5612 0.250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99" y="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25899 0.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43" y="1250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7 L -0.06198 0.2486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17: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Simplifie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BCD3E341-1F6A-4BDC-A122-06A1F70D3C33}"/>
              </a:ext>
            </a:extLst>
          </p:cNvPr>
          <p:cNvSpPr txBox="1"/>
          <p:nvPr/>
        </p:nvSpPr>
        <p:spPr>
          <a:xfrm>
            <a:off x="5972248" y="2505110"/>
            <a:ext cx="393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fr-F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0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17: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Simplifie la fraction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0515600" cy="4351338"/>
              </a:xfrm>
              <a:blipFill>
                <a:blip r:embed="rId2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/>
              <p:nvPr/>
            </p:nvSpPr>
            <p:spPr>
              <a:xfrm>
                <a:off x="3947463" y="2562786"/>
                <a:ext cx="2417841" cy="10257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463" y="2562786"/>
                <a:ext cx="2417841" cy="10257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id="{7BFF687C-D829-4D34-B844-4180FEAFFA0D}"/>
              </a:ext>
            </a:extLst>
          </p:cNvPr>
          <p:cNvGrpSpPr/>
          <p:nvPr/>
        </p:nvGrpSpPr>
        <p:grpSpPr>
          <a:xfrm>
            <a:off x="5972248" y="2505110"/>
            <a:ext cx="393056" cy="1216277"/>
            <a:chOff x="7143056" y="2740206"/>
            <a:chExt cx="393056" cy="1216277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BCD3E341-1F6A-4BDC-A122-06A1F70D3C33}"/>
                </a:ext>
              </a:extLst>
            </p:cNvPr>
            <p:cNvSpPr txBox="1"/>
            <p:nvPr/>
          </p:nvSpPr>
          <p:spPr>
            <a:xfrm>
              <a:off x="7143056" y="2740206"/>
              <a:ext cx="393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sz="3200" dirty="0">
                  <a:solidFill>
                    <a:srgbClr val="00B050"/>
                  </a:solidFill>
                </a:rPr>
                <a:t>5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2D2E3B8-0B0B-4DCA-9DAB-0CF5C3384B35}"/>
                </a:ext>
              </a:extLst>
            </p:cNvPr>
            <p:cNvSpPr txBox="1"/>
            <p:nvPr/>
          </p:nvSpPr>
          <p:spPr>
            <a:xfrm>
              <a:off x="7143056" y="3371708"/>
              <a:ext cx="3930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8E430E5F-ABEC-4E9F-A204-129F34AB72B7}"/>
              </a:ext>
            </a:extLst>
          </p:cNvPr>
          <p:cNvGrpSpPr/>
          <p:nvPr/>
        </p:nvGrpSpPr>
        <p:grpSpPr>
          <a:xfrm>
            <a:off x="5226611" y="2684511"/>
            <a:ext cx="393055" cy="810748"/>
            <a:chOff x="8973312" y="1311011"/>
            <a:chExt cx="384048" cy="828685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73F948D-E047-4BF4-8899-83A85CC10388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991C130-B562-477C-9445-B5EF082AB778}"/>
                </a:ext>
              </a:extLst>
            </p:cNvPr>
            <p:cNvCxnSpPr/>
            <p:nvPr/>
          </p:nvCxnSpPr>
          <p:spPr>
            <a:xfrm flipH="1">
              <a:off x="9003792" y="1932432"/>
              <a:ext cx="353568" cy="20726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/>
              <p:nvPr/>
            </p:nvSpPr>
            <p:spPr>
              <a:xfrm>
                <a:off x="4449066" y="3991599"/>
                <a:ext cx="1464054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066" y="3991599"/>
                <a:ext cx="1464054" cy="102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D25E87C8-7511-4571-B97B-A9CB6067AD9C}"/>
              </a:ext>
            </a:extLst>
          </p:cNvPr>
          <p:cNvCxnSpPr/>
          <p:nvPr/>
        </p:nvCxnSpPr>
        <p:spPr>
          <a:xfrm flipH="1">
            <a:off x="4615387" y="702682"/>
            <a:ext cx="1004279" cy="68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A4CF666E-04B6-4832-A5F2-A3FEB1D99C2E}"/>
              </a:ext>
            </a:extLst>
          </p:cNvPr>
          <p:cNvCxnSpPr>
            <a:cxnSpLocks/>
          </p:cNvCxnSpPr>
          <p:nvPr/>
        </p:nvCxnSpPr>
        <p:spPr>
          <a:xfrm flipH="1">
            <a:off x="4584192" y="731520"/>
            <a:ext cx="1004279" cy="1316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BB884CF-85C1-428B-A6D6-F9B9E7FB0E54}"/>
              </a:ext>
            </a:extLst>
          </p:cNvPr>
          <p:cNvSpPr txBox="1"/>
          <p:nvPr/>
        </p:nvSpPr>
        <p:spPr>
          <a:xfrm>
            <a:off x="5588471" y="546854"/>
            <a:ext cx="2724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Tous les deux multiple de 7</a:t>
            </a:r>
          </a:p>
        </p:txBody>
      </p:sp>
    </p:spTree>
    <p:extLst>
      <p:ext uri="{BB962C8B-B14F-4D97-AF65-F5344CB8AC3E}">
        <p14:creationId xmlns:p14="http://schemas.microsoft.com/office/powerpoint/2010/main" val="15209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18: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En utilisant les décompositions en facteurs premier, simplifie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156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  <a:blipFill>
                <a:blip r:embed="rId2"/>
                <a:stretch>
                  <a:fillRect l="-14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4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2CFE29-78EE-48CD-9633-574CAFB44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9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18: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En utilisant les décompositions en facteurs premier, simplifie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156</m:t>
                        </m:r>
                      </m:den>
                    </m:f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E918E1F-1425-4BF1-8F57-EB276D29A4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414643"/>
                <a:ext cx="11009142" cy="4351338"/>
              </a:xfrm>
              <a:blipFill>
                <a:blip r:embed="rId2"/>
                <a:stretch>
                  <a:fillRect l="-14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/>
              <p:nvPr/>
            </p:nvSpPr>
            <p:spPr>
              <a:xfrm>
                <a:off x="2168089" y="2378527"/>
                <a:ext cx="5074274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156</m:t>
                          </m:r>
                        </m:den>
                      </m:f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 </m:t>
                      </m:r>
                      <m:f>
                        <m:f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2×2×2×3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×3×13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5D4BC031-348A-4C48-AC0A-EEA97347E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089" y="2378527"/>
                <a:ext cx="5074274" cy="1017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e 10">
            <a:extLst>
              <a:ext uri="{FF2B5EF4-FFF2-40B4-BE49-F238E27FC236}">
                <a16:creationId xmlns:a16="http://schemas.microsoft.com/office/drawing/2014/main" id="{8E430E5F-ABEC-4E9F-A204-129F34AB72B7}"/>
              </a:ext>
            </a:extLst>
          </p:cNvPr>
          <p:cNvGrpSpPr/>
          <p:nvPr/>
        </p:nvGrpSpPr>
        <p:grpSpPr>
          <a:xfrm>
            <a:off x="3726061" y="2477702"/>
            <a:ext cx="627517" cy="739179"/>
            <a:chOff x="8973312" y="1311011"/>
            <a:chExt cx="613137" cy="755533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F73F948D-E047-4BF4-8899-83A85CC10388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991C130-B562-477C-9445-B5EF082AB778}"/>
                </a:ext>
              </a:extLst>
            </p:cNvPr>
            <p:cNvCxnSpPr/>
            <p:nvPr/>
          </p:nvCxnSpPr>
          <p:spPr>
            <a:xfrm flipH="1">
              <a:off x="9232881" y="1859280"/>
              <a:ext cx="353568" cy="207264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/>
              <p:nvPr/>
            </p:nvSpPr>
            <p:spPr>
              <a:xfrm>
                <a:off x="3065684" y="3972508"/>
                <a:ext cx="1691682" cy="1015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fr-FR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den>
                      </m:f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C1C532B-C919-41BB-844E-5189E3AF6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684" y="3972508"/>
                <a:ext cx="1691682" cy="10157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e 15">
            <a:extLst>
              <a:ext uri="{FF2B5EF4-FFF2-40B4-BE49-F238E27FC236}">
                <a16:creationId xmlns:a16="http://schemas.microsoft.com/office/drawing/2014/main" id="{48934AD5-4A8F-4595-855A-CE800D3AEF59}"/>
              </a:ext>
            </a:extLst>
          </p:cNvPr>
          <p:cNvGrpSpPr/>
          <p:nvPr/>
        </p:nvGrpSpPr>
        <p:grpSpPr>
          <a:xfrm>
            <a:off x="4379074" y="2481914"/>
            <a:ext cx="617401" cy="798327"/>
            <a:chOff x="8973312" y="1311011"/>
            <a:chExt cx="603253" cy="815989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EE3F5839-55C6-4F32-A5F7-F17CF059AAED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EF3F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238431EC-0D83-4477-9EBA-35298A131F1A}"/>
                </a:ext>
              </a:extLst>
            </p:cNvPr>
            <p:cNvCxnSpPr/>
            <p:nvPr/>
          </p:nvCxnSpPr>
          <p:spPr>
            <a:xfrm flipH="1">
              <a:off x="9222997" y="1919736"/>
              <a:ext cx="353568" cy="207264"/>
            </a:xfrm>
            <a:prstGeom prst="line">
              <a:avLst/>
            </a:prstGeom>
            <a:ln w="57150">
              <a:solidFill>
                <a:srgbClr val="EF3F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F2048B2-E37B-4FF2-A1B8-0198E77288D3}"/>
              </a:ext>
            </a:extLst>
          </p:cNvPr>
          <p:cNvGrpSpPr/>
          <p:nvPr/>
        </p:nvGrpSpPr>
        <p:grpSpPr>
          <a:xfrm>
            <a:off x="5423137" y="2469492"/>
            <a:ext cx="1484479" cy="775248"/>
            <a:chOff x="7876418" y="1311011"/>
            <a:chExt cx="1450462" cy="792400"/>
          </a:xfrm>
        </p:grpSpPr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4578B6B1-FAA1-4A31-A4EE-1DA55D157E06}"/>
                </a:ext>
              </a:extLst>
            </p:cNvPr>
            <p:cNvCxnSpPr/>
            <p:nvPr/>
          </p:nvCxnSpPr>
          <p:spPr>
            <a:xfrm flipH="1">
              <a:off x="8973312" y="1311011"/>
              <a:ext cx="353568" cy="207264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B0191356-9ED9-46CE-B4AF-A4C705C843A0}"/>
                </a:ext>
              </a:extLst>
            </p:cNvPr>
            <p:cNvCxnSpPr/>
            <p:nvPr/>
          </p:nvCxnSpPr>
          <p:spPr>
            <a:xfrm flipH="1">
              <a:off x="7876418" y="1896147"/>
              <a:ext cx="353568" cy="207264"/>
            </a:xfrm>
            <a:prstGeom prst="line">
              <a:avLst/>
            </a:prstGeom>
            <a:ln w="571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03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19: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tous 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4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0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81F30-01C5-4371-BCFF-2DA7E04C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Réponse 1</a:t>
            </a:r>
            <a:r>
              <a:rPr lang="fr-FR" dirty="0"/>
              <a:t>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77D84-AEDD-4288-959C-902DEF090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56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Complète avec                                  ou                             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42 est un ………………………… de 6 et de 7.</a:t>
            </a:r>
          </a:p>
          <a:p>
            <a:endParaRPr lang="fr-FR" dirty="0"/>
          </a:p>
          <a:p>
            <a:r>
              <a:rPr lang="fr-FR" dirty="0"/>
              <a:t>5 est un …………………………… de 135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5493DB6-6C4F-4340-9F82-DA74903444AF}"/>
              </a:ext>
            </a:extLst>
          </p:cNvPr>
          <p:cNvGrpSpPr/>
          <p:nvPr/>
        </p:nvGrpSpPr>
        <p:grpSpPr>
          <a:xfrm>
            <a:off x="3848986" y="1825625"/>
            <a:ext cx="1531088" cy="523220"/>
            <a:chOff x="6305107" y="3741548"/>
            <a:chExt cx="1531088" cy="523220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4CCE412F-6E8C-4DC4-AC42-D11FA32F1D42}"/>
                </a:ext>
              </a:extLst>
            </p:cNvPr>
            <p:cNvSpPr txBox="1"/>
            <p:nvPr/>
          </p:nvSpPr>
          <p:spPr>
            <a:xfrm>
              <a:off x="6373986" y="3741548"/>
              <a:ext cx="1393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FF0000"/>
                  </a:solidFill>
                </a:rPr>
                <a:t>multiple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0E81CF6-E535-43F6-9C84-8D27AEA611EC}"/>
                </a:ext>
              </a:extLst>
            </p:cNvPr>
            <p:cNvSpPr/>
            <p:nvPr/>
          </p:nvSpPr>
          <p:spPr>
            <a:xfrm>
              <a:off x="6305107" y="3806456"/>
              <a:ext cx="1531088" cy="393404"/>
            </a:xfrm>
            <a:prstGeom prst="rect">
              <a:avLst/>
            </a:prstGeom>
            <a:solidFill>
              <a:srgbClr val="FF0000">
                <a:alpha val="14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9061514-7798-4721-9CF5-6C852E201AC8}"/>
              </a:ext>
            </a:extLst>
          </p:cNvPr>
          <p:cNvGrpSpPr/>
          <p:nvPr/>
        </p:nvGrpSpPr>
        <p:grpSpPr>
          <a:xfrm>
            <a:off x="6835849" y="1825625"/>
            <a:ext cx="1531088" cy="523220"/>
            <a:chOff x="6373986" y="3741548"/>
            <a:chExt cx="1531088" cy="523220"/>
          </a:xfrm>
        </p:grpSpPr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DD48BE4-F336-428E-B6D8-C66902D0F7CD}"/>
                </a:ext>
              </a:extLst>
            </p:cNvPr>
            <p:cNvSpPr txBox="1"/>
            <p:nvPr/>
          </p:nvSpPr>
          <p:spPr>
            <a:xfrm>
              <a:off x="6373986" y="3741548"/>
              <a:ext cx="133241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dirty="0">
                  <a:solidFill>
                    <a:srgbClr val="00B050"/>
                  </a:solidFill>
                </a:rPr>
                <a:t>diviseur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F6CABDA-A1E4-4CC2-8C45-F33563022635}"/>
                </a:ext>
              </a:extLst>
            </p:cNvPr>
            <p:cNvSpPr/>
            <p:nvPr/>
          </p:nvSpPr>
          <p:spPr>
            <a:xfrm>
              <a:off x="6373986" y="3824758"/>
              <a:ext cx="1531088" cy="393404"/>
            </a:xfrm>
            <a:prstGeom prst="rect">
              <a:avLst/>
            </a:prstGeom>
            <a:solidFill>
              <a:srgbClr val="00B050">
                <a:alpha val="14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8A03D90A-CA04-4CDB-A882-D33E65742201}"/>
              </a:ext>
            </a:extLst>
          </p:cNvPr>
          <p:cNvSpPr txBox="1"/>
          <p:nvPr/>
        </p:nvSpPr>
        <p:spPr>
          <a:xfrm>
            <a:off x="2409825" y="61626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113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-0.05717 0.20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30768 0.359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91" y="1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lipse 35">
            <a:extLst>
              <a:ext uri="{FF2B5EF4-FFF2-40B4-BE49-F238E27FC236}">
                <a16:creationId xmlns:a16="http://schemas.microsoft.com/office/drawing/2014/main" id="{FC91DE6F-31C4-45C7-A068-95CE4B011DD1}"/>
              </a:ext>
            </a:extLst>
          </p:cNvPr>
          <p:cNvSpPr/>
          <p:nvPr/>
        </p:nvSpPr>
        <p:spPr>
          <a:xfrm>
            <a:off x="4652759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D96BA270-5F8B-4EC7-B001-B82BDB7A80FB}"/>
              </a:ext>
            </a:extLst>
          </p:cNvPr>
          <p:cNvSpPr/>
          <p:nvPr/>
        </p:nvSpPr>
        <p:spPr>
          <a:xfrm>
            <a:off x="8512718" y="5289972"/>
            <a:ext cx="3429000" cy="10727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964656F-A037-499C-B12B-C1EF0B9965EE}"/>
              </a:ext>
            </a:extLst>
          </p:cNvPr>
          <p:cNvSpPr/>
          <p:nvPr/>
        </p:nvSpPr>
        <p:spPr>
          <a:xfrm>
            <a:off x="738532" y="5199499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19: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17" y="3590506"/>
            <a:ext cx="10515600" cy="1470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Je veux  tous les repartir de façon identique dans 3 plateaux.</a:t>
            </a:r>
          </a:p>
          <a:p>
            <a:pPr marL="0" indent="0">
              <a:buNone/>
            </a:pPr>
            <a:r>
              <a:rPr lang="fr-FR" dirty="0"/>
              <a:t> Est-ce possible ? Justifie.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11543" y="1600148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5898" y="1702510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5931" y="1776492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99105" y="1932573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19832" y="1566566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18657" y="1574844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14425" y="1533629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09507" y="1178305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5803" y="1196334"/>
            <a:ext cx="1325735" cy="10780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/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C4E48EB2-E3C1-4137-9E94-A25B277CA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097" y="1065267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ZoneTexte 37">
            <a:extLst>
              <a:ext uri="{FF2B5EF4-FFF2-40B4-BE49-F238E27FC236}">
                <a16:creationId xmlns:a16="http://schemas.microsoft.com/office/drawing/2014/main" id="{DB6C7CA8-D36F-40B0-B054-2166F9A9363C}"/>
              </a:ext>
            </a:extLst>
          </p:cNvPr>
          <p:cNvSpPr txBox="1"/>
          <p:nvPr/>
        </p:nvSpPr>
        <p:spPr>
          <a:xfrm>
            <a:off x="7043700" y="377813"/>
            <a:ext cx="4000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16 n’est pas un multiple de 3 !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25B8596-8749-45E3-B6DD-CCC832B2B885}"/>
              </a:ext>
            </a:extLst>
          </p:cNvPr>
          <p:cNvSpPr txBox="1"/>
          <p:nvPr/>
        </p:nvSpPr>
        <p:spPr>
          <a:xfrm>
            <a:off x="8718657" y="6360729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4AE45AC-7070-4209-BA2F-DDDEEC0E3225}"/>
              </a:ext>
            </a:extLst>
          </p:cNvPr>
          <p:cNvSpPr txBox="1"/>
          <p:nvPr/>
        </p:nvSpPr>
        <p:spPr>
          <a:xfrm>
            <a:off x="4753699" y="6335341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21B922-FE4B-48A6-8650-1C4B08C42265}"/>
              </a:ext>
            </a:extLst>
          </p:cNvPr>
          <p:cNvSpPr txBox="1"/>
          <p:nvPr/>
        </p:nvSpPr>
        <p:spPr>
          <a:xfrm>
            <a:off x="875158" y="6335340"/>
            <a:ext cx="3052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4 nems et 5 samoussas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0FC9C195-E087-42B9-991F-4A04A0863958}"/>
              </a:ext>
            </a:extLst>
          </p:cNvPr>
          <p:cNvSpPr txBox="1"/>
          <p:nvPr/>
        </p:nvSpPr>
        <p:spPr>
          <a:xfrm>
            <a:off x="7416440" y="2296780"/>
            <a:ext cx="343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accent4">
                    <a:lumMod val="50000"/>
                  </a:schemeClr>
                </a:solidFill>
              </a:rPr>
              <a:t>Il va rester  un samoussa </a:t>
            </a:r>
            <a:r>
              <a:rPr lang="fr-FR" dirty="0"/>
              <a:t>!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6FFB150A-89A7-4D7F-999C-A0A0A7B79387}"/>
              </a:ext>
            </a:extLst>
          </p:cNvPr>
          <p:cNvSpPr txBox="1"/>
          <p:nvPr/>
        </p:nvSpPr>
        <p:spPr>
          <a:xfrm>
            <a:off x="4539848" y="4392602"/>
            <a:ext cx="678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C00000"/>
                </a:solidFill>
              </a:rPr>
              <a:t>Non car 16 n’est pas un multiple de 3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/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r>
                      <a:rPr lang="fr-FR" sz="240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2400" b="0" i="1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5=15</m:t>
                    </m:r>
                  </m:oMath>
                </a14:m>
                <a:r>
                  <a:rPr lang="fr-FR" sz="2400" dirty="0">
                    <a:solidFill>
                      <a:schemeClr val="accent4">
                        <a:lumMod val="50000"/>
                      </a:schemeClr>
                    </a:solidFill>
                  </a:rPr>
                  <a:t>! </a:t>
                </a:r>
              </a:p>
            </p:txBody>
          </p:sp>
        </mc:Choice>
        <mc:Fallback xmlns="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1E94895A-B878-40F2-92CB-055A46FA1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543" y="777740"/>
                <a:ext cx="1776961" cy="461665"/>
              </a:xfrm>
              <a:prstGeom prst="rect">
                <a:avLst/>
              </a:prstGeom>
              <a:blipFill>
                <a:blip r:embed="rId5"/>
                <a:stretch>
                  <a:fillRect l="-5137" t="-10667" r="-4452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60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-0.0026 0.459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296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44444E-6 L -0.00247 0.4833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2416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59259E-6 L -0.00521 0.495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2476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00469 0.5104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2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3.7037E-6 L 0.62396 0.4039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98" y="2018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22222E-6 L 0.62448 0.4106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24" y="2053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0.62669 0.424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28" y="2122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62083 0.4377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42" y="2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0.37135 0.4736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68" y="2368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0.36458 0.478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2391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0.35964 0.4810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2" y="2405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59259E-6 L 0.36172 0.4930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86" y="2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09531 0.59098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2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48148E-6 L 0.09388 0.52616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2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0.10859 0.56829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2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33333E-6 L 0.03373 0.45672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" y="2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38 -0.00324 L 0.00052 0.4895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-0.03659 0.4831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6" y="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-0.06081 0.54028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7" y="2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9 0.01551 L -0.00078 0.50741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1028 0.47014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2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8073 0.4016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36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60821 0.423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17" y="2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56927 0.57871 " pathEditMode="relative" rAng="0" ptsTypes="AA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64" y="2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-0.57083 0.38288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42" y="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-0.58633 0.5032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2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58047 0.56366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23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5" grpId="0" animBg="1"/>
      <p:bldP spid="4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Question 20: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3828" y="1800175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3459" y="1905683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2397" y="2020411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2806" y="2364046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0959" y="1531313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49822" y="1658501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83008" y="1779432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81946" y="1859217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53032" y="1987171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53339" y="1558171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48922" y="1576423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02868" y="1568028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57525" y="1527980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5388" y="1189685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010" y="1157537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63656" y="1148356"/>
            <a:ext cx="1325735" cy="107807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4A5E4B6-7C6A-45A6-AB45-E60126D7F36B}"/>
              </a:ext>
            </a:extLst>
          </p:cNvPr>
          <p:cNvSpPr txBox="1"/>
          <p:nvPr/>
        </p:nvSpPr>
        <p:spPr>
          <a:xfrm>
            <a:off x="5610225" y="3433762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3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>
            <a:extLst>
              <a:ext uri="{FF2B5EF4-FFF2-40B4-BE49-F238E27FC236}">
                <a16:creationId xmlns:a16="http://schemas.microsoft.com/office/drawing/2014/main" id="{31575DE3-A1EF-4D96-9234-0E72485F8CC9}"/>
              </a:ext>
            </a:extLst>
          </p:cNvPr>
          <p:cNvSpPr/>
          <p:nvPr/>
        </p:nvSpPr>
        <p:spPr>
          <a:xfrm>
            <a:off x="8022999" y="5201651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C271C300-3CDB-4DF8-A4BE-3F8FB7B15378}"/>
              </a:ext>
            </a:extLst>
          </p:cNvPr>
          <p:cNvSpPr/>
          <p:nvPr/>
        </p:nvSpPr>
        <p:spPr>
          <a:xfrm>
            <a:off x="4000178" y="5188595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3FB27367-8928-4A9C-AAC5-9E2027FF2E0F}"/>
              </a:ext>
            </a:extLst>
          </p:cNvPr>
          <p:cNvSpPr/>
          <p:nvPr/>
        </p:nvSpPr>
        <p:spPr>
          <a:xfrm>
            <a:off x="2333265" y="2415207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630F4BA-A716-436C-973D-D074100F7D52}"/>
              </a:ext>
            </a:extLst>
          </p:cNvPr>
          <p:cNvSpPr/>
          <p:nvPr/>
        </p:nvSpPr>
        <p:spPr>
          <a:xfrm>
            <a:off x="-22643" y="5255613"/>
            <a:ext cx="3429000" cy="116320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893F1D7-0FB9-47F8-88FC-1E5BAA87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31" y="0"/>
            <a:ext cx="10515600" cy="1325563"/>
          </a:xfrm>
        </p:spPr>
        <p:txBody>
          <a:bodyPr/>
          <a:lstStyle/>
          <a:p>
            <a:r>
              <a:rPr lang="fr-FR" b="1" u="sng" dirty="0"/>
              <a:t>Réponse 20: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090C14-072A-4C44-BC8F-DA5D9BF5A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4" y="3429000"/>
            <a:ext cx="10515600" cy="9520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J’ai préparé 12 nems et 16 samoussas. </a:t>
            </a:r>
          </a:p>
          <a:p>
            <a:pPr marL="0" indent="0">
              <a:buNone/>
            </a:pPr>
            <a:r>
              <a:rPr lang="fr-FR" dirty="0"/>
              <a:t>Comment tout utiliser et faire des assiettes de même composition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26088F1-DFAA-4DBF-BE5C-86918BCEA0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32" y="1886241"/>
            <a:ext cx="1029433" cy="115421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65E77D-985F-4CD3-B641-73EC50A3142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7245" y="1981694"/>
            <a:ext cx="1029433" cy="115421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13B7173-0111-4288-A91D-23E9AA955B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1182" y="2059435"/>
            <a:ext cx="1029433" cy="115421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0A384A3-D9BA-4A0A-BE3B-5557C04C750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1335" y="2090235"/>
            <a:ext cx="1029433" cy="115421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EDA86B0-0FB7-4605-A2BD-7FFD4043B3D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7233" y="2179494"/>
            <a:ext cx="1029433" cy="115421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6E0411F-B622-4A0A-BE4B-58C5B2CE221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023" y="2276208"/>
            <a:ext cx="1029433" cy="115421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4030FD4-4E39-43CC-BF1C-CC9A1EBB27B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72957" y="2385927"/>
            <a:ext cx="1029433" cy="115421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520B62C8-3DF3-41FB-AD75-EFF8F4263C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59006" y="1602387"/>
            <a:ext cx="1029433" cy="115421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0758929-FC8D-4FD2-9350-01AB8847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30598" y="1625874"/>
            <a:ext cx="1029433" cy="115421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C05999F-F33D-4209-AB0C-AFBC0C09D13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4146" y="1700623"/>
            <a:ext cx="1029433" cy="11542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70FA18F-B40C-4BAC-B1AC-C260EE3F926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3860" y="1844083"/>
            <a:ext cx="1029433" cy="115421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B45F264-67FC-4CC0-B97E-ACAF18AE952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9912" y="1968006"/>
            <a:ext cx="1029433" cy="115421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4E32A71-0318-445F-9F3A-BEA0352FD2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08" y="1905683"/>
            <a:ext cx="1325735" cy="107807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CB1842C1-A4D8-4CA3-AD85-78F4276E13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47208" y="1905683"/>
            <a:ext cx="1325735" cy="1078070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048A597-FBF6-45D1-A01E-DCB017E3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2108" y="1897288"/>
            <a:ext cx="1325735" cy="107807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5B75C6A-9BE1-4CBA-B2E1-6EAB2653E5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7008" y="1877316"/>
            <a:ext cx="1325735" cy="1078070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1CEE5E-D729-4C46-B7F3-10EAA12A7D7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61908" y="1877316"/>
            <a:ext cx="1325735" cy="107807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F8CB46A7-AFB2-40FF-827B-A9D5B6DDAB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5907" y="1287822"/>
            <a:ext cx="1325735" cy="107807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FB56F3-852D-4A55-A79A-9173A54B9D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18064" y="1275529"/>
            <a:ext cx="1325735" cy="107807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6EAC816-6B3F-4300-900C-1F7F888DD1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57633" y="1275529"/>
            <a:ext cx="1325735" cy="107807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58988A0-30C3-498F-9103-74B1AAB0012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68039" y="1285515"/>
            <a:ext cx="1325735" cy="1078070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25448F43-B3EE-4AD8-AFC7-73B6C482DAD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0302" y="1546957"/>
            <a:ext cx="1325735" cy="107807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55F8F738-275C-438E-B5D0-1A2827969FE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7215" y="1537875"/>
            <a:ext cx="1325735" cy="1078070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E7E661E-D879-4DC8-A414-DBFF83B9AC7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780933" y="1561213"/>
            <a:ext cx="1325735" cy="107807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8669A2A-82B1-4112-8D6B-8071E03ED30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37929" y="1561213"/>
            <a:ext cx="1325735" cy="107807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B121F91C-912F-4C72-8BC2-DF50C1B3CFD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344" y="1161588"/>
            <a:ext cx="1325735" cy="107807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A1CEAF2F-3E1D-41FB-B918-14DF5BB4772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68959" y="1166878"/>
            <a:ext cx="1325735" cy="1078070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1D8F5F48-3A80-4BFE-B6B4-B1C47665503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78676" y="1170244"/>
            <a:ext cx="1325735" cy="1078070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442DB5C0-6C2A-4506-9D16-B8846D639B13}"/>
              </a:ext>
            </a:extLst>
          </p:cNvPr>
          <p:cNvSpPr txBox="1"/>
          <p:nvPr/>
        </p:nvSpPr>
        <p:spPr>
          <a:xfrm>
            <a:off x="361950" y="4344516"/>
            <a:ext cx="11658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12 et 16 sont  tous les deux des </a:t>
            </a:r>
            <a:r>
              <a:rPr lang="fr-FR" sz="2800" dirty="0">
                <a:solidFill>
                  <a:srgbClr val="0070C0"/>
                </a:solidFill>
              </a:rPr>
              <a:t>multiples de 4 </a:t>
            </a:r>
            <a:r>
              <a:rPr lang="fr-FR" sz="2800" dirty="0">
                <a:solidFill>
                  <a:srgbClr val="C00000"/>
                </a:solidFill>
              </a:rPr>
              <a:t>donc il faut dresser  </a:t>
            </a:r>
            <a:r>
              <a:rPr lang="fr-FR" sz="2800" dirty="0">
                <a:solidFill>
                  <a:srgbClr val="0070C0"/>
                </a:solidFill>
              </a:rPr>
              <a:t>4 assiettes 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/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30D23D6A-E9C5-4CA1-A0B3-F6B9831B7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3953" y="894110"/>
                <a:ext cx="195598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/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</m:t>
                      </m:r>
                      <m:r>
                        <a:rPr lang="fr-FR" sz="2800" b="0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r-FR" sz="2800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CEA49456-B2EA-4815-B3D6-37D143C4F1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1642" y="822923"/>
                <a:ext cx="1955985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5350C539-016B-4F95-87D3-E350313A7A75}"/>
              </a:ext>
            </a:extLst>
          </p:cNvPr>
          <p:cNvSpPr/>
          <p:nvPr/>
        </p:nvSpPr>
        <p:spPr>
          <a:xfrm>
            <a:off x="3130599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Flèche : droite 37">
            <a:extLst>
              <a:ext uri="{FF2B5EF4-FFF2-40B4-BE49-F238E27FC236}">
                <a16:creationId xmlns:a16="http://schemas.microsoft.com/office/drawing/2014/main" id="{E2BB2908-E0BD-4D9C-B47E-381B70031274}"/>
              </a:ext>
            </a:extLst>
          </p:cNvPr>
          <p:cNvSpPr/>
          <p:nvPr/>
        </p:nvSpPr>
        <p:spPr>
          <a:xfrm rot="10800000">
            <a:off x="6738778" y="1111128"/>
            <a:ext cx="1010522" cy="14526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2F2F335-6545-470D-8F72-BB51801CC1A1}"/>
              </a:ext>
            </a:extLst>
          </p:cNvPr>
          <p:cNvSpPr txBox="1"/>
          <p:nvPr/>
        </p:nvSpPr>
        <p:spPr>
          <a:xfrm>
            <a:off x="4134133" y="1003046"/>
            <a:ext cx="2583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C00000"/>
                </a:solidFill>
              </a:rPr>
              <a:t>3 nems et 4 samoussas</a:t>
            </a:r>
          </a:p>
          <a:p>
            <a:r>
              <a:rPr lang="fr-FR" sz="2000" dirty="0">
                <a:solidFill>
                  <a:srgbClr val="C00000"/>
                </a:solidFill>
              </a:rPr>
              <a:t>dans chaque assiette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374DA87-D565-4DBD-A072-0C1824EE5E49}"/>
              </a:ext>
            </a:extLst>
          </p:cNvPr>
          <p:cNvSpPr txBox="1"/>
          <p:nvPr/>
        </p:nvSpPr>
        <p:spPr>
          <a:xfrm>
            <a:off x="806283" y="6475824"/>
            <a:ext cx="9816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On a composé  des assiettes identiques avec dans chacune 3 nems et 4 samoussas, et tout est utilisé  ! </a:t>
            </a:r>
          </a:p>
        </p:txBody>
      </p:sp>
    </p:spTree>
    <p:extLst>
      <p:ext uri="{BB962C8B-B14F-4D97-AF65-F5344CB8AC3E}">
        <p14:creationId xmlns:p14="http://schemas.microsoft.com/office/powerpoint/2010/main" val="332197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-0.06666 0.4740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70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-0.06784 0.45625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8" y="2280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06185 0.4590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2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33333E-6 L -0.51172 0.6217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86" y="31088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0.57656 0.5486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8" y="2743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4.07407E-6 L -0.62383 0.56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98" y="2814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 L -0.6681 0.5634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11" y="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81481E-6 L 0.23177 0.4585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9" y="2291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2181 0.4902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98" y="2451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5 -0.01551 L 0.22018 0.4282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81" y="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-0.23399 0.481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2405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22222E-6 L -0.19752 0.4833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83" y="2416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1168 0.5495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46" y="2747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32318 0.5877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9" y="2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7.40741E-7 L 0.49362 0.44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74" y="222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51341 0.4233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64" y="2115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9 -0.0044 L 0.51862 0.4280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94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33333E-6 L 0.04218 0.5078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9" y="25394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3464 0.4449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" y="2224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04479 0.50463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2523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72 0.00417 L 0.07226 0.4949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93" y="2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7037E-6 L -0.22864 0.1208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6042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33333E-6 L -0.27878 0.1509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45" y="7546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-0.2569 0.1099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52" y="5486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20847 0.07732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0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4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0" grpId="0" animBg="1"/>
      <p:bldP spid="42" grpId="0" animBg="1"/>
      <p:bldP spid="39" grpId="0" animBg="1"/>
      <p:bldP spid="4" grpId="0" animBg="1"/>
      <p:bldP spid="38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10 premiers multiples de 7.</a:t>
            </a:r>
          </a:p>
        </p:txBody>
      </p:sp>
    </p:spTree>
    <p:extLst>
      <p:ext uri="{BB962C8B-B14F-4D97-AF65-F5344CB8AC3E}">
        <p14:creationId xmlns:p14="http://schemas.microsoft.com/office/powerpoint/2010/main" val="22486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2: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6876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Écris les 12 premiers multiples de 7.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3768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0     7     14     21     28     35      42      49     56     63       70     77</a:t>
            </a:r>
          </a:p>
        </p:txBody>
      </p:sp>
    </p:spTree>
    <p:extLst>
      <p:ext uri="{BB962C8B-B14F-4D97-AF65-F5344CB8AC3E}">
        <p14:creationId xmlns:p14="http://schemas.microsoft.com/office/powerpoint/2010/main" val="15175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Question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41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F6055D2-07CD-4654-895D-6F9D504E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13" y="89080"/>
            <a:ext cx="10515600" cy="1325563"/>
          </a:xfrm>
        </p:spPr>
        <p:txBody>
          <a:bodyPr/>
          <a:lstStyle/>
          <a:p>
            <a:r>
              <a:rPr lang="fr-FR" b="1" u="sng" dirty="0"/>
              <a:t>Réponse 3:</a:t>
            </a:r>
            <a:endParaRPr lang="fr-FR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F9F7914-A4F7-4F8F-87B7-016D946275C1}"/>
              </a:ext>
            </a:extLst>
          </p:cNvPr>
          <p:cNvSpPr txBox="1"/>
          <p:nvPr/>
        </p:nvSpPr>
        <p:spPr>
          <a:xfrm>
            <a:off x="534782" y="1188455"/>
            <a:ext cx="10368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On dispose  d’un jeu de 32 cartes et nous sommes 5 joueurs.</a:t>
            </a:r>
            <a:endParaRPr lang="fr-FR" sz="36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50FD45-9085-4D48-95B4-F3FE3DA38C7D}"/>
              </a:ext>
            </a:extLst>
          </p:cNvPr>
          <p:cNvSpPr txBox="1"/>
          <p:nvPr/>
        </p:nvSpPr>
        <p:spPr>
          <a:xfrm>
            <a:off x="467374" y="1834786"/>
            <a:ext cx="11000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Peut-on distribuer toutes les cartes équitablement aux 5 joueurs?</a:t>
            </a:r>
            <a:endParaRPr lang="fr-F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/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6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×6=30</m:t>
                    </m:r>
                  </m:oMath>
                </a14:m>
                <a:r>
                  <a:rPr lang="fr-FR" sz="3600" dirty="0"/>
                  <a:t>   et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fr-FR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fr-FR" sz="3600" dirty="0"/>
                  <a:t> </a:t>
                </a: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A41B4B5-1B63-4CF6-8B82-113BE985A0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74" y="3207334"/>
                <a:ext cx="5499326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C9B3D118-1371-4CA8-819B-2288B292D892}"/>
              </a:ext>
            </a:extLst>
          </p:cNvPr>
          <p:cNvSpPr txBox="1"/>
          <p:nvPr/>
        </p:nvSpPr>
        <p:spPr>
          <a:xfrm>
            <a:off x="534782" y="3853665"/>
            <a:ext cx="65580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Non car 32 n’est pas  un multiple de 5.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E318FCAE-F2D8-445A-AA97-E67983526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2397" y="2443126"/>
            <a:ext cx="3830868" cy="291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6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C05E9-BAEB-42F3-A856-A48A1080A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4: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C2E7E-5E06-444F-8E66-BF12FB61E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5725" y="759332"/>
            <a:ext cx="4581525" cy="584775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Vrai ou faux ?   justifie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2B86F8-EB12-4327-8582-92C8AFA99246}"/>
              </a:ext>
            </a:extLst>
          </p:cNvPr>
          <p:cNvSpPr txBox="1"/>
          <p:nvPr/>
        </p:nvSpPr>
        <p:spPr>
          <a:xfrm>
            <a:off x="457200" y="4010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CB45371-78C6-4D91-BB31-2F0864172ABE}"/>
              </a:ext>
            </a:extLst>
          </p:cNvPr>
          <p:cNvSpPr txBox="1"/>
          <p:nvPr/>
        </p:nvSpPr>
        <p:spPr>
          <a:xfrm>
            <a:off x="752475" y="2143125"/>
            <a:ext cx="4509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524 est  un multiple de 5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063C8B-7667-4F3C-BA82-2C8E9329C671}"/>
              </a:ext>
            </a:extLst>
          </p:cNvPr>
          <p:cNvSpPr txBox="1"/>
          <p:nvPr/>
        </p:nvSpPr>
        <p:spPr>
          <a:xfrm>
            <a:off x="730973" y="2819400"/>
            <a:ext cx="1073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Cambria" panose="02040503050406030204" pitchFamily="18" charset="0"/>
                <a:ea typeface="Cambria" panose="02040503050406030204" pitchFamily="18" charset="0"/>
              </a:rPr>
              <a:t>▢ vrai     ▢ faux    car ………………………………………………………………………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0527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1550</Words>
  <Application>Microsoft Office PowerPoint</Application>
  <PresentationFormat>Grand écran</PresentationFormat>
  <Paragraphs>250</Paragraphs>
  <Slides>42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50" baseType="lpstr">
      <vt:lpstr>Arial</vt:lpstr>
      <vt:lpstr>Book Antiqua</vt:lpstr>
      <vt:lpstr>Brush Script MT</vt:lpstr>
      <vt:lpstr>Calibri</vt:lpstr>
      <vt:lpstr>Calibri Light</vt:lpstr>
      <vt:lpstr>Cambria</vt:lpstr>
      <vt:lpstr>Cambria Math</vt:lpstr>
      <vt:lpstr>Thème Office</vt:lpstr>
      <vt:lpstr>DIAPORAMA d’AIDE 3ème </vt:lpstr>
      <vt:lpstr>Présentation PowerPoint</vt:lpstr>
      <vt:lpstr>Question 1:</vt:lpstr>
      <vt:lpstr>Réponse 1:</vt:lpstr>
      <vt:lpstr>Question 2:</vt:lpstr>
      <vt:lpstr>Réponse 2:</vt:lpstr>
      <vt:lpstr>Question 3:</vt:lpstr>
      <vt:lpstr>Réponse 3:</vt:lpstr>
      <vt:lpstr>Question 4:</vt:lpstr>
      <vt:lpstr>Réponse 4:</vt:lpstr>
      <vt:lpstr>Question 5:</vt:lpstr>
      <vt:lpstr>Réponse 5:</vt:lpstr>
      <vt:lpstr>Question 6:</vt:lpstr>
      <vt:lpstr>Réponse 6:</vt:lpstr>
      <vt:lpstr>Question 7:</vt:lpstr>
      <vt:lpstr>Réponse 7:</vt:lpstr>
      <vt:lpstr>Question 8:</vt:lpstr>
      <vt:lpstr>Réponse 8:</vt:lpstr>
      <vt:lpstr>Question 9: </vt:lpstr>
      <vt:lpstr>Réponse 9: </vt:lpstr>
      <vt:lpstr>Question 10:</vt:lpstr>
      <vt:lpstr>Réponse 10:</vt:lpstr>
      <vt:lpstr>Question 11:</vt:lpstr>
      <vt:lpstr>Réponse 11:</vt:lpstr>
      <vt:lpstr>Question 12:</vt:lpstr>
      <vt:lpstr>Réponse  12:</vt:lpstr>
      <vt:lpstr>Question 13:</vt:lpstr>
      <vt:lpstr>Réponse 13:</vt:lpstr>
      <vt:lpstr>Question 14:</vt:lpstr>
      <vt:lpstr>Réponse  14:</vt:lpstr>
      <vt:lpstr>Question 15:</vt:lpstr>
      <vt:lpstr>Réponse 15:</vt:lpstr>
      <vt:lpstr>Question 16:</vt:lpstr>
      <vt:lpstr>Question 16:</vt:lpstr>
      <vt:lpstr>Question 17:</vt:lpstr>
      <vt:lpstr>Réponse 17:</vt:lpstr>
      <vt:lpstr>Question 18:</vt:lpstr>
      <vt:lpstr>Réponse 18:</vt:lpstr>
      <vt:lpstr>Question 19:</vt:lpstr>
      <vt:lpstr>Réponse 19:</vt:lpstr>
      <vt:lpstr>Question 20:</vt:lpstr>
      <vt:lpstr>Réponse 20: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Benoît Dabin</dc:creator>
  <cp:lastModifiedBy>Benoît Dabin</cp:lastModifiedBy>
  <cp:revision>37</cp:revision>
  <dcterms:created xsi:type="dcterms:W3CDTF">2021-03-12T21:56:49Z</dcterms:created>
  <dcterms:modified xsi:type="dcterms:W3CDTF">2021-03-17T04:49:31Z</dcterms:modified>
</cp:coreProperties>
</file>