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4" r:id="rId3"/>
    <p:sldId id="289" r:id="rId4"/>
    <p:sldId id="305" r:id="rId5"/>
    <p:sldId id="306" r:id="rId6"/>
    <p:sldId id="313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1C3AFA-27CE-4BF5-BF3F-A80C01FB4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C29994-7775-4D29-B634-91E726D80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845EC3-5D1A-4115-B765-AD95556EB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8C52688-49FB-4A07-A9B8-CAFF21C19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85E550-9906-4AF2-A5B5-512D056A2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951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2B28428-F3CC-41AF-AFF1-E50F186B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1F92E13-B426-4C94-BD92-B5069CF76F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194338-B654-4A94-85E5-C7434771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8C6571-2021-4BB9-9173-4E1801D8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AB80FB-D93A-4678-9A70-40DF498C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28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69FF7BD-AD68-45E9-A60F-DDEA48463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88A806-4C04-4E8D-9F43-6F8EE9974B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A0B64F-3CBC-446F-9DC4-C20DCD1AA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AE2225-9F6F-48C8-AEA5-A56475757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A63FE2-FFCA-4461-9C52-93723DD9A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538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FC4B91-FC28-4275-8301-5F05A123E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44F4FE-96F5-4E6F-8981-C18815F3D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65B12E-CD1C-4226-9B67-167EFDA10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9B1627-47D1-442B-951F-7BCB0B1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BC23EB8-0CC8-4BF1-B202-62C742B55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408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28E00-33A3-4D54-8B82-84A8725B3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0E8EC3-7DAD-4DFB-9A12-76F258D55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5B275A8-85C1-4458-8E45-DE505E9C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959012-15F5-4870-A4DC-2EA4262DD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5A6A21-E26F-4297-BFDA-A87012779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58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C85B4-90E8-4C01-B35F-641C100F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30DB685-F718-4224-9400-2A659ED28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2AC5856-48A3-431D-B39E-B0E787E39E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43B0A1-9D84-4C9C-8617-44F4CFB11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3DC76DA-5DC7-427F-9766-74D65AAB3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E7EF36-34B6-44FC-889E-52D36B74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743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39B542-BAAA-4065-AEFA-10991C90E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AC75EE0-83C8-4630-9CA2-2B0F37F1E4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DA7556-5E0C-40EA-AB31-6E42E04F15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374BECB-46DC-435F-8E9F-B5EFA79D49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CFA91C4-AD07-4F15-A10E-FBE0BACEF7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5450BBD-D668-4F1C-84B7-4782987D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AE519F-251F-436F-9070-0F084F984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4CFA534-F27E-4F1F-A332-CFB3F403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774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868F7-1105-41E6-A8C0-54D21E7CC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6C6DEB-FCE1-49A7-8ACC-BB8EBC1B1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1056E9D-A8FA-48D2-8EE5-527FC198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A42FD0C-0664-42E5-8C0E-8314B9746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7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82469B-C15B-4FD4-86C1-DB253707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6409950-280B-42DB-800C-10E31FE87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B6C4A2-1C9B-4FB7-920E-BF4C71C3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49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0C2E17-C716-492D-A239-BDCC8D53B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EFB1BF-65D9-49CC-A7D9-1F027C441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36FFAF-CA06-46B3-8FFA-E3D5F276C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01CC783-BE93-4AA5-A849-AF6C81E42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3441531-D794-430B-BAC7-65056C307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385719-3322-4F93-B91E-28F05ADAA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336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36465C-62DC-4BD5-AE5C-BDFC44FB2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93C9656-1587-438E-8F1E-3A321DD3E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8404C57-5C86-4283-8B2B-0400A5A32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0052B4-FA7C-4F2E-B869-F95C8A789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DBF8DB3-95AC-495D-830F-14835AEC4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CFC487-56F9-4A68-BF92-AD2C18132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139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B51B876-1AB0-423C-9889-0339B7393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E244CA4-1B20-4FDF-81F3-B0BB79C620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A58D5D-4273-4C07-882B-EB9147606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9D7A2-1722-49FA-BA46-8C026989506D}" type="datetimeFigureOut">
              <a:rPr lang="fr-FR" smtClean="0"/>
              <a:t>21/03/2020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DC085D-8ED0-4BDE-8A16-F9CE45097C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625E63-9C5F-4666-A4B1-515FFFCEE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2DB7-7DAA-4D1E-BD85-F70634ECCA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44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NUL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56CB3-28D0-4307-A1BA-3023C94D87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Complément de leçon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DC51C4-52EF-46AF-A819-BF77DA26DC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Développer/factoriser</a:t>
            </a:r>
          </a:p>
        </p:txBody>
      </p:sp>
    </p:spTree>
    <p:extLst>
      <p:ext uri="{BB962C8B-B14F-4D97-AF65-F5344CB8AC3E}">
        <p14:creationId xmlns:p14="http://schemas.microsoft.com/office/powerpoint/2010/main" val="1475584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73755-AC46-40E8-8E25-B331FE9B1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68" y="85663"/>
            <a:ext cx="10515600" cy="1325563"/>
          </a:xfrm>
        </p:spPr>
        <p:txBody>
          <a:bodyPr/>
          <a:lstStyle/>
          <a:p>
            <a:r>
              <a:rPr lang="fr-FR" dirty="0"/>
              <a:t>Question 1: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7A608DED-2B0D-4247-B75B-9C3AB723D3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r-FR" dirty="0"/>
                  <a:t>Développe:        </a:t>
                </a:r>
                <a14:m>
                  <m:oMath xmlns:m="http://schemas.openxmlformats.org/officeDocument/2006/math">
                    <m:r>
                      <a:rPr lang="fr-FR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 ( 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fr-FR" b="1" dirty="0"/>
                  <a:t>              </a:t>
                </a:r>
                <a:r>
                  <a:rPr lang="fr-FR" dirty="0"/>
                  <a:t>puis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           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 ( 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fr-FR" b="1" i="1" smtClean="0"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fr-FR" b="1" dirty="0"/>
                  <a:t>)   </a:t>
                </a:r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7A608DED-2B0D-4247-B75B-9C3AB723D3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èche : en arc 3">
            <a:extLst>
              <a:ext uri="{FF2B5EF4-FFF2-40B4-BE49-F238E27FC236}">
                <a16:creationId xmlns:a16="http://schemas.microsoft.com/office/drawing/2014/main" id="{4DDE96FE-61A1-4D5A-B431-64E95AB1C8F0}"/>
              </a:ext>
            </a:extLst>
          </p:cNvPr>
          <p:cNvSpPr/>
          <p:nvPr/>
        </p:nvSpPr>
        <p:spPr>
          <a:xfrm rot="419655">
            <a:off x="3409695" y="1296860"/>
            <a:ext cx="978408" cy="1057529"/>
          </a:xfrm>
          <a:prstGeom prst="circularArrow">
            <a:avLst>
              <a:gd name="adj1" fmla="val 12500"/>
              <a:gd name="adj2" fmla="val 1142315"/>
              <a:gd name="adj3" fmla="val 20457681"/>
              <a:gd name="adj4" fmla="val 10052975"/>
              <a:gd name="adj5" fmla="val 115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Signe de multiplication 4">
            <a:extLst>
              <a:ext uri="{FF2B5EF4-FFF2-40B4-BE49-F238E27FC236}">
                <a16:creationId xmlns:a16="http://schemas.microsoft.com/office/drawing/2014/main" id="{D105FB7C-EBED-46D2-954F-97227A946A39}"/>
              </a:ext>
            </a:extLst>
          </p:cNvPr>
          <p:cNvSpPr/>
          <p:nvPr/>
        </p:nvSpPr>
        <p:spPr>
          <a:xfrm>
            <a:off x="3581400" y="1947863"/>
            <a:ext cx="317500" cy="330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Flèche : en arc 5">
            <a:extLst>
              <a:ext uri="{FF2B5EF4-FFF2-40B4-BE49-F238E27FC236}">
                <a16:creationId xmlns:a16="http://schemas.microsoft.com/office/drawing/2014/main" id="{0DF426C6-0DAC-4D97-AE96-C2AE92BB03EE}"/>
              </a:ext>
            </a:extLst>
          </p:cNvPr>
          <p:cNvSpPr/>
          <p:nvPr/>
        </p:nvSpPr>
        <p:spPr>
          <a:xfrm rot="419655">
            <a:off x="3322636" y="1090405"/>
            <a:ext cx="1618574" cy="1335502"/>
          </a:xfrm>
          <a:prstGeom prst="circularArrow">
            <a:avLst>
              <a:gd name="adj1" fmla="val 12500"/>
              <a:gd name="adj2" fmla="val 1142315"/>
              <a:gd name="adj3" fmla="val 20457681"/>
              <a:gd name="adj4" fmla="val 10052975"/>
              <a:gd name="adj5" fmla="val 11569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363C3AF3-3DC3-4DD5-8C36-275DFEF0EAF7}"/>
              </a:ext>
            </a:extLst>
          </p:cNvPr>
          <p:cNvSpPr/>
          <p:nvPr/>
        </p:nvSpPr>
        <p:spPr>
          <a:xfrm>
            <a:off x="4688736" y="1758156"/>
            <a:ext cx="376519" cy="560187"/>
          </a:xfrm>
          <a:prstGeom prst="ellipse">
            <a:avLst/>
          </a:prstGeom>
          <a:solidFill>
            <a:srgbClr val="92D050">
              <a:alpha val="18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08B6CB2-9AC9-432A-95FA-A36756507CA0}"/>
                  </a:ext>
                </a:extLst>
              </p:cNvPr>
              <p:cNvSpPr txBox="1"/>
              <p:nvPr/>
            </p:nvSpPr>
            <p:spPr>
              <a:xfrm>
                <a:off x="2941277" y="2385812"/>
                <a:ext cx="159774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=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×</m:t>
                    </m:r>
                    <m:r>
                      <a:rPr lang="fr-FR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08B6CB2-9AC9-432A-95FA-A36756507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277" y="2385812"/>
                <a:ext cx="1597745" cy="646331"/>
              </a:xfrm>
              <a:prstGeom prst="rect">
                <a:avLst/>
              </a:prstGeom>
              <a:blipFill>
                <a:blip r:embed="rId3"/>
                <a:stretch>
                  <a:fillRect l="-11407"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ABAD7D3F-1E0C-469E-AE32-2DC97A27F0DA}"/>
                  </a:ext>
                </a:extLst>
              </p:cNvPr>
              <p:cNvSpPr txBox="1"/>
              <p:nvPr/>
            </p:nvSpPr>
            <p:spPr>
              <a:xfrm>
                <a:off x="4448851" y="2394309"/>
                <a:ext cx="16522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 +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sz="2800" b="0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0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sz="28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 ×</m:t>
                    </m:r>
                    <m:r>
                      <a:rPr lang="fr-FR" sz="2800" b="1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</m:oMath>
                </a14:m>
                <a:endParaRPr lang="fr-FR" sz="2800" b="1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ABAD7D3F-1E0C-469E-AE32-2DC97A27F0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8851" y="2394309"/>
                <a:ext cx="1652247" cy="646331"/>
              </a:xfrm>
              <a:prstGeom prst="rect">
                <a:avLst/>
              </a:prstGeom>
              <a:blipFill>
                <a:blip r:embed="rId4"/>
                <a:stretch>
                  <a:fillRect l="-5166" t="-15094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8B4764E-EFB1-42E4-8390-755829C37471}"/>
                  </a:ext>
                </a:extLst>
              </p:cNvPr>
              <p:cNvSpPr txBox="1"/>
              <p:nvPr/>
            </p:nvSpPr>
            <p:spPr>
              <a:xfrm>
                <a:off x="2922226" y="3061394"/>
                <a:ext cx="24621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fr-FR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fr-FR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fr-FR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+  </m:t>
                      </m:r>
                      <m:r>
                        <a:rPr lang="fr-FR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A8B4764E-EFB1-42E4-8390-755829C374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226" y="3061394"/>
                <a:ext cx="246214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Signe de multiplication 10">
            <a:extLst>
              <a:ext uri="{FF2B5EF4-FFF2-40B4-BE49-F238E27FC236}">
                <a16:creationId xmlns:a16="http://schemas.microsoft.com/office/drawing/2014/main" id="{4706FE75-E4FB-4414-BEF5-923C1A09DBF2}"/>
              </a:ext>
            </a:extLst>
          </p:cNvPr>
          <p:cNvSpPr/>
          <p:nvPr/>
        </p:nvSpPr>
        <p:spPr>
          <a:xfrm>
            <a:off x="8242300" y="1947863"/>
            <a:ext cx="317500" cy="330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Flèche : en arc 11">
            <a:extLst>
              <a:ext uri="{FF2B5EF4-FFF2-40B4-BE49-F238E27FC236}">
                <a16:creationId xmlns:a16="http://schemas.microsoft.com/office/drawing/2014/main" id="{E81B7299-D80A-40CA-86F8-41391F684AE3}"/>
              </a:ext>
            </a:extLst>
          </p:cNvPr>
          <p:cNvSpPr/>
          <p:nvPr/>
        </p:nvSpPr>
        <p:spPr>
          <a:xfrm rot="419655">
            <a:off x="7911846" y="1296859"/>
            <a:ext cx="978408" cy="1057529"/>
          </a:xfrm>
          <a:prstGeom prst="circularArrow">
            <a:avLst>
              <a:gd name="adj1" fmla="val 12500"/>
              <a:gd name="adj2" fmla="val 1142315"/>
              <a:gd name="adj3" fmla="val 20457681"/>
              <a:gd name="adj4" fmla="val 10052975"/>
              <a:gd name="adj5" fmla="val 11569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Flèche : en arc 12">
            <a:extLst>
              <a:ext uri="{FF2B5EF4-FFF2-40B4-BE49-F238E27FC236}">
                <a16:creationId xmlns:a16="http://schemas.microsoft.com/office/drawing/2014/main" id="{C4F9C97C-C528-49C0-950A-D7BF3448A0A6}"/>
              </a:ext>
            </a:extLst>
          </p:cNvPr>
          <p:cNvSpPr/>
          <p:nvPr/>
        </p:nvSpPr>
        <p:spPr>
          <a:xfrm rot="419655">
            <a:off x="7816820" y="1066186"/>
            <a:ext cx="1899058" cy="1335502"/>
          </a:xfrm>
          <a:prstGeom prst="circularArrow">
            <a:avLst>
              <a:gd name="adj1" fmla="val 12500"/>
              <a:gd name="adj2" fmla="val 1142315"/>
              <a:gd name="adj3" fmla="val 20457681"/>
              <a:gd name="adj4" fmla="val 10052975"/>
              <a:gd name="adj5" fmla="val 11569"/>
            </a:avLst>
          </a:prstGeom>
          <a:solidFill>
            <a:srgbClr val="7030A0">
              <a:alpha val="84000"/>
            </a:srgbClr>
          </a:solidFill>
          <a:ln>
            <a:solidFill>
              <a:srgbClr val="8828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0486B34-A0D5-4D01-B8AC-16247F2E512E}"/>
                  </a:ext>
                </a:extLst>
              </p:cNvPr>
              <p:cNvSpPr txBox="1"/>
              <p:nvPr/>
            </p:nvSpPr>
            <p:spPr>
              <a:xfrm>
                <a:off x="7584340" y="2348092"/>
                <a:ext cx="1804533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=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sz="2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sz="2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 ×</m:t>
                    </m:r>
                    <m:r>
                      <a:rPr lang="fr-FR" sz="2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fr-FR" sz="28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𝒙</m:t>
                    </m:r>
                  </m:oMath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0486B34-A0D5-4D01-B8AC-16247F2E51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340" y="2348092"/>
                <a:ext cx="1804533" cy="646331"/>
              </a:xfrm>
              <a:prstGeom prst="rect">
                <a:avLst/>
              </a:prstGeom>
              <a:blipFill>
                <a:blip r:embed="rId6"/>
                <a:stretch>
                  <a:fillRect l="-10135"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B9C5BCDD-1B26-4444-97B2-933BAF574293}"/>
                  </a:ext>
                </a:extLst>
              </p:cNvPr>
              <p:cNvSpPr txBox="1"/>
              <p:nvPr/>
            </p:nvSpPr>
            <p:spPr>
              <a:xfrm>
                <a:off x="9367921" y="2348091"/>
                <a:ext cx="183338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600" dirty="0"/>
                  <a:t>+</a:t>
                </a: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sz="2800" b="0" i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fr-FR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fr-FR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×</m:t>
                    </m:r>
                    <m:r>
                      <a:rPr lang="fr-FR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</m:t>
                    </m:r>
                    <m:r>
                      <a:rPr lang="fr-FR" sz="2800" b="1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endParaRPr lang="fr-FR" sz="2800" b="1" dirty="0"/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B9C5BCDD-1B26-4444-97B2-933BAF574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7921" y="2348091"/>
                <a:ext cx="1833387" cy="646331"/>
              </a:xfrm>
              <a:prstGeom prst="rect">
                <a:avLst/>
              </a:prstGeom>
              <a:blipFill>
                <a:blip r:embed="rId7"/>
                <a:stretch>
                  <a:fillRect l="-10333" t="-14151" b="-34906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01503BB-0AC2-4B4C-9D49-91F5E1DB16ED}"/>
                  </a:ext>
                </a:extLst>
              </p:cNvPr>
              <p:cNvSpPr txBox="1"/>
              <p:nvPr/>
            </p:nvSpPr>
            <p:spPr>
              <a:xfrm>
                <a:off x="7584120" y="3069172"/>
                <a:ext cx="28360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lang="fr-FR" sz="2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sSup>
                        <m:sSupPr>
                          <m:ctrlPr>
                            <a:rPr lang="fr-FR" sz="2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fr-FR" sz="2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fr-FR" sz="2800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fr-FR" sz="2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fr-FR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fr-FR" sz="2800" b="1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B01503BB-0AC2-4B4C-9D49-91F5E1DB1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120" y="3069172"/>
                <a:ext cx="283609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llipse 16">
            <a:extLst>
              <a:ext uri="{FF2B5EF4-FFF2-40B4-BE49-F238E27FC236}">
                <a16:creationId xmlns:a16="http://schemas.microsoft.com/office/drawing/2014/main" id="{F227CC14-4F26-42D0-A171-0C10F7DCE7C4}"/>
              </a:ext>
            </a:extLst>
          </p:cNvPr>
          <p:cNvSpPr/>
          <p:nvPr/>
        </p:nvSpPr>
        <p:spPr>
          <a:xfrm>
            <a:off x="9371310" y="1806665"/>
            <a:ext cx="359353" cy="446794"/>
          </a:xfrm>
          <a:prstGeom prst="ellipse">
            <a:avLst/>
          </a:prstGeom>
          <a:solidFill>
            <a:srgbClr val="7030A0">
              <a:alpha val="18000"/>
            </a:srgbClr>
          </a:solidFill>
          <a:ln>
            <a:solidFill>
              <a:srgbClr val="911F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275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85185E-6 L -0.00052 -0.0615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85185E-6 L -0.00052 -0.06157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-30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7" grpId="0" animBg="1"/>
      <p:bldP spid="8" grpId="0"/>
      <p:bldP spid="8" grpId="1"/>
      <p:bldP spid="9" grpId="0"/>
      <p:bldP spid="9" grpId="1"/>
      <p:bldP spid="10" grpId="0"/>
      <p:bldP spid="11" grpId="0" animBg="1"/>
      <p:bldP spid="11" grpId="1" animBg="1"/>
      <p:bldP spid="12" grpId="0" animBg="1"/>
      <p:bldP spid="13" grpId="0" animBg="1"/>
      <p:bldP spid="14" grpId="0"/>
      <p:bldP spid="14" grpId="1"/>
      <p:bldP spid="15" grpId="0"/>
      <p:bldP spid="15" grpId="1"/>
      <p:bldP spid="16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4032" y="46322"/>
            <a:ext cx="10515600" cy="1325563"/>
          </a:xfrm>
        </p:spPr>
        <p:txBody>
          <a:bodyPr/>
          <a:lstStyle/>
          <a:p>
            <a:r>
              <a:rPr lang="fr-FR" dirty="0"/>
              <a:t>Question 2 :    Développe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</a:t>
                </a:r>
                <a14:m>
                  <m:oMath xmlns:m="http://schemas.openxmlformats.org/officeDocument/2006/math">
                    <m:r>
                      <a:rPr lang="fr-FR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fr-FR" i="1">
                        <a:latin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fr-F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fr-F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fr-FR" i="1">
                            <a:latin typeface="Cambria Math" panose="02040503050406030204" pitchFamily="18" charset="0"/>
                          </a:rPr>
                          <m:t>−7</m:t>
                        </m:r>
                      </m:e>
                    </m:d>
                    <m:r>
                      <a:rPr lang="fr-F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èche : courbe vers le bas 3"/>
          <p:cNvSpPr/>
          <p:nvPr/>
        </p:nvSpPr>
        <p:spPr>
          <a:xfrm>
            <a:off x="1190077" y="1654081"/>
            <a:ext cx="664841" cy="314666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Flèche : courbe vers le bas 4"/>
          <p:cNvSpPr/>
          <p:nvPr/>
        </p:nvSpPr>
        <p:spPr>
          <a:xfrm>
            <a:off x="1168841" y="1532580"/>
            <a:ext cx="1318311" cy="439343"/>
          </a:xfrm>
          <a:prstGeom prst="curved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507432" y="1857611"/>
            <a:ext cx="442451" cy="442887"/>
          </a:xfrm>
          <a:prstGeom prst="ellipse">
            <a:avLst/>
          </a:prstGeom>
          <a:solidFill>
            <a:schemeClr val="accent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Ellipse 6"/>
          <p:cNvSpPr/>
          <p:nvPr/>
        </p:nvSpPr>
        <p:spPr>
          <a:xfrm>
            <a:off x="2331836" y="1825625"/>
            <a:ext cx="442451" cy="442887"/>
          </a:xfrm>
          <a:prstGeom prst="ellipse">
            <a:avLst/>
          </a:prstGeom>
          <a:solidFill>
            <a:srgbClr val="00B050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/>
              <p:cNvSpPr txBox="1"/>
              <p:nvPr/>
            </p:nvSpPr>
            <p:spPr>
              <a:xfrm>
                <a:off x="717582" y="3282839"/>
                <a:ext cx="136806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²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ZoneText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582" y="3282839"/>
                <a:ext cx="136806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/>
              <p:cNvSpPr txBox="1"/>
              <p:nvPr/>
            </p:nvSpPr>
            <p:spPr>
              <a:xfrm>
                <a:off x="2098382" y="3356374"/>
                <a:ext cx="160139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35</m:t>
                      </m:r>
                      <m:r>
                        <a:rPr lang="fr-FR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4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9" name="ZoneText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8382" y="3356374"/>
                <a:ext cx="1601399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llipse 9"/>
          <p:cNvSpPr/>
          <p:nvPr/>
        </p:nvSpPr>
        <p:spPr>
          <a:xfrm>
            <a:off x="987196" y="1811414"/>
            <a:ext cx="457711" cy="4890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613427" y="3306959"/>
            <a:ext cx="3008263" cy="496869"/>
          </a:xfrm>
          <a:prstGeom prst="rect">
            <a:avLst/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AAEECD7-B179-4406-B8DF-4C99980E602E}"/>
                  </a:ext>
                </a:extLst>
              </p:cNvPr>
              <p:cNvSpPr txBox="1"/>
              <p:nvPr/>
            </p:nvSpPr>
            <p:spPr>
              <a:xfrm>
                <a:off x="557841" y="2409237"/>
                <a:ext cx="192931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×2</m:t>
                      </m:r>
                      <m:r>
                        <a:rPr lang="fr-FR" sz="28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AAEECD7-B179-4406-B8DF-4C99980E6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841" y="2409237"/>
                <a:ext cx="192931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8CAB4A5-9843-4F0B-A7A5-A510F0AC7F24}"/>
                  </a:ext>
                </a:extLst>
              </p:cNvPr>
              <p:cNvSpPr txBox="1"/>
              <p:nvPr/>
            </p:nvSpPr>
            <p:spPr>
              <a:xfrm>
                <a:off x="2732957" y="2433969"/>
                <a:ext cx="136018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×7</m:t>
                      </m:r>
                    </m:oMath>
                  </m:oMathPara>
                </a14:m>
                <a:endParaRPr lang="fr-FR" sz="28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98CAB4A5-9843-4F0B-A7A5-A510F0AC7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2957" y="2433969"/>
                <a:ext cx="136018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ccolade fermante 10">
            <a:extLst>
              <a:ext uri="{FF2B5EF4-FFF2-40B4-BE49-F238E27FC236}">
                <a16:creationId xmlns:a16="http://schemas.microsoft.com/office/drawing/2014/main" id="{93F6ABB6-A0D5-4FD6-B502-17083502EF85}"/>
              </a:ext>
            </a:extLst>
          </p:cNvPr>
          <p:cNvSpPr/>
          <p:nvPr/>
        </p:nvSpPr>
        <p:spPr>
          <a:xfrm rot="5400000">
            <a:off x="1599025" y="2213857"/>
            <a:ext cx="222636" cy="1242985"/>
          </a:xfrm>
          <a:prstGeom prst="rightBrac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104B19C5-02C9-4CC8-8667-2FD0C546EE01}"/>
              </a:ext>
            </a:extLst>
          </p:cNvPr>
          <p:cNvSpPr/>
          <p:nvPr/>
        </p:nvSpPr>
        <p:spPr>
          <a:xfrm rot="5400000">
            <a:off x="3292167" y="2214942"/>
            <a:ext cx="218656" cy="1337076"/>
          </a:xfrm>
          <a:prstGeom prst="rightBrace">
            <a:avLst/>
          </a:prstGeom>
          <a:ln w="3492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256FB679-899B-4699-A79E-A30754AC7B7A}"/>
                  </a:ext>
                </a:extLst>
              </p:cNvPr>
              <p:cNvSpPr txBox="1"/>
              <p:nvPr/>
            </p:nvSpPr>
            <p:spPr>
              <a:xfrm>
                <a:off x="2304459" y="2389888"/>
                <a:ext cx="5341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256FB679-899B-4699-A79E-A30754AC7B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459" y="2389888"/>
                <a:ext cx="534121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2389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75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25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25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250"/>
                            </p:stCondLst>
                            <p:childTnLst>
                              <p:par>
                                <p:cTn id="5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750"/>
                            </p:stCondLst>
                            <p:childTnLst>
                              <p:par>
                                <p:cTn id="56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250"/>
                            </p:stCondLst>
                            <p:childTnLst>
                              <p:par>
                                <p:cTn id="62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250"/>
                            </p:stCondLst>
                            <p:childTnLst>
                              <p:par>
                                <p:cTn id="66" presetID="10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10" grpId="0" animBg="1"/>
      <p:bldP spid="28" grpId="0" animBg="1"/>
      <p:bldP spid="12" grpId="0"/>
      <p:bldP spid="12" grpId="1"/>
      <p:bldP spid="13" grpId="0"/>
      <p:bldP spid="13" grpId="1"/>
      <p:bldP spid="11" grpId="0" animBg="1"/>
      <p:bldP spid="11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13D59-814C-4E3E-A4C4-562FCEC9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110" y="153192"/>
            <a:ext cx="10515600" cy="1325563"/>
          </a:xfrm>
        </p:spPr>
        <p:txBody>
          <a:bodyPr/>
          <a:lstStyle/>
          <a:p>
            <a:r>
              <a:rPr lang="fr-FR" dirty="0"/>
              <a:t>Question 3: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8421992-2431-4BC6-83D2-36EFE6884A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700" y="1690688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factorise l’expression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21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8421992-2431-4BC6-83D2-36EFE6884A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700" y="1690688"/>
                <a:ext cx="10515600" cy="4351338"/>
              </a:xfrm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315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B13D59-814C-4E3E-A4C4-562FCEC9A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99" y="103515"/>
            <a:ext cx="10515600" cy="1325563"/>
          </a:xfrm>
        </p:spPr>
        <p:txBody>
          <a:bodyPr/>
          <a:lstStyle/>
          <a:p>
            <a:r>
              <a:rPr lang="fr-FR" dirty="0"/>
              <a:t>Réponse 3: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8421992-2431-4BC6-83D2-36EFE6884A8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700" y="1690688"/>
                <a:ext cx="10515600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fr-FR" dirty="0"/>
                  <a:t> factorise l’expression </a:t>
                </a:r>
                <a14:m>
                  <m:oMath xmlns:m="http://schemas.openxmlformats.org/officeDocument/2006/math">
                    <m:r>
                      <a:rPr lang="fr-FR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fr-FR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21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b="0" i="1" smtClean="0">
                        <a:latin typeface="Cambria Math" panose="02040503050406030204" pitchFamily="18" charset="0"/>
                      </a:rPr>
                      <m:t>+15</m:t>
                    </m:r>
                  </m:oMath>
                </a14:m>
                <a:endParaRPr lang="fr-FR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8421992-2431-4BC6-83D2-36EFE6884A8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700" y="1690688"/>
                <a:ext cx="10515600" cy="4351338"/>
              </a:xfrm>
              <a:blipFill>
                <a:blip r:embed="rId2"/>
                <a:stretch>
                  <a:fillRect l="-406" t="-224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necteur droit avec flèche 4">
            <a:extLst>
              <a:ext uri="{FF2B5EF4-FFF2-40B4-BE49-F238E27FC236}">
                <a16:creationId xmlns:a16="http://schemas.microsoft.com/office/drawing/2014/main" id="{D74C3814-11EB-41E3-A760-8141889AFEAC}"/>
              </a:ext>
            </a:extLst>
          </p:cNvPr>
          <p:cNvCxnSpPr>
            <a:cxnSpLocks/>
          </p:cNvCxnSpPr>
          <p:nvPr/>
        </p:nvCxnSpPr>
        <p:spPr>
          <a:xfrm flipH="1">
            <a:off x="4927600" y="2082801"/>
            <a:ext cx="431800" cy="693737"/>
          </a:xfrm>
          <a:prstGeom prst="straightConnector1">
            <a:avLst/>
          </a:prstGeom>
          <a:ln w="222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AD4DF320-D8AC-44C3-906D-69400704B16A}"/>
              </a:ext>
            </a:extLst>
          </p:cNvPr>
          <p:cNvCxnSpPr>
            <a:cxnSpLocks/>
          </p:cNvCxnSpPr>
          <p:nvPr/>
        </p:nvCxnSpPr>
        <p:spPr>
          <a:xfrm>
            <a:off x="4279900" y="2082801"/>
            <a:ext cx="330200" cy="69850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F3BD97A7-D414-4C9E-852E-0B9C4007FC72}"/>
              </a:ext>
            </a:extLst>
          </p:cNvPr>
          <p:cNvSpPr txBox="1"/>
          <p:nvPr/>
        </p:nvSpPr>
        <p:spPr>
          <a:xfrm>
            <a:off x="4210192" y="2700279"/>
            <a:ext cx="1434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Table de 3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0E92C07-BA6E-43A7-9D82-744E48A7AFC7}"/>
                  </a:ext>
                </a:extLst>
              </p:cNvPr>
              <p:cNvSpPr txBox="1"/>
              <p:nvPr/>
            </p:nvSpPr>
            <p:spPr>
              <a:xfrm>
                <a:off x="3866651" y="2493031"/>
                <a:ext cx="298549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=   </m:t>
                      </m:r>
                      <m:r>
                        <a:rPr lang="fr-FR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    (      +       )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10E92C07-BA6E-43A7-9D82-744E48A7AF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6651" y="2493031"/>
                <a:ext cx="2985497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A7CEE6C9-2A99-42D2-8A90-4C97F87F6657}"/>
                  </a:ext>
                </a:extLst>
              </p:cNvPr>
              <p:cNvSpPr txBox="1"/>
              <p:nvPr/>
            </p:nvSpPr>
            <p:spPr>
              <a:xfrm>
                <a:off x="5158200" y="2481919"/>
                <a:ext cx="68800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A7CEE6C9-2A99-42D2-8A90-4C97F87F6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8200" y="2481919"/>
                <a:ext cx="68800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FCF730ED-0335-4945-8510-C8CC1652B7BC}"/>
                  </a:ext>
                </a:extLst>
              </p:cNvPr>
              <p:cNvSpPr txBox="1"/>
              <p:nvPr/>
            </p:nvSpPr>
            <p:spPr>
              <a:xfrm>
                <a:off x="5979848" y="2504143"/>
                <a:ext cx="4812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1" i="1" smtClean="0"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fr-FR" sz="2800" b="1" dirty="0"/>
              </a:p>
            </p:txBody>
          </p:sp>
        </mc:Choice>
        <mc:Fallback xmlns="">
          <p:sp>
            <p:nvSpPr>
              <p:cNvPr id="17" name="ZoneTexte 16">
                <a:extLst>
                  <a:ext uri="{FF2B5EF4-FFF2-40B4-BE49-F238E27FC236}">
                    <a16:creationId xmlns:a16="http://schemas.microsoft.com/office/drawing/2014/main" id="{FCF730ED-0335-4945-8510-C8CC1652B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9848" y="2504143"/>
                <a:ext cx="481221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ZoneTexte 18">
            <a:extLst>
              <a:ext uri="{FF2B5EF4-FFF2-40B4-BE49-F238E27FC236}">
                <a16:creationId xmlns:a16="http://schemas.microsoft.com/office/drawing/2014/main" id="{C9BF221F-5937-437F-8144-1C4708711A88}"/>
              </a:ext>
            </a:extLst>
          </p:cNvPr>
          <p:cNvSpPr txBox="1"/>
          <p:nvPr/>
        </p:nvSpPr>
        <p:spPr>
          <a:xfrm>
            <a:off x="1244600" y="4295775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/>
              <a:t>Vérif:</a:t>
            </a:r>
          </a:p>
        </p:txBody>
      </p:sp>
      <p:sp>
        <p:nvSpPr>
          <p:cNvPr id="21" name="Flèche : courbe vers le haut 20">
            <a:extLst>
              <a:ext uri="{FF2B5EF4-FFF2-40B4-BE49-F238E27FC236}">
                <a16:creationId xmlns:a16="http://schemas.microsoft.com/office/drawing/2014/main" id="{547DA3CA-A801-45BF-8588-E255C9FD5939}"/>
              </a:ext>
            </a:extLst>
          </p:cNvPr>
          <p:cNvSpPr/>
          <p:nvPr/>
        </p:nvSpPr>
        <p:spPr>
          <a:xfrm>
            <a:off x="4663424" y="2950835"/>
            <a:ext cx="911352" cy="421342"/>
          </a:xfrm>
          <a:prstGeom prst="curved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E540B576-DD92-4169-84A5-59761F44E52B}"/>
                  </a:ext>
                </a:extLst>
              </p:cNvPr>
              <p:cNvSpPr txBox="1"/>
              <p:nvPr/>
            </p:nvSpPr>
            <p:spPr>
              <a:xfrm>
                <a:off x="2387600" y="4309597"/>
                <a:ext cx="242662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×7</m:t>
                      </m:r>
                      <m:r>
                        <a:rPr lang="fr-FR" sz="28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21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22" name="ZoneTexte 21">
                <a:extLst>
                  <a:ext uri="{FF2B5EF4-FFF2-40B4-BE49-F238E27FC236}">
                    <a16:creationId xmlns:a16="http://schemas.microsoft.com/office/drawing/2014/main" id="{E540B576-DD92-4169-84A5-59761F44E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600" y="4309597"/>
                <a:ext cx="2426626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Flèche : courbe vers le haut 22">
            <a:extLst>
              <a:ext uri="{FF2B5EF4-FFF2-40B4-BE49-F238E27FC236}">
                <a16:creationId xmlns:a16="http://schemas.microsoft.com/office/drawing/2014/main" id="{27CC026B-F402-4F05-B37D-25041FC84EBF}"/>
              </a:ext>
            </a:extLst>
          </p:cNvPr>
          <p:cNvSpPr/>
          <p:nvPr/>
        </p:nvSpPr>
        <p:spPr>
          <a:xfrm>
            <a:off x="4612100" y="2950835"/>
            <a:ext cx="1712500" cy="496119"/>
          </a:xfrm>
          <a:prstGeom prst="curvedUp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29A8E3B-0CCE-499E-8BEC-A44DD2B176B1}"/>
                  </a:ext>
                </a:extLst>
              </p:cNvPr>
              <p:cNvSpPr txBox="1"/>
              <p:nvPr/>
            </p:nvSpPr>
            <p:spPr>
              <a:xfrm>
                <a:off x="5897935" y="4309597"/>
                <a:ext cx="290092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fr-FR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3 ×5 =15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24" name="ZoneTexte 23">
                <a:extLst>
                  <a:ext uri="{FF2B5EF4-FFF2-40B4-BE49-F238E27FC236}">
                    <a16:creationId xmlns:a16="http://schemas.microsoft.com/office/drawing/2014/main" id="{B29A8E3B-0CCE-499E-8BEC-A44DD2B176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7935" y="4309597"/>
                <a:ext cx="2900922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504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6" grpId="0"/>
      <p:bldP spid="17" grpId="0"/>
      <p:bldP spid="21" grpId="0" animBg="1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A97DF6-AEB6-4A9C-8CA8-43E63EB29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36" y="114480"/>
            <a:ext cx="10515600" cy="1325563"/>
          </a:xfrm>
        </p:spPr>
        <p:txBody>
          <a:bodyPr/>
          <a:lstStyle/>
          <a:p>
            <a:r>
              <a:rPr lang="fr-FR" b="1" u="sng" dirty="0"/>
              <a:t>Question 4: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079BEA9-C0EE-4EDA-8593-23693B1B511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18535" y="2272129"/>
                <a:ext cx="1051560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fr-FR" sz="3200" dirty="0"/>
                  <a:t>Factorise 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−15</m:t>
                    </m:r>
                  </m:oMath>
                </a14:m>
                <a:endParaRPr lang="fr-FR" sz="3200" dirty="0"/>
              </a:p>
            </p:txBody>
          </p:sp>
        </mc:Choice>
        <mc:Fallback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F079BEA9-C0EE-4EDA-8593-23693B1B511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8535" y="2272129"/>
                <a:ext cx="10515600" cy="4351338"/>
              </a:xfrm>
              <a:blipFill>
                <a:blip r:embed="rId2"/>
                <a:stretch>
                  <a:fillRect l="-1449" t="-280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931CB47C-593F-4B93-B606-EB5DE2396AA7}"/>
                  </a:ext>
                </a:extLst>
              </p:cNvPr>
              <p:cNvSpPr txBox="1"/>
              <p:nvPr/>
            </p:nvSpPr>
            <p:spPr>
              <a:xfrm>
                <a:off x="4515917" y="2256406"/>
                <a:ext cx="331590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3200" b="0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 … 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  … </m:t>
                      </m:r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sz="3200" dirty="0"/>
              </a:p>
            </p:txBody>
          </p:sp>
        </mc:Choice>
        <mc:Fallback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931CB47C-593F-4B93-B606-EB5DE2396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917" y="2256406"/>
                <a:ext cx="3315908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oneTexte 5">
            <a:extLst>
              <a:ext uri="{FF2B5EF4-FFF2-40B4-BE49-F238E27FC236}">
                <a16:creationId xmlns:a16="http://schemas.microsoft.com/office/drawing/2014/main" id="{1A34398E-B6F7-4F84-A9FB-CE9E74186683}"/>
              </a:ext>
            </a:extLst>
          </p:cNvPr>
          <p:cNvSpPr txBox="1"/>
          <p:nvPr/>
        </p:nvSpPr>
        <p:spPr>
          <a:xfrm>
            <a:off x="818535" y="1460263"/>
            <a:ext cx="6232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/>
              <a:t>30 </a:t>
            </a:r>
            <a:r>
              <a:rPr lang="fr-FR" sz="2800" dirty="0"/>
              <a:t>et 15 sont tous les deux multiples de </a:t>
            </a:r>
            <a:r>
              <a:rPr lang="fr-FR" sz="2800" dirty="0">
                <a:solidFill>
                  <a:srgbClr val="00B0F0"/>
                </a:solidFill>
              </a:rPr>
              <a:t>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6495B92-1A19-46BB-8EAC-D1A28CD994EF}"/>
                  </a:ext>
                </a:extLst>
              </p:cNvPr>
              <p:cNvSpPr txBox="1"/>
              <p:nvPr/>
            </p:nvSpPr>
            <p:spPr>
              <a:xfrm>
                <a:off x="4916129" y="3577781"/>
                <a:ext cx="292528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fr-FR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 ?   =</m:t>
                      </m:r>
                      <m:r>
                        <a:rPr lang="fr-FR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fr-FR" sz="3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96495B92-1A19-46BB-8EAC-D1A28CD994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129" y="3577781"/>
                <a:ext cx="2925288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62D5BD3-DA17-411D-8BF7-A63E6CC2E5BA}"/>
                  </a:ext>
                </a:extLst>
              </p:cNvPr>
              <p:cNvSpPr txBox="1"/>
              <p:nvPr/>
            </p:nvSpPr>
            <p:spPr>
              <a:xfrm>
                <a:off x="5708478" y="3553142"/>
                <a:ext cx="735714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fr-FR" sz="32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fr-FR" sz="32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562D5BD3-DA17-411D-8BF7-A63E6CC2E5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478" y="3553142"/>
                <a:ext cx="73571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èche : courbe vers le haut 6">
            <a:extLst>
              <a:ext uri="{FF2B5EF4-FFF2-40B4-BE49-F238E27FC236}">
                <a16:creationId xmlns:a16="http://schemas.microsoft.com/office/drawing/2014/main" id="{95D618A3-FD10-406B-AEA8-9BE4047BFF88}"/>
              </a:ext>
            </a:extLst>
          </p:cNvPr>
          <p:cNvSpPr/>
          <p:nvPr/>
        </p:nvSpPr>
        <p:spPr>
          <a:xfrm>
            <a:off x="5152103" y="2694807"/>
            <a:ext cx="1032387" cy="490846"/>
          </a:xfrm>
          <a:prstGeom prst="curved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25F6F7C6-7678-4907-A14D-022C3130CD5F}"/>
                  </a:ext>
                </a:extLst>
              </p:cNvPr>
              <p:cNvSpPr txBox="1"/>
              <p:nvPr/>
            </p:nvSpPr>
            <p:spPr>
              <a:xfrm>
                <a:off x="5239807" y="4385228"/>
                <a:ext cx="26880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fr-FR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    ?   =</m:t>
                      </m:r>
                      <m:r>
                        <a:rPr lang="fr-FR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fr-FR" sz="32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25F6F7C6-7678-4907-A14D-022C3130C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807" y="4385228"/>
                <a:ext cx="268804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C97871E0-19CC-40D4-82D1-DD0BB70B8CC0}"/>
                  </a:ext>
                </a:extLst>
              </p:cNvPr>
              <p:cNvSpPr txBox="1"/>
              <p:nvPr/>
            </p:nvSpPr>
            <p:spPr>
              <a:xfrm>
                <a:off x="6076335" y="4360589"/>
                <a:ext cx="522899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1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fr-FR" sz="3200" b="1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C97871E0-19CC-40D4-82D1-DD0BB70B8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6335" y="4360589"/>
                <a:ext cx="522899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lèche : courbe vers le haut 10">
            <a:extLst>
              <a:ext uri="{FF2B5EF4-FFF2-40B4-BE49-F238E27FC236}">
                <a16:creationId xmlns:a16="http://schemas.microsoft.com/office/drawing/2014/main" id="{FB4FBC55-0FD9-42A7-B0DC-BA112B4B7EAA}"/>
              </a:ext>
            </a:extLst>
          </p:cNvPr>
          <p:cNvSpPr/>
          <p:nvPr/>
        </p:nvSpPr>
        <p:spPr>
          <a:xfrm>
            <a:off x="5239807" y="2723092"/>
            <a:ext cx="2038817" cy="581766"/>
          </a:xfrm>
          <a:prstGeom prst="curvedUp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7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1.85185E-6 L -0.00625 -0.1944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3" y="-9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06029 -0.3178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8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 animBg="1"/>
      <p:bldP spid="8" grpId="1" animBg="1"/>
      <p:bldP spid="7" grpId="0" animBg="1"/>
      <p:bldP spid="7" grpId="1" animBg="1"/>
      <p:bldP spid="13" grpId="0" animBg="1"/>
      <p:bldP spid="13" grpId="1" animBg="1"/>
      <p:bldP spid="11" grpId="0" animBg="1"/>
      <p:bldP spid="11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159</Words>
  <Application>Microsoft Office PowerPoint</Application>
  <PresentationFormat>Grand écran</PresentationFormat>
  <Paragraphs>36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Thème Office</vt:lpstr>
      <vt:lpstr>Complément de leçon</vt:lpstr>
      <vt:lpstr>Question 1:</vt:lpstr>
      <vt:lpstr>Question 2 :    Développe</vt:lpstr>
      <vt:lpstr>Question 3:</vt:lpstr>
      <vt:lpstr>Réponse 3:</vt:lpstr>
      <vt:lpstr>Question 4: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Complément de leçon</dc:title>
  <dc:creator>Benéflo</dc:creator>
  <cp:lastModifiedBy>Benéflo</cp:lastModifiedBy>
  <cp:revision>3</cp:revision>
  <dcterms:created xsi:type="dcterms:W3CDTF">2020-03-20T23:31:15Z</dcterms:created>
  <dcterms:modified xsi:type="dcterms:W3CDTF">2020-03-20T23:52:46Z</dcterms:modified>
</cp:coreProperties>
</file>