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80" r:id="rId6"/>
    <p:sldId id="282" r:id="rId7"/>
    <p:sldId id="268" r:id="rId8"/>
    <p:sldId id="281" r:id="rId9"/>
    <p:sldId id="283" r:id="rId10"/>
    <p:sldId id="284" r:id="rId11"/>
    <p:sldId id="267" r:id="rId12"/>
    <p:sldId id="285" r:id="rId13"/>
    <p:sldId id="269" r:id="rId14"/>
    <p:sldId id="289" r:id="rId15"/>
    <p:sldId id="29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1CF7A-F42F-43F7-B622-0A026C751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001C65-D4BF-4208-9321-484F19D0B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EBA7BE-60C6-47CB-A729-A8739F10A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159FE-6BF6-44DB-939C-809CD4D6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D8028A-FF5C-4D50-A064-636736FE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54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62CC9-4A4A-4FEE-8276-33CDA81D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BF3BFE-EF88-40D2-AE2A-7361FAB73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9845E-FDBB-467A-B3BA-665D9972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3A24A-7BF1-4E73-98F5-EC620A61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FCCB9D-01A1-4B5D-8260-94E7D19D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81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01C4111-C9BE-4A34-9519-CE3B9560B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91B496-80E7-43A8-96C1-845AA6044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3A0823-E657-46C4-949F-A9AE1BAAB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A48918-9906-4A69-999E-142789A9B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C0E110-9D40-49AE-8909-B5F8812B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05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40DFE7-91D4-4088-A3DB-3C26DE48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25353D-60A9-4783-B58A-A686CE1A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47C22A-3ABD-421A-BF0E-E6DA1D7C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8A178-47EF-4938-B3EC-6B83A0B3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A4B039-2FB6-46AB-870F-1CFF29C25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98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33B75-C860-405E-8560-3B67B5508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441E25-01D5-4B3F-B5C3-4BF0A2999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BF2924-38AF-493C-9C24-345415C21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3BD6EE-CAA0-4752-AFCB-8120F068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5615D4-12CA-4378-9386-AF081713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5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402F95-F62E-42F4-B71D-586DD747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1B2E4D-58B3-4AFA-B665-95F4FB7E3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1FA796-06EC-4606-B20A-E5C5BCA22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137E60-899B-46B1-9AE3-B8338F00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E87A39-FE3B-43ED-9D04-2334B884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D262B9-12AE-4715-928F-076E9C2E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27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28586-6FAD-4B96-AFCA-2478B446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4B125F-A5C7-42DF-81C9-9629814BE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066633-4165-41D6-926B-02C14B392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292693-1794-40D2-970E-CE4277319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4133B8-7CCB-4B95-A562-6F352EE34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797C4FE-D34C-4D21-B9EC-69F13D4B4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FCCEF9-EFD2-411A-B984-13911354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50263D-117C-451E-8F40-713CC907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76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06913-CCC9-404C-ABAE-3B0C0DE7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551A6E9-AB2F-4B67-B4CE-F107DFC1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3F6521-7A87-4464-AC15-BDE70773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E66CA7-8E91-4DB1-BE00-F677B4323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83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7EF2D7-A91B-4967-BAEC-848687AB3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BD151C-7705-4355-8346-10F46B3C8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97737A-3A39-40C4-A482-DD976363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27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A113C2-3B56-4516-9281-73CC77772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A4AD18-4C00-4BDF-B17E-8A3719FD2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413456-2DCC-4ADB-9C12-2645CB5FB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76BB39-8CF7-447C-AB1D-B3F4F494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E876BA-EBDF-41C2-AF24-D033026C9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2E3804-E1CA-4D51-A800-FCD04BC4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73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51EB62-6E0B-4C8B-9FA5-5F0C7C3D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E5BBA1-4E6D-4CA8-AEB6-27AA3D8C6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74889B-9E47-477B-B98D-6924D7714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7C1A6F-6E2B-4732-9F6D-37E9CC41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B62A21-8FAF-42DB-8B81-428D9DEA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B562CA-EB1D-4CC9-90B0-F3309343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07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D03F8E-B06C-4736-9D4B-317C28D5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82CF505-0ADF-496E-8980-0F8E0DAF1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DD8518-FF1D-4965-B57E-81582469E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07197-E3FB-461A-9AC4-B3D84D61BE87}" type="datetimeFigureOut">
              <a:rPr lang="fr-FR" smtClean="0"/>
              <a:t>29/03/2020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07C1D1-C598-4AAA-90D5-44419CD4B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65F7CA-48E1-4557-BA39-4E27C7594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30F5C-E81C-48E0-A09B-8DA15E4AB9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45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5727FA-15F8-47CD-B555-5FA444443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Cette semaine, on avance un peu sur l’arithmétique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6E6D31-170F-4CD3-8DF7-9B3D57D5A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595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5DE908-EA30-4666-BB4E-88034C38C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08025"/>
            <a:ext cx="114300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Un nombre est  </a:t>
            </a:r>
            <a:r>
              <a:rPr lang="fr-FR" b="1" u="sng" dirty="0">
                <a:solidFill>
                  <a:srgbClr val="FF0000"/>
                </a:solidFill>
              </a:rPr>
              <a:t>premier</a:t>
            </a:r>
            <a:r>
              <a:rPr lang="fr-FR" dirty="0"/>
              <a:t> quand il a exactement deux diviseurs: 1 et lui-même.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703261E-F72D-403D-AABD-97142EEA0E7E}"/>
              </a:ext>
            </a:extLst>
          </p:cNvPr>
          <p:cNvSpPr txBox="1"/>
          <p:nvPr/>
        </p:nvSpPr>
        <p:spPr>
          <a:xfrm>
            <a:off x="533400" y="1701800"/>
            <a:ext cx="7734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/>
              <a:t>Exemple</a:t>
            </a:r>
            <a:r>
              <a:rPr lang="fr-FR" sz="2800" dirty="0"/>
              <a:t>: 5 est premier, il n’a que 2 diviseurs: 1 et 5!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2EEDF45-A9DB-462E-8CD9-8CF8B62E668D}"/>
              </a:ext>
            </a:extLst>
          </p:cNvPr>
          <p:cNvSpPr txBox="1"/>
          <p:nvPr/>
        </p:nvSpPr>
        <p:spPr>
          <a:xfrm>
            <a:off x="533400" y="2451100"/>
            <a:ext cx="5607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/>
              <a:t>Contre-exemple</a:t>
            </a:r>
            <a:r>
              <a:rPr lang="fr-FR" sz="2800" dirty="0"/>
              <a:t>: 6 n’est pas premier,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9C3F85-1679-4406-8A80-596C23487C67}"/>
                  </a:ext>
                </a:extLst>
              </p:cNvPr>
              <p:cNvSpPr txBox="1"/>
              <p:nvPr/>
            </p:nvSpPr>
            <p:spPr>
              <a:xfrm>
                <a:off x="6096000" y="2474893"/>
                <a:ext cx="2352182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dirty="0"/>
                  <a:t> car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=1×6</m:t>
                    </m:r>
                  </m:oMath>
                </a14:m>
                <a:endParaRPr lang="fr-FR" sz="2800" b="0" dirty="0">
                  <a:ea typeface="Cambria Math" panose="02040503050406030204" pitchFamily="18" charset="0"/>
                </a:endParaRPr>
              </a:p>
              <a:p>
                <a:r>
                  <a:rPr lang="fr-FR" sz="2800" dirty="0"/>
                  <a:t>          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D09C3F85-1679-4406-8A80-596C23487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474893"/>
                <a:ext cx="2352182" cy="954107"/>
              </a:xfrm>
              <a:prstGeom prst="rect">
                <a:avLst/>
              </a:prstGeom>
              <a:blipFill>
                <a:blip r:embed="rId2"/>
                <a:stretch>
                  <a:fillRect l="-1813" t="-63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8D0FD9E7-2799-4B41-8AA2-3BBAEEEAE652}"/>
              </a:ext>
            </a:extLst>
          </p:cNvPr>
          <p:cNvSpPr/>
          <p:nvPr/>
        </p:nvSpPr>
        <p:spPr>
          <a:xfrm>
            <a:off x="2867316" y="3360461"/>
            <a:ext cx="6217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il est divisible  par 1, par 2, par 3 et par 6!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5DDE637-0138-4F34-997F-3E9C1DF82C59}"/>
              </a:ext>
            </a:extLst>
          </p:cNvPr>
          <p:cNvSpPr txBox="1"/>
          <p:nvPr/>
        </p:nvSpPr>
        <p:spPr>
          <a:xfrm>
            <a:off x="393700" y="4354236"/>
            <a:ext cx="10150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Voici des </a:t>
            </a:r>
            <a:r>
              <a:rPr lang="fr-FR" sz="2800" b="1" dirty="0">
                <a:solidFill>
                  <a:srgbClr val="FF0000"/>
                </a:solidFill>
              </a:rPr>
              <a:t>nombres premiers à retenir </a:t>
            </a:r>
            <a:r>
              <a:rPr lang="fr-FR" sz="2800" b="1" dirty="0"/>
              <a:t>(ceux qui sont inférieurs à 50)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5DA742FD-3B35-4AE3-A57F-5B6090A37A2D}"/>
              </a:ext>
            </a:extLst>
          </p:cNvPr>
          <p:cNvGrpSpPr/>
          <p:nvPr/>
        </p:nvGrpSpPr>
        <p:grpSpPr>
          <a:xfrm>
            <a:off x="244019" y="5195058"/>
            <a:ext cx="12352299" cy="1062314"/>
            <a:chOff x="328806" y="5685595"/>
            <a:chExt cx="12352299" cy="1062314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F1984C80-4789-4B0E-876D-29BAC3A1A403}"/>
                </a:ext>
              </a:extLst>
            </p:cNvPr>
            <p:cNvSpPr txBox="1"/>
            <p:nvPr/>
          </p:nvSpPr>
          <p:spPr>
            <a:xfrm>
              <a:off x="618187" y="5958900"/>
              <a:ext cx="1206291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    </a:t>
              </a:r>
            </a:p>
          </p:txBody>
        </p:sp>
        <p:sp>
          <p:nvSpPr>
            <p:cNvPr id="10" name="Parchemin : horizontal 9">
              <a:extLst>
                <a:ext uri="{FF2B5EF4-FFF2-40B4-BE49-F238E27FC236}">
                  <a16:creationId xmlns:a16="http://schemas.microsoft.com/office/drawing/2014/main" id="{B442DE07-247A-4E8F-B723-D3FFDC90C317}"/>
                </a:ext>
              </a:extLst>
            </p:cNvPr>
            <p:cNvSpPr/>
            <p:nvPr/>
          </p:nvSpPr>
          <p:spPr>
            <a:xfrm>
              <a:off x="328806" y="5685595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4407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972D-0560-42DA-902B-A41B1AF5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8434"/>
            <a:ext cx="10515600" cy="1325563"/>
          </a:xfrm>
        </p:spPr>
        <p:txBody>
          <a:bodyPr/>
          <a:lstStyle/>
          <a:p>
            <a:r>
              <a:rPr lang="fr-FR" b="1" dirty="0"/>
              <a:t>Question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1C3594-0BE8-4B32-BBBE-A922372D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51 est un nombre premier.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⧠ VRAI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	⧠ FAUX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car ……………………………………………………………………………….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9DF0696-A16D-4826-8A10-840D3D69436F}"/>
              </a:ext>
            </a:extLst>
          </p:cNvPr>
          <p:cNvSpPr txBox="1"/>
          <p:nvPr/>
        </p:nvSpPr>
        <p:spPr>
          <a:xfrm>
            <a:off x="2441865" y="3219435"/>
            <a:ext cx="8597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5 + 1 = 6  donc 51 est divisible par 3 ( 51 = 3 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x </a:t>
            </a:r>
            <a:r>
              <a:rPr lang="fr-FR" sz="3200" dirty="0">
                <a:solidFill>
                  <a:srgbClr val="0070C0"/>
                </a:solidFill>
              </a:rPr>
              <a:t>17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 ) </a:t>
            </a:r>
            <a:endParaRPr lang="fr-FR" sz="3200" dirty="0">
              <a:solidFill>
                <a:srgbClr val="0070C0"/>
              </a:solidFill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943D9A42-7913-4FCF-BFD1-72224C1C0CCB}"/>
              </a:ext>
            </a:extLst>
          </p:cNvPr>
          <p:cNvGrpSpPr/>
          <p:nvPr/>
        </p:nvGrpSpPr>
        <p:grpSpPr>
          <a:xfrm>
            <a:off x="1811483" y="2773814"/>
            <a:ext cx="927494" cy="682922"/>
            <a:chOff x="6485860" y="6041581"/>
            <a:chExt cx="927494" cy="682922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45CCCC4C-6A53-4273-BB2B-6B494D3C5DB2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D747790D-B25F-4EA7-AA25-95A86CA8E634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9603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DEB3BF-128A-4E41-9647-41F24862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50" y="24605"/>
            <a:ext cx="11010900" cy="1325563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Décomposition en produit de facteurs premiers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37289A-E212-4A8C-AC32-B552DFAB9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276" y="1195037"/>
            <a:ext cx="1125855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Décomposer un nombre entier en produit  de facteurs premiers,</a:t>
            </a:r>
          </a:p>
          <a:p>
            <a:pPr marL="0" indent="0">
              <a:buNone/>
            </a:pPr>
            <a:r>
              <a:rPr lang="fr-FR" dirty="0"/>
              <a:t> c’est l’écrire sous la forme d’un produit d’un, deux ou plusieurs facteurs</a:t>
            </a:r>
          </a:p>
          <a:p>
            <a:pPr marL="0" indent="0">
              <a:buNone/>
            </a:pPr>
            <a:r>
              <a:rPr lang="fr-FR" dirty="0"/>
              <a:t> avec chaque facteur appartenant à la liste des nombres premiers: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1781B70-274E-490A-9A7B-26F343B62C87}"/>
              </a:ext>
            </a:extLst>
          </p:cNvPr>
          <p:cNvGrpSpPr/>
          <p:nvPr/>
        </p:nvGrpSpPr>
        <p:grpSpPr>
          <a:xfrm>
            <a:off x="178715" y="2897843"/>
            <a:ext cx="11834569" cy="1062314"/>
            <a:chOff x="312227" y="5718276"/>
            <a:chExt cx="11834569" cy="1062314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28E224D5-35C0-40FE-AD9D-C39528F865C5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6" name="Parchemin : horizontal 5">
              <a:extLst>
                <a:ext uri="{FF2B5EF4-FFF2-40B4-BE49-F238E27FC236}">
                  <a16:creationId xmlns:a16="http://schemas.microsoft.com/office/drawing/2014/main" id="{DBC73D15-8B25-4FCC-85D0-5A4A96A1AA26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299D9083-4C1A-40BF-BAA4-D8C0421C4A86}"/>
              </a:ext>
            </a:extLst>
          </p:cNvPr>
          <p:cNvSpPr txBox="1"/>
          <p:nvPr/>
        </p:nvSpPr>
        <p:spPr>
          <a:xfrm>
            <a:off x="303650" y="4087776"/>
            <a:ext cx="35074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u="sng" dirty="0"/>
              <a:t>Exemple  avec 130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49053F-12AF-465B-B273-17AC42EC8CB7}"/>
                  </a:ext>
                </a:extLst>
              </p:cNvPr>
              <p:cNvSpPr txBox="1"/>
              <p:nvPr/>
            </p:nvSpPr>
            <p:spPr>
              <a:xfrm>
                <a:off x="545174" y="4649425"/>
                <a:ext cx="32028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B0F0"/>
                    </a:solidFill>
                  </a:rPr>
                  <a:t>13</a:t>
                </a:r>
                <a:r>
                  <a:rPr lang="fr-FR" sz="3200" dirty="0">
                    <a:solidFill>
                      <a:srgbClr val="FF0000"/>
                    </a:solidFill>
                  </a:rPr>
                  <a:t>0 </a:t>
                </a:r>
                <a:r>
                  <a:rPr lang="fr-FR" sz="3200" dirty="0"/>
                  <a:t> =   </a:t>
                </a:r>
                <a:r>
                  <a:rPr lang="fr-FR" sz="3200" dirty="0">
                    <a:solidFill>
                      <a:srgbClr val="00B0F0"/>
                    </a:solidFill>
                  </a:rPr>
                  <a:t>13 </a:t>
                </a:r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fr-FR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49053F-12AF-465B-B273-17AC42EC8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74" y="4649425"/>
                <a:ext cx="3202890" cy="584775"/>
              </a:xfrm>
              <a:prstGeom prst="rect">
                <a:avLst/>
              </a:prstGeom>
              <a:blipFill>
                <a:blip r:embed="rId2"/>
                <a:stretch>
                  <a:fillRect l="-4753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lipse 8">
            <a:extLst>
              <a:ext uri="{FF2B5EF4-FFF2-40B4-BE49-F238E27FC236}">
                <a16:creationId xmlns:a16="http://schemas.microsoft.com/office/drawing/2014/main" id="{B2CCE6CD-C787-4E47-8667-2FAAA1F795B2}"/>
              </a:ext>
            </a:extLst>
          </p:cNvPr>
          <p:cNvSpPr/>
          <p:nvPr/>
        </p:nvSpPr>
        <p:spPr>
          <a:xfrm>
            <a:off x="3226949" y="3170837"/>
            <a:ext cx="584200" cy="584775"/>
          </a:xfrm>
          <a:prstGeom prst="ellipse">
            <a:avLst/>
          </a:prstGeom>
          <a:noFill/>
          <a:ln w="349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42F1BCF-7B75-4895-A16C-2578A26AD2E0}"/>
              </a:ext>
            </a:extLst>
          </p:cNvPr>
          <p:cNvSpPr txBox="1"/>
          <p:nvPr/>
        </p:nvSpPr>
        <p:spPr>
          <a:xfrm>
            <a:off x="3702689" y="4705879"/>
            <a:ext cx="3803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B0F0"/>
                </a:solidFill>
                <a:latin typeface="Book Antiqua" panose="02040602050305030304" pitchFamily="18" charset="0"/>
              </a:rPr>
              <a:t>► </a:t>
            </a:r>
            <a:r>
              <a:rPr lang="fr-FR" sz="2400" dirty="0">
                <a:solidFill>
                  <a:srgbClr val="00B0F0"/>
                </a:solidFill>
              </a:rPr>
              <a:t>13 est  un facteur premier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5F4A2B15-3128-4824-A11D-987B8F2E5415}"/>
              </a:ext>
            </a:extLst>
          </p:cNvPr>
          <p:cNvCxnSpPr/>
          <p:nvPr/>
        </p:nvCxnSpPr>
        <p:spPr>
          <a:xfrm flipV="1">
            <a:off x="2387600" y="3582194"/>
            <a:ext cx="0" cy="60982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6A9498C2-2AA6-47EE-827C-409BA38D9173}"/>
              </a:ext>
            </a:extLst>
          </p:cNvPr>
          <p:cNvSpPr txBox="1"/>
          <p:nvPr/>
        </p:nvSpPr>
        <p:spPr>
          <a:xfrm>
            <a:off x="3748065" y="5082478"/>
            <a:ext cx="8300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► </a:t>
            </a:r>
            <a:r>
              <a:rPr lang="fr-FR" sz="2400" dirty="0">
                <a:solidFill>
                  <a:srgbClr val="FF0000"/>
                </a:solidFill>
              </a:rPr>
              <a:t>10 n’est pas un facteur premier, on doit encore  décomposer</a:t>
            </a:r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DFCE4211-346C-4972-9BD9-AFA4EAF435DE}"/>
              </a:ext>
            </a:extLst>
          </p:cNvPr>
          <p:cNvSpPr/>
          <p:nvPr/>
        </p:nvSpPr>
        <p:spPr>
          <a:xfrm rot="5400000">
            <a:off x="3171050" y="4885794"/>
            <a:ext cx="174413" cy="567781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984403E0-ECB9-47AF-92EA-CF12A6E2567F}"/>
                  </a:ext>
                </a:extLst>
              </p:cNvPr>
              <p:cNvSpPr txBox="1"/>
              <p:nvPr/>
            </p:nvSpPr>
            <p:spPr>
              <a:xfrm>
                <a:off x="545174" y="5610799"/>
                <a:ext cx="35074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>
                    <a:solidFill>
                      <a:srgbClr val="00B0F0"/>
                    </a:solidFill>
                  </a:rPr>
                  <a:t>13</a:t>
                </a:r>
                <a:r>
                  <a:rPr lang="fr-FR" sz="3200" dirty="0">
                    <a:solidFill>
                      <a:srgbClr val="FF0000"/>
                    </a:solidFill>
                  </a:rPr>
                  <a:t>0 </a:t>
                </a:r>
                <a:r>
                  <a:rPr lang="fr-FR" sz="3200" dirty="0"/>
                  <a:t> =  </a:t>
                </a:r>
                <a:r>
                  <a:rPr lang="fr-FR" sz="3200" dirty="0">
                    <a:solidFill>
                      <a:srgbClr val="00B0F0"/>
                    </a:solidFill>
                  </a:rPr>
                  <a:t>13</a:t>
                </a:r>
                <a:r>
                  <a:rPr lang="fr-FR" sz="3200" dirty="0"/>
                  <a:t> </a:t>
                </a:r>
                <a14:m>
                  <m:oMath xmlns:m="http://schemas.openxmlformats.org/officeDocument/2006/math">
                    <m:r>
                      <a:rPr lang="fr-F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2×5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984403E0-ECB9-47AF-92EA-CF12A6E25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74" y="5610799"/>
                <a:ext cx="3507499" cy="584775"/>
              </a:xfrm>
              <a:prstGeom prst="rect">
                <a:avLst/>
              </a:prstGeom>
              <a:blipFill>
                <a:blip r:embed="rId3"/>
                <a:stretch>
                  <a:fillRect l="-4340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5592B16C-ADB9-4C03-A3AB-2BE6AA1797C6}"/>
              </a:ext>
            </a:extLst>
          </p:cNvPr>
          <p:cNvSpPr txBox="1"/>
          <p:nvPr/>
        </p:nvSpPr>
        <p:spPr>
          <a:xfrm>
            <a:off x="3748065" y="5697545"/>
            <a:ext cx="5709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Book Antiqua" panose="02040602050305030304" pitchFamily="18" charset="0"/>
              </a:rPr>
              <a:t>► </a:t>
            </a:r>
            <a:r>
              <a:rPr lang="fr-FR" sz="2400" dirty="0">
                <a:solidFill>
                  <a:srgbClr val="00B0F0"/>
                </a:solidFill>
              </a:rPr>
              <a:t>13,</a:t>
            </a:r>
            <a:r>
              <a:rPr lang="fr-FR" sz="2400" dirty="0">
                <a:solidFill>
                  <a:srgbClr val="C00000"/>
                </a:solidFill>
              </a:rPr>
              <a:t> 2 et 5 sont tous des facteurs premiers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5F2FD10B-323F-4C94-BB2C-1D02BA05BBFA}"/>
              </a:ext>
            </a:extLst>
          </p:cNvPr>
          <p:cNvSpPr/>
          <p:nvPr/>
        </p:nvSpPr>
        <p:spPr>
          <a:xfrm>
            <a:off x="1256152" y="3157725"/>
            <a:ext cx="584200" cy="584775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9072BDC-C1C3-4A40-BD5C-06B1D481E768}"/>
              </a:ext>
            </a:extLst>
          </p:cNvPr>
          <p:cNvSpPr/>
          <p:nvPr/>
        </p:nvSpPr>
        <p:spPr>
          <a:xfrm>
            <a:off x="181550" y="3157725"/>
            <a:ext cx="584200" cy="584775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181705BA-F09A-4E99-9C15-1E1A6F533B9A}"/>
                  </a:ext>
                </a:extLst>
              </p:cNvPr>
              <p:cNvSpPr txBox="1"/>
              <p:nvPr/>
            </p:nvSpPr>
            <p:spPr>
              <a:xfrm>
                <a:off x="0" y="6195574"/>
                <a:ext cx="124841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1" i="1" dirty="0"/>
                  <a:t>La décomposition en facteurs premiers de 130 est donc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𝟏𝟑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fr-FR" sz="2800" b="1" i="1" dirty="0"/>
                  <a:t> ou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𝟏𝟑</m:t>
                    </m:r>
                  </m:oMath>
                </a14:m>
                <a:r>
                  <a:rPr lang="fr-FR" sz="2800" b="1" i="1" dirty="0"/>
                  <a:t>  </a:t>
                </a:r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181705BA-F09A-4E99-9C15-1E1A6F533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195574"/>
                <a:ext cx="12484123" cy="523220"/>
              </a:xfrm>
              <a:prstGeom prst="rect">
                <a:avLst/>
              </a:prstGeom>
              <a:blipFill>
                <a:blip r:embed="rId4"/>
                <a:stretch>
                  <a:fillRect l="-977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16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7" grpId="0" animBg="1"/>
      <p:bldP spid="18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9EF75-01F8-4B1C-A0B2-6DB40137A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86" y="139171"/>
            <a:ext cx="10515600" cy="1325563"/>
          </a:xfrm>
        </p:spPr>
        <p:txBody>
          <a:bodyPr/>
          <a:lstStyle/>
          <a:p>
            <a:r>
              <a:rPr lang="fr-FR" b="1" dirty="0"/>
              <a:t>Question 9: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D5FFAD-90A6-4F80-9C56-B9D1D503A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4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 165 en produit  de facteurs premiers.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1C7C9C2-8960-46E2-B623-498C1C05CAE1}"/>
              </a:ext>
            </a:extLst>
          </p:cNvPr>
          <p:cNvSpPr txBox="1"/>
          <p:nvPr/>
        </p:nvSpPr>
        <p:spPr>
          <a:xfrm>
            <a:off x="2619063" y="1873268"/>
            <a:ext cx="102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16</a:t>
            </a:r>
            <a:r>
              <a:rPr lang="fr-FR" sz="2800" b="1" dirty="0">
                <a:solidFill>
                  <a:srgbClr val="FF0000"/>
                </a:solidFill>
              </a:rPr>
              <a:t>5</a:t>
            </a:r>
            <a:r>
              <a:rPr lang="fr-FR" sz="2800" b="1" dirty="0"/>
              <a:t> </a:t>
            </a:r>
            <a:endParaRPr lang="fr-FR" sz="2800" b="1" dirty="0">
              <a:solidFill>
                <a:srgbClr val="00B050"/>
              </a:solidFill>
            </a:endParaRPr>
          </a:p>
        </p:txBody>
      </p:sp>
      <p:cxnSp>
        <p:nvCxnSpPr>
          <p:cNvPr id="8" name="Connecteur : en angle 7">
            <a:extLst>
              <a:ext uri="{FF2B5EF4-FFF2-40B4-BE49-F238E27FC236}">
                <a16:creationId xmlns:a16="http://schemas.microsoft.com/office/drawing/2014/main" id="{03B33E7B-5B90-4540-B287-1D06788150A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345722" y="2246059"/>
            <a:ext cx="462698" cy="701385"/>
          </a:xfrm>
          <a:prstGeom prst="bentConnector2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40E0DF23-DB7F-4721-ACC0-57720780FBA0}"/>
              </a:ext>
            </a:extLst>
          </p:cNvPr>
          <p:cNvSpPr txBox="1"/>
          <p:nvPr/>
        </p:nvSpPr>
        <p:spPr>
          <a:xfrm>
            <a:off x="3927764" y="2643435"/>
            <a:ext cx="222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C’est un multiple de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DA83F32-5B3F-439E-98DD-A329E85ED959}"/>
              </a:ext>
            </a:extLst>
          </p:cNvPr>
          <p:cNvGrpSpPr/>
          <p:nvPr/>
        </p:nvGrpSpPr>
        <p:grpSpPr>
          <a:xfrm>
            <a:off x="2627415" y="1862335"/>
            <a:ext cx="1289942" cy="1508620"/>
            <a:chOff x="2660943" y="1843728"/>
            <a:chExt cx="1289942" cy="1508620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AE8844B7-B53F-48F7-825A-EC25ABAFE0C7}"/>
                </a:ext>
              </a:extLst>
            </p:cNvPr>
            <p:cNvGrpSpPr/>
            <p:nvPr/>
          </p:nvGrpSpPr>
          <p:grpSpPr>
            <a:xfrm>
              <a:off x="2660943" y="1843728"/>
              <a:ext cx="1289942" cy="1508620"/>
              <a:chOff x="2660943" y="1843728"/>
              <a:chExt cx="1289942" cy="1508620"/>
            </a:xfrm>
          </p:grpSpPr>
          <p:cxnSp>
            <p:nvCxnSpPr>
              <p:cNvPr id="11" name="Connecteur droit avec flèche 10">
                <a:extLst>
                  <a:ext uri="{FF2B5EF4-FFF2-40B4-BE49-F238E27FC236}">
                    <a16:creationId xmlns:a16="http://schemas.microsoft.com/office/drawing/2014/main" id="{89DA584F-0490-46CD-A6F4-C9867E79D4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48163" y="3352348"/>
                <a:ext cx="1002722" cy="0"/>
              </a:xfrm>
              <a:prstGeom prst="straightConnector1">
                <a:avLst/>
              </a:prstGeom>
              <a:solidFill>
                <a:srgbClr val="92D050">
                  <a:alpha val="33000"/>
                </a:srgbClr>
              </a:solidFill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5F4EFE79-BEF8-4C49-BB69-FEBF89C02540}"/>
                  </a:ext>
                </a:extLst>
              </p:cNvPr>
              <p:cNvSpPr/>
              <p:nvPr/>
            </p:nvSpPr>
            <p:spPr>
              <a:xfrm>
                <a:off x="2660943" y="1843728"/>
                <a:ext cx="788581" cy="446568"/>
              </a:xfrm>
              <a:prstGeom prst="ellipse">
                <a:avLst/>
              </a:prstGeom>
              <a:solidFill>
                <a:srgbClr val="92D050">
                  <a:alpha val="33000"/>
                </a:srgb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9A1664FF-005C-401F-913B-56D005B52E90}"/>
                </a:ext>
              </a:extLst>
            </p:cNvPr>
            <p:cNvCxnSpPr>
              <a:cxnSpLocks/>
            </p:cNvCxnSpPr>
            <p:nvPr/>
          </p:nvCxnSpPr>
          <p:spPr>
            <a:xfrm>
              <a:off x="2946410" y="2276586"/>
              <a:ext cx="0" cy="1075762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ZoneTexte 19">
            <a:extLst>
              <a:ext uri="{FF2B5EF4-FFF2-40B4-BE49-F238E27FC236}">
                <a16:creationId xmlns:a16="http://schemas.microsoft.com/office/drawing/2014/main" id="{A9F05770-25A5-4E27-AC13-9361DF08D00B}"/>
              </a:ext>
            </a:extLst>
          </p:cNvPr>
          <p:cNvSpPr txBox="1"/>
          <p:nvPr/>
        </p:nvSpPr>
        <p:spPr>
          <a:xfrm>
            <a:off x="3990442" y="3167682"/>
            <a:ext cx="4179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1 + 5 + 6 = 12 , c’est aussi un multiple de 3.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D65A882B-4B28-407E-8390-D853107FE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848" y="2905125"/>
            <a:ext cx="2209800" cy="104775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DC3CF23-58EE-4FEE-A06D-B14D3767F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898" y="4026777"/>
            <a:ext cx="2190750" cy="100012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A16D7B53-1BFC-4A5C-B37B-9FCD18D0CB51}"/>
              </a:ext>
            </a:extLst>
          </p:cNvPr>
          <p:cNvSpPr txBox="1"/>
          <p:nvPr/>
        </p:nvSpPr>
        <p:spPr>
          <a:xfrm>
            <a:off x="2389085" y="3723116"/>
            <a:ext cx="2375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165  = </a:t>
            </a:r>
            <a:r>
              <a:rPr lang="fr-FR" sz="3200" dirty="0">
                <a:solidFill>
                  <a:srgbClr val="00B050"/>
                </a:solidFill>
              </a:rPr>
              <a:t>3</a:t>
            </a:r>
            <a:r>
              <a:rPr lang="fr-FR" sz="3200" dirty="0"/>
              <a:t> x</a:t>
            </a:r>
            <a:r>
              <a:rPr lang="fr-FR" sz="3200" dirty="0">
                <a:solidFill>
                  <a:srgbClr val="FF0000"/>
                </a:solidFill>
              </a:rPr>
              <a:t> 55</a:t>
            </a:r>
            <a:r>
              <a:rPr lang="fr-FR" sz="3200" dirty="0"/>
              <a:t>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0E260F-7666-4319-8145-47A4556CAF97}"/>
              </a:ext>
            </a:extLst>
          </p:cNvPr>
          <p:cNvSpPr/>
          <p:nvPr/>
        </p:nvSpPr>
        <p:spPr>
          <a:xfrm>
            <a:off x="2320382" y="4688138"/>
            <a:ext cx="3034144" cy="592826"/>
          </a:xfrm>
          <a:prstGeom prst="rect">
            <a:avLst/>
          </a:prstGeom>
          <a:solidFill>
            <a:srgbClr val="C00000">
              <a:alpha val="17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359B5CE-67AA-4E94-A943-6117AAD78105}"/>
              </a:ext>
            </a:extLst>
          </p:cNvPr>
          <p:cNvSpPr/>
          <p:nvPr/>
        </p:nvSpPr>
        <p:spPr>
          <a:xfrm>
            <a:off x="3577071" y="4781369"/>
            <a:ext cx="380952" cy="369332"/>
          </a:xfrm>
          <a:prstGeom prst="ellipse">
            <a:avLst/>
          </a:prstGeom>
          <a:solidFill>
            <a:schemeClr val="accent6">
              <a:alpha val="31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87D3B163-E6BB-40F5-922C-95B76EA76958}"/>
              </a:ext>
            </a:extLst>
          </p:cNvPr>
          <p:cNvSpPr/>
          <p:nvPr/>
        </p:nvSpPr>
        <p:spPr>
          <a:xfrm>
            <a:off x="4121452" y="4773801"/>
            <a:ext cx="380952" cy="369332"/>
          </a:xfrm>
          <a:prstGeom prst="ellipse">
            <a:avLst/>
          </a:prstGeom>
          <a:solidFill>
            <a:srgbClr val="FF0000">
              <a:alpha val="3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89BB724-990B-48C9-99FC-E52689ADAC70}"/>
              </a:ext>
            </a:extLst>
          </p:cNvPr>
          <p:cNvSpPr/>
          <p:nvPr/>
        </p:nvSpPr>
        <p:spPr>
          <a:xfrm>
            <a:off x="4717539" y="4781704"/>
            <a:ext cx="380952" cy="369332"/>
          </a:xfrm>
          <a:prstGeom prst="ellipse">
            <a:avLst/>
          </a:prstGeom>
          <a:solidFill>
            <a:schemeClr val="tx1">
              <a:alpha val="3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2242C4E-10AA-46A1-8C76-041D0B7A52FB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BB8ADA68-66E4-4B22-9B58-44687829674A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32" name="Parchemin : horizontal 31">
              <a:extLst>
                <a:ext uri="{FF2B5EF4-FFF2-40B4-BE49-F238E27FC236}">
                  <a16:creationId xmlns:a16="http://schemas.microsoft.com/office/drawing/2014/main" id="{51223222-56D4-4229-81A3-14214A175EB4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3" name="ZoneTexte 32">
            <a:extLst>
              <a:ext uri="{FF2B5EF4-FFF2-40B4-BE49-F238E27FC236}">
                <a16:creationId xmlns:a16="http://schemas.microsoft.com/office/drawing/2014/main" id="{E214BEFA-F841-4FAF-B7B2-6730D7FE66D6}"/>
              </a:ext>
            </a:extLst>
          </p:cNvPr>
          <p:cNvSpPr txBox="1"/>
          <p:nvPr/>
        </p:nvSpPr>
        <p:spPr>
          <a:xfrm>
            <a:off x="2406283" y="4673647"/>
            <a:ext cx="2948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165  = </a:t>
            </a:r>
            <a:r>
              <a:rPr lang="fr-FR" sz="3200" dirty="0">
                <a:solidFill>
                  <a:srgbClr val="00B050"/>
                </a:solidFill>
              </a:rPr>
              <a:t>3</a:t>
            </a:r>
            <a:r>
              <a:rPr lang="fr-FR" sz="3200" dirty="0"/>
              <a:t> x</a:t>
            </a:r>
            <a:r>
              <a:rPr lang="fr-FR" sz="3200" dirty="0">
                <a:solidFill>
                  <a:srgbClr val="FF0000"/>
                </a:solidFill>
              </a:rPr>
              <a:t> 5 x 11 </a:t>
            </a:r>
          </a:p>
        </p:txBody>
      </p:sp>
    </p:spTree>
    <p:extLst>
      <p:ext uri="{BB962C8B-B14F-4D97-AF65-F5344CB8AC3E}">
        <p14:creationId xmlns:p14="http://schemas.microsoft.com/office/powerpoint/2010/main" val="130826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07407E-6 L -0.11523 -4.07407E-6 C -0.16679 -4.07407E-6 -0.23046 0.05209 -0.23046 0.09422 L -0.23046 0.18866 " pathEditMode="relative" rAng="0" ptsTypes="AAAA">
                                      <p:cBhvr>
                                        <p:cTn id="6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23" y="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-0.11211 3.33333E-6 C -0.16237 3.33333E-6 -0.22422 0.05231 -0.22422 0.0949 L -0.22422 0.18981 " pathEditMode="relative" rAng="0" ptsTypes="AAAA">
                                      <p:cBhvr>
                                        <p:cTn id="74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11" y="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-0.09062 -4.07407E-6 C -0.13125 -4.07407E-6 -0.18112 0.05186 -0.18112 0.09375 L -0.18112 0.1875 " pathEditMode="relative" rAng="0" ptsTypes="AAAA">
                                      <p:cBhvr>
                                        <p:cTn id="80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  <p:bldP spid="24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250568"/>
            <a:ext cx="10515600" cy="1325563"/>
          </a:xfrm>
        </p:spPr>
        <p:txBody>
          <a:bodyPr/>
          <a:lstStyle/>
          <a:p>
            <a:r>
              <a:rPr lang="fr-FR" b="1" dirty="0"/>
              <a:t>Question 10: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2" y="15761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210 en produits de facteurs premiers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01662" y="2574524"/>
                <a:ext cx="30604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×21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2574524"/>
                <a:ext cx="306045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×3×7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201662" y="3886737"/>
                <a:ext cx="384336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×3×5×7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886737"/>
                <a:ext cx="384336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>
            <a:extLst>
              <a:ext uri="{FF2B5EF4-FFF2-40B4-BE49-F238E27FC236}">
                <a16:creationId xmlns:a16="http://schemas.microsoft.com/office/drawing/2014/main" id="{42047A81-ED10-4B94-AB72-B609AD64B061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54B01E82-DD08-4722-B763-19D96F29B825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9" name="Parchemin : horizontal 8">
              <a:extLst>
                <a:ext uri="{FF2B5EF4-FFF2-40B4-BE49-F238E27FC236}">
                  <a16:creationId xmlns:a16="http://schemas.microsoft.com/office/drawing/2014/main" id="{6C9EE802-4ED9-4AED-94FB-BCE91AD9C2B1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41B0C37-80F5-4E30-AD9E-619FC8041723}"/>
              </a:ext>
            </a:extLst>
          </p:cNvPr>
          <p:cNvCxnSpPr>
            <a:cxnSpLocks/>
          </p:cNvCxnSpPr>
          <p:nvPr/>
        </p:nvCxnSpPr>
        <p:spPr>
          <a:xfrm flipH="1">
            <a:off x="520956" y="4381500"/>
            <a:ext cx="3149344" cy="171214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D562DED9-766C-4CEA-86FD-C31A70D02F52}"/>
              </a:ext>
            </a:extLst>
          </p:cNvPr>
          <p:cNvCxnSpPr>
            <a:cxnSpLocks/>
          </p:cNvCxnSpPr>
          <p:nvPr/>
        </p:nvCxnSpPr>
        <p:spPr>
          <a:xfrm flipH="1">
            <a:off x="1130300" y="4319856"/>
            <a:ext cx="3121318" cy="177630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CF61E59B-8E94-4A33-98E6-856F8A3EC544}"/>
              </a:ext>
            </a:extLst>
          </p:cNvPr>
          <p:cNvCxnSpPr>
            <a:cxnSpLocks/>
          </p:cNvCxnSpPr>
          <p:nvPr/>
        </p:nvCxnSpPr>
        <p:spPr>
          <a:xfrm flipH="1">
            <a:off x="1701800" y="4319856"/>
            <a:ext cx="3276601" cy="17425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2B650381-2478-4822-827E-A33DF45794A8}"/>
              </a:ext>
            </a:extLst>
          </p:cNvPr>
          <p:cNvCxnSpPr>
            <a:cxnSpLocks/>
          </p:cNvCxnSpPr>
          <p:nvPr/>
        </p:nvCxnSpPr>
        <p:spPr>
          <a:xfrm flipH="1">
            <a:off x="2279818" y="4319856"/>
            <a:ext cx="3386240" cy="174255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47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11: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Décompose 140 en produits de facteurs premiers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01662" y="2574524"/>
                <a:ext cx="315022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22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22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2574524"/>
                <a:ext cx="315022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201662" y="3167025"/>
                <a:ext cx="434029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2×11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167025"/>
                <a:ext cx="434029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201662" y="3886737"/>
                <a:ext cx="407098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×2×5×11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886737"/>
                <a:ext cx="407098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>
            <a:extLst>
              <a:ext uri="{FF2B5EF4-FFF2-40B4-BE49-F238E27FC236}">
                <a16:creationId xmlns:a16="http://schemas.microsoft.com/office/drawing/2014/main" id="{1644F5DE-23D0-465D-8852-AD7DF6F1070B}"/>
              </a:ext>
            </a:extLst>
          </p:cNvPr>
          <p:cNvGrpSpPr/>
          <p:nvPr/>
        </p:nvGrpSpPr>
        <p:grpSpPr>
          <a:xfrm>
            <a:off x="178715" y="5722457"/>
            <a:ext cx="11834569" cy="1062314"/>
            <a:chOff x="312227" y="5718276"/>
            <a:chExt cx="11834569" cy="1062314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639A265A-5098-4B94-B9EC-F3564E65468C}"/>
                </a:ext>
              </a:extLst>
            </p:cNvPr>
            <p:cNvSpPr txBox="1"/>
            <p:nvPr/>
          </p:nvSpPr>
          <p:spPr>
            <a:xfrm>
              <a:off x="375625" y="5957046"/>
              <a:ext cx="1177117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b="1" dirty="0"/>
                <a:t>2    3    5    7   11    13    17    19    23    29     31     37    41     43    47   …   </a:t>
              </a:r>
            </a:p>
          </p:txBody>
        </p:sp>
        <p:sp>
          <p:nvSpPr>
            <p:cNvPr id="9" name="Parchemin : horizontal 8">
              <a:extLst>
                <a:ext uri="{FF2B5EF4-FFF2-40B4-BE49-F238E27FC236}">
                  <a16:creationId xmlns:a16="http://schemas.microsoft.com/office/drawing/2014/main" id="{ED39DD73-7C1D-4145-A09C-2A5CE68A5F1F}"/>
                </a:ext>
              </a:extLst>
            </p:cNvPr>
            <p:cNvSpPr/>
            <p:nvPr/>
          </p:nvSpPr>
          <p:spPr>
            <a:xfrm>
              <a:off x="312227" y="5718276"/>
              <a:ext cx="11794269" cy="1062314"/>
            </a:xfrm>
            <a:prstGeom prst="horizontalScroll">
              <a:avLst/>
            </a:prstGeom>
            <a:solidFill>
              <a:schemeClr val="accent1">
                <a:alpha val="26000"/>
              </a:schemeClr>
            </a:solidFill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CDE79868-D601-4A92-80F7-A5F10954EAAB}"/>
              </a:ext>
            </a:extLst>
          </p:cNvPr>
          <p:cNvCxnSpPr>
            <a:cxnSpLocks/>
          </p:cNvCxnSpPr>
          <p:nvPr/>
        </p:nvCxnSpPr>
        <p:spPr>
          <a:xfrm flipH="1">
            <a:off x="520956" y="4381500"/>
            <a:ext cx="3149344" cy="171214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A4254AF9-6739-4E5C-AA89-71EEC1EB954F}"/>
              </a:ext>
            </a:extLst>
          </p:cNvPr>
          <p:cNvCxnSpPr>
            <a:cxnSpLocks/>
          </p:cNvCxnSpPr>
          <p:nvPr/>
        </p:nvCxnSpPr>
        <p:spPr>
          <a:xfrm flipH="1">
            <a:off x="622300" y="4319856"/>
            <a:ext cx="3746500" cy="17737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93E6BA2F-929C-4AB3-AC4F-30F50CEEA0E5}"/>
              </a:ext>
            </a:extLst>
          </p:cNvPr>
          <p:cNvCxnSpPr>
            <a:cxnSpLocks/>
          </p:cNvCxnSpPr>
          <p:nvPr/>
        </p:nvCxnSpPr>
        <p:spPr>
          <a:xfrm flipH="1">
            <a:off x="1765300" y="4319856"/>
            <a:ext cx="3327400" cy="17737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E9625FA-E7AF-49C3-97FF-CE0D5F4C1DA3}"/>
              </a:ext>
            </a:extLst>
          </p:cNvPr>
          <p:cNvCxnSpPr>
            <a:cxnSpLocks/>
          </p:cNvCxnSpPr>
          <p:nvPr/>
        </p:nvCxnSpPr>
        <p:spPr>
          <a:xfrm flipH="1">
            <a:off x="2870200" y="4381500"/>
            <a:ext cx="2971800" cy="16764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1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3C81A-997A-42C1-94F8-C43263C6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				</a:t>
            </a:r>
            <a:r>
              <a:rPr lang="fr-FR" dirty="0">
                <a:solidFill>
                  <a:srgbClr val="FF0000"/>
                </a:solidFill>
              </a:rPr>
              <a:t>Arithmétique: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A8233-82A2-4905-BEE8-9DB1512C4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879" y="1627217"/>
            <a:ext cx="1138543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C’est la branche des mathématiques dans laquelle on n’utilise que les</a:t>
            </a:r>
          </a:p>
          <a:p>
            <a:pPr marL="0" indent="0">
              <a:buNone/>
            </a:pPr>
            <a:r>
              <a:rPr lang="fr-FR" dirty="0"/>
              <a:t> nombres entiers (0, 1, 2, 3, …  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L’une des relations fondamentales en arithmétique est celle de multiple et</a:t>
            </a:r>
          </a:p>
          <a:p>
            <a:pPr marL="0" indent="0">
              <a:buNone/>
            </a:pPr>
            <a:r>
              <a:rPr lang="fr-FR" dirty="0"/>
              <a:t> diviseur.</a:t>
            </a:r>
          </a:p>
        </p:txBody>
      </p:sp>
    </p:spTree>
    <p:extLst>
      <p:ext uri="{BB962C8B-B14F-4D97-AF65-F5344CB8AC3E}">
        <p14:creationId xmlns:p14="http://schemas.microsoft.com/office/powerpoint/2010/main" val="334363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55" y="169489"/>
            <a:ext cx="10515600" cy="1325563"/>
          </a:xfrm>
        </p:spPr>
        <p:txBody>
          <a:bodyPr/>
          <a:lstStyle/>
          <a:p>
            <a:r>
              <a:rPr lang="fr-FR" b="1" dirty="0"/>
              <a:t>Question 1: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17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 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062159A-3489-434B-9147-E6B4FD956746}"/>
                  </a:ext>
                </a:extLst>
              </p:cNvPr>
              <p:cNvSpPr txBox="1"/>
              <p:nvPr/>
            </p:nvSpPr>
            <p:spPr>
              <a:xfrm>
                <a:off x="6835849" y="3342198"/>
                <a:ext cx="25509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dirty="0">
                    <a:solidFill>
                      <a:srgbClr val="FF0000"/>
                    </a:solidFill>
                  </a:rPr>
                  <a:t>car 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6 </m:t>
                    </m:r>
                    <m:r>
                      <a:rPr lang="fr-FR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×7=42</m:t>
                    </m:r>
                  </m:oMath>
                </a14:m>
                <a:endParaRPr lang="fr-FR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062159A-3489-434B-9147-E6B4FD956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49" y="3342198"/>
                <a:ext cx="2550955" cy="523220"/>
              </a:xfrm>
              <a:prstGeom prst="rect">
                <a:avLst/>
              </a:prstGeom>
              <a:blipFill>
                <a:blip r:embed="rId2"/>
                <a:stretch>
                  <a:fillRect l="-4773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905D55-5DD4-4B83-9118-D0DDD15DF5BB}"/>
                  </a:ext>
                </a:extLst>
              </p:cNvPr>
              <p:cNvSpPr/>
              <p:nvPr/>
            </p:nvSpPr>
            <p:spPr>
              <a:xfrm>
                <a:off x="6178470" y="4905377"/>
                <a:ext cx="29597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>
                    <a:solidFill>
                      <a:srgbClr val="00B050"/>
                    </a:solidFill>
                  </a:rPr>
                  <a:t>car  </a:t>
                </a:r>
                <a14:m>
                  <m:oMath xmlns:m="http://schemas.openxmlformats.org/officeDocument/2006/math">
                    <m:r>
                      <a:rPr lang="fr-FR" sz="280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fr-FR" sz="2800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35</m:t>
                    </m:r>
                    <m:r>
                      <a:rPr lang="fr-FR" sz="28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fr-FR" sz="28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27</m:t>
                    </m:r>
                  </m:oMath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905D55-5DD4-4B83-9118-D0DDD15DF5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470" y="4905377"/>
                <a:ext cx="2959721" cy="523220"/>
              </a:xfrm>
              <a:prstGeom prst="rect">
                <a:avLst/>
              </a:prstGeom>
              <a:blipFill>
                <a:blip r:embed="rId3"/>
                <a:stretch>
                  <a:fillRect l="-433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>
            <a:extLst>
              <a:ext uri="{FF2B5EF4-FFF2-40B4-BE49-F238E27FC236}">
                <a16:creationId xmlns:a16="http://schemas.microsoft.com/office/drawing/2014/main" id="{9B3D3017-9FB6-4B39-A99E-CE7B0A521785}"/>
              </a:ext>
            </a:extLst>
          </p:cNvPr>
          <p:cNvSpPr txBox="1"/>
          <p:nvPr/>
        </p:nvSpPr>
        <p:spPr>
          <a:xfrm>
            <a:off x="1018309" y="3769521"/>
            <a:ext cx="6956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</a:rPr>
              <a:t>On peut aussi dire   que 6 et 7 sont des diviseurs de 42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75BAE36-FEBE-4BE5-9066-B62A07455E24}"/>
              </a:ext>
            </a:extLst>
          </p:cNvPr>
          <p:cNvSpPr txBox="1"/>
          <p:nvPr/>
        </p:nvSpPr>
        <p:spPr>
          <a:xfrm>
            <a:off x="942109" y="5381992"/>
            <a:ext cx="8111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317F35"/>
                </a:solidFill>
              </a:rPr>
              <a:t>On peut aussi dire que 135 est un multiple de 5 ( et aussi de 27).</a:t>
            </a:r>
          </a:p>
        </p:txBody>
      </p:sp>
    </p:spTree>
    <p:extLst>
      <p:ext uri="{BB962C8B-B14F-4D97-AF65-F5344CB8AC3E}">
        <p14:creationId xmlns:p14="http://schemas.microsoft.com/office/powerpoint/2010/main" val="146430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-0.05717 0.208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25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33451 0.4319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32" y="2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EC7E13-748D-4C95-A63C-168906B46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46" y="278875"/>
            <a:ext cx="10515600" cy="1325563"/>
          </a:xfrm>
        </p:spPr>
        <p:txBody>
          <a:bodyPr/>
          <a:lstStyle/>
          <a:p>
            <a:r>
              <a:rPr lang="fr-FR" b="1" dirty="0"/>
              <a:t>Question 2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2EBABE-74A2-4FA9-BD97-A2234E693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Peut-on  dire que 5 est un diviseur  de 32 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6AC9D6A-7A02-4D3F-A7EE-9A0E422C37ED}"/>
                  </a:ext>
                </a:extLst>
              </p:cNvPr>
              <p:cNvSpPr txBox="1"/>
              <p:nvPr/>
            </p:nvSpPr>
            <p:spPr>
              <a:xfrm>
                <a:off x="838200" y="2327564"/>
                <a:ext cx="252344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÷5=6,4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6AC9D6A-7A02-4D3F-A7EE-9A0E422C3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27564"/>
                <a:ext cx="252344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4D4A0AA3-7685-48B9-AF5E-E952C05C0658}"/>
              </a:ext>
            </a:extLst>
          </p:cNvPr>
          <p:cNvCxnSpPr>
            <a:cxnSpLocks/>
          </p:cNvCxnSpPr>
          <p:nvPr/>
        </p:nvCxnSpPr>
        <p:spPr>
          <a:xfrm>
            <a:off x="3002973" y="3314700"/>
            <a:ext cx="6026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B754BC9-CCA9-4E1D-B8B6-8F18852B43FD}"/>
              </a:ext>
            </a:extLst>
          </p:cNvPr>
          <p:cNvCxnSpPr/>
          <p:nvPr/>
        </p:nvCxnSpPr>
        <p:spPr>
          <a:xfrm>
            <a:off x="3002973" y="2826327"/>
            <a:ext cx="0" cy="4883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9071080D-3357-4DB4-99E5-16D5BDD7F235}"/>
              </a:ext>
            </a:extLst>
          </p:cNvPr>
          <p:cNvSpPr txBox="1"/>
          <p:nvPr/>
        </p:nvSpPr>
        <p:spPr>
          <a:xfrm>
            <a:off x="3605645" y="3070513"/>
            <a:ext cx="8421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6,4 n’est  pas un nombre entier  donc 5 n’est pas un diviseur de 32.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E6C4BCE-FC8F-4F81-8583-292913559EFA}"/>
              </a:ext>
            </a:extLst>
          </p:cNvPr>
          <p:cNvSpPr txBox="1"/>
          <p:nvPr/>
        </p:nvSpPr>
        <p:spPr>
          <a:xfrm>
            <a:off x="503724" y="4030554"/>
            <a:ext cx="8598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/>
              <a:t>Remarque:</a:t>
            </a:r>
            <a:r>
              <a:rPr lang="fr-FR" sz="2800" dirty="0"/>
              <a:t> 1, 2, 4 8, 16 et 32 sont des diviseurs de 32 car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104189D-D8DE-4BF4-8022-679F19F33F39}"/>
                  </a:ext>
                </a:extLst>
              </p:cNvPr>
              <p:cNvSpPr txBox="1"/>
              <p:nvPr/>
            </p:nvSpPr>
            <p:spPr>
              <a:xfrm>
                <a:off x="8956963" y="4069298"/>
                <a:ext cx="2223686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fr-FR" sz="2800" b="1" dirty="0">
                  <a:ea typeface="Cambria Math" panose="02040503050406030204" pitchFamily="18" charset="0"/>
                </a:endParaRPr>
              </a:p>
              <a:p>
                <a:r>
                  <a:rPr lang="fr-FR" sz="2800" b="1" dirty="0"/>
                  <a:t>       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2800" b="1" dirty="0"/>
                  <a:t> 2 </a:t>
                </a:r>
                <a14:m>
                  <m:oMath xmlns:m="http://schemas.openxmlformats.org/officeDocument/2006/math">
                    <m:r>
                      <a:rPr lang="fr-FR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</m:oMath>
                </a14:m>
                <a:endParaRPr lang="fr-FR" sz="2800" b="1" dirty="0"/>
              </a:p>
              <a:p>
                <a:r>
                  <a:rPr lang="fr-FR" sz="2800" b="1" dirty="0"/>
                  <a:t>       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</m:oMath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104189D-D8DE-4BF4-8022-679F19F33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6963" y="4069298"/>
                <a:ext cx="2223686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id="{26C8BFCD-C770-4224-8E62-1D12C0F6EB09}"/>
              </a:ext>
            </a:extLst>
          </p:cNvPr>
          <p:cNvSpPr txBox="1"/>
          <p:nvPr/>
        </p:nvSpPr>
        <p:spPr>
          <a:xfrm>
            <a:off x="358071" y="5593314"/>
            <a:ext cx="81599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/>
              <a:t>Remarque:</a:t>
            </a:r>
            <a:r>
              <a:rPr lang="fr-FR" sz="2800" b="1" dirty="0"/>
              <a:t> </a:t>
            </a:r>
            <a:r>
              <a:rPr lang="fr-FR" sz="2800" b="1" dirty="0">
                <a:solidFill>
                  <a:srgbClr val="00B0F0"/>
                </a:solidFill>
              </a:rPr>
              <a:t>L</a:t>
            </a:r>
            <a:r>
              <a:rPr lang="fr-FR" sz="2800" dirty="0">
                <a:solidFill>
                  <a:srgbClr val="00B0F0"/>
                </a:solidFill>
              </a:rPr>
              <a:t>es multiples de 5 se terminent par 0 ou 5,</a:t>
            </a:r>
            <a:r>
              <a:rPr lang="fr-FR" sz="2800" dirty="0"/>
              <a:t> </a:t>
            </a:r>
          </a:p>
          <a:p>
            <a:r>
              <a:rPr lang="fr-FR" sz="2800" dirty="0"/>
              <a:t>                     Les plus proches de 32 sont 3</a:t>
            </a:r>
            <a:r>
              <a:rPr lang="fr-FR" sz="2800" dirty="0">
                <a:solidFill>
                  <a:srgbClr val="00B0F0"/>
                </a:solidFill>
              </a:rPr>
              <a:t>0</a:t>
            </a:r>
            <a:r>
              <a:rPr lang="fr-FR" sz="2800" dirty="0"/>
              <a:t> et 3</a:t>
            </a:r>
            <a:r>
              <a:rPr lang="fr-FR" sz="2800" dirty="0">
                <a:solidFill>
                  <a:srgbClr val="00B0F0"/>
                </a:solidFill>
              </a:rPr>
              <a:t>5</a:t>
            </a:r>
            <a:r>
              <a:rPr lang="fr-FR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8178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3: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10 premiers multiples de 7.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482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0      7      14      21       28        35        42          49         56        63</a:t>
            </a:r>
          </a:p>
        </p:txBody>
      </p:sp>
    </p:spTree>
    <p:extLst>
      <p:ext uri="{BB962C8B-B14F-4D97-AF65-F5344CB8AC3E}">
        <p14:creationId xmlns:p14="http://schemas.microsoft.com/office/powerpoint/2010/main" val="22486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8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4: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24.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67374" y="1834786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24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×24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1834786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470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67374" y="2481117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×12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2481117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67374" y="3127448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127448"/>
                <a:ext cx="222368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467374" y="3773779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773779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467374" y="4420110"/>
                <a:ext cx="62065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𝑑𝑖𝑣𝑖𝑠𝑖𝑏𝑙𝑒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5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4420110"/>
                <a:ext cx="6206571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6559807" y="1834786"/>
            <a:ext cx="816077" cy="356911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7571888" y="3011592"/>
            <a:ext cx="43788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24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 2 , 3 , 4 , 6 , 8 , 12 et 24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2C2D10D-2927-40DD-882A-FD58FACEF387}"/>
              </a:ext>
            </a:extLst>
          </p:cNvPr>
          <p:cNvSpPr/>
          <p:nvPr/>
        </p:nvSpPr>
        <p:spPr>
          <a:xfrm>
            <a:off x="7525749" y="3493707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9DCDA02-3239-434C-B48D-CF17C58BCCEB}"/>
              </a:ext>
            </a:extLst>
          </p:cNvPr>
          <p:cNvSpPr/>
          <p:nvPr/>
        </p:nvSpPr>
        <p:spPr>
          <a:xfrm>
            <a:off x="1436492" y="1919517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679E9C2-0EFD-4057-B9B3-4685CB51C117}"/>
              </a:ext>
            </a:extLst>
          </p:cNvPr>
          <p:cNvSpPr/>
          <p:nvPr/>
        </p:nvSpPr>
        <p:spPr>
          <a:xfrm>
            <a:off x="8000807" y="3493707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BC5AB20-8691-4D22-A2AA-9728EF3FB410}"/>
              </a:ext>
            </a:extLst>
          </p:cNvPr>
          <p:cNvSpPr/>
          <p:nvPr/>
        </p:nvSpPr>
        <p:spPr>
          <a:xfrm>
            <a:off x="1436490" y="2623232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C4C2211-0BA7-4AE4-A7AB-7C1D88BDEB58}"/>
              </a:ext>
            </a:extLst>
          </p:cNvPr>
          <p:cNvSpPr/>
          <p:nvPr/>
        </p:nvSpPr>
        <p:spPr>
          <a:xfrm>
            <a:off x="8443808" y="3477890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ECDCBBF3-D5C3-42A1-8C3E-866862EB0CD6}"/>
              </a:ext>
            </a:extLst>
          </p:cNvPr>
          <p:cNvSpPr/>
          <p:nvPr/>
        </p:nvSpPr>
        <p:spPr>
          <a:xfrm>
            <a:off x="1436491" y="3269563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8D1B867-975E-476C-A11F-C19D64B1FF67}"/>
              </a:ext>
            </a:extLst>
          </p:cNvPr>
          <p:cNvSpPr/>
          <p:nvPr/>
        </p:nvSpPr>
        <p:spPr>
          <a:xfrm>
            <a:off x="8861631" y="3484064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9CE268A-E616-4A18-872C-556F09979456}"/>
              </a:ext>
            </a:extLst>
          </p:cNvPr>
          <p:cNvSpPr/>
          <p:nvPr/>
        </p:nvSpPr>
        <p:spPr>
          <a:xfrm>
            <a:off x="1436492" y="3926179"/>
            <a:ext cx="540327" cy="448289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8ADCF9A-E76E-4807-8716-5D574D942EC9}"/>
              </a:ext>
            </a:extLst>
          </p:cNvPr>
          <p:cNvSpPr/>
          <p:nvPr/>
        </p:nvSpPr>
        <p:spPr>
          <a:xfrm>
            <a:off x="9332494" y="3484065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612CBA0-B1FB-424D-ADE9-71159A18A208}"/>
              </a:ext>
            </a:extLst>
          </p:cNvPr>
          <p:cNvSpPr/>
          <p:nvPr/>
        </p:nvSpPr>
        <p:spPr>
          <a:xfrm>
            <a:off x="2248735" y="3916404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F6B9B4F-3B67-47A8-92C7-FE035B478F57}"/>
              </a:ext>
            </a:extLst>
          </p:cNvPr>
          <p:cNvSpPr/>
          <p:nvPr/>
        </p:nvSpPr>
        <p:spPr>
          <a:xfrm>
            <a:off x="9776330" y="3484064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A2330528-7B36-4453-9EE7-FB19E1D41E3E}"/>
              </a:ext>
            </a:extLst>
          </p:cNvPr>
          <p:cNvSpPr/>
          <p:nvPr/>
        </p:nvSpPr>
        <p:spPr>
          <a:xfrm>
            <a:off x="2172822" y="3216858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B69B8BC-2C55-4747-81A0-5699FF6B7CEA}"/>
              </a:ext>
            </a:extLst>
          </p:cNvPr>
          <p:cNvSpPr/>
          <p:nvPr/>
        </p:nvSpPr>
        <p:spPr>
          <a:xfrm>
            <a:off x="10270676" y="3484065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10A3B1C6-E997-4AE3-A54A-66AA5D9D4BF3}"/>
              </a:ext>
            </a:extLst>
          </p:cNvPr>
          <p:cNvSpPr/>
          <p:nvPr/>
        </p:nvSpPr>
        <p:spPr>
          <a:xfrm>
            <a:off x="2323394" y="2568890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64755D14-4AC7-489F-A55F-80D4991EDD7F}"/>
              </a:ext>
            </a:extLst>
          </p:cNvPr>
          <p:cNvSpPr/>
          <p:nvPr/>
        </p:nvSpPr>
        <p:spPr>
          <a:xfrm>
            <a:off x="11104236" y="3484065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38778827-A83D-4F30-8980-39C9F4751062}"/>
              </a:ext>
            </a:extLst>
          </p:cNvPr>
          <p:cNvSpPr/>
          <p:nvPr/>
        </p:nvSpPr>
        <p:spPr>
          <a:xfrm>
            <a:off x="2323360" y="1922559"/>
            <a:ext cx="540327" cy="448289"/>
          </a:xfrm>
          <a:prstGeom prst="ellipse">
            <a:avLst/>
          </a:prstGeom>
          <a:solidFill>
            <a:srgbClr val="FF000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3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3A313-5B20-435F-8E4D-E0D777CAF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45" y="168624"/>
            <a:ext cx="10515600" cy="1325563"/>
          </a:xfrm>
        </p:spPr>
        <p:txBody>
          <a:bodyPr>
            <a:normAutofit/>
          </a:bodyPr>
          <a:lstStyle/>
          <a:p>
            <a:r>
              <a:rPr lang="fr-FR" sz="4800" b="1" dirty="0"/>
              <a:t>Question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33ED84-9F82-45D6-A0E3-C52883AFA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Donne  un  diviseur  commun  à  42  et  à  77 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5BCA7E-9313-44FE-A0E7-F41BF8EFF361}"/>
              </a:ext>
            </a:extLst>
          </p:cNvPr>
          <p:cNvSpPr txBox="1"/>
          <p:nvPr/>
        </p:nvSpPr>
        <p:spPr>
          <a:xfrm>
            <a:off x="5204635" y="2670314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   2 x 21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B4B401E7-3BC2-4E6F-B5D2-857DBEC28B77}"/>
              </a:ext>
            </a:extLst>
          </p:cNvPr>
          <p:cNvGrpSpPr/>
          <p:nvPr/>
        </p:nvGrpSpPr>
        <p:grpSpPr>
          <a:xfrm>
            <a:off x="5583445" y="1825625"/>
            <a:ext cx="608392" cy="824173"/>
            <a:chOff x="838200" y="2860158"/>
            <a:chExt cx="788581" cy="824173"/>
          </a:xfrm>
        </p:grpSpPr>
        <p:cxnSp>
          <p:nvCxnSpPr>
            <p:cNvPr id="8" name="Connecteur droit avec flèche 7">
              <a:extLst>
                <a:ext uri="{FF2B5EF4-FFF2-40B4-BE49-F238E27FC236}">
                  <a16:creationId xmlns:a16="http://schemas.microsoft.com/office/drawing/2014/main" id="{B2A23CE9-1F26-4F44-9AD1-AD6EAC18F842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90B79226-B044-477E-9992-4856638A118F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BF3E8F-666F-4EF6-9414-AD2D290CE08F}"/>
              </a:ext>
            </a:extLst>
          </p:cNvPr>
          <p:cNvSpPr txBox="1"/>
          <p:nvPr/>
        </p:nvSpPr>
        <p:spPr>
          <a:xfrm>
            <a:off x="6798425" y="2615949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2"/>
                </a:solidFill>
              </a:rPr>
              <a:t>7 x 11 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0B3B3E5-84AF-477E-83E0-9F056F4E77F0}"/>
              </a:ext>
            </a:extLst>
          </p:cNvPr>
          <p:cNvGrpSpPr/>
          <p:nvPr/>
        </p:nvGrpSpPr>
        <p:grpSpPr>
          <a:xfrm>
            <a:off x="6892638" y="1837943"/>
            <a:ext cx="608392" cy="824173"/>
            <a:chOff x="838200" y="2860158"/>
            <a:chExt cx="788581" cy="824173"/>
          </a:xfrm>
        </p:grpSpPr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021AD2CC-9850-4501-A58A-A28AEF09FC68}"/>
                </a:ext>
              </a:extLst>
            </p:cNvPr>
            <p:cNvCxnSpPr>
              <a:cxnSpLocks/>
              <a:stCxn id="13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 w="158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F1A552AE-4A9B-494E-86B5-881477632032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2">
                <a:alpha val="4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Ellipse 13">
            <a:extLst>
              <a:ext uri="{FF2B5EF4-FFF2-40B4-BE49-F238E27FC236}">
                <a16:creationId xmlns:a16="http://schemas.microsoft.com/office/drawing/2014/main" id="{82BE7DFC-41E1-4839-9FD7-321DDDAB3104}"/>
              </a:ext>
            </a:extLst>
          </p:cNvPr>
          <p:cNvSpPr/>
          <p:nvPr/>
        </p:nvSpPr>
        <p:spPr>
          <a:xfrm>
            <a:off x="6207414" y="3274726"/>
            <a:ext cx="357295" cy="322118"/>
          </a:xfrm>
          <a:prstGeom prst="ellipse">
            <a:avLst/>
          </a:prstGeom>
          <a:solidFill>
            <a:srgbClr val="00B050">
              <a:alpha val="24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BCFFA39-F211-42CB-A175-058F5D347E2D}"/>
              </a:ext>
            </a:extLst>
          </p:cNvPr>
          <p:cNvSpPr/>
          <p:nvPr/>
        </p:nvSpPr>
        <p:spPr>
          <a:xfrm>
            <a:off x="6798425" y="2683650"/>
            <a:ext cx="357295" cy="322118"/>
          </a:xfrm>
          <a:prstGeom prst="ellipse">
            <a:avLst/>
          </a:prstGeom>
          <a:solidFill>
            <a:srgbClr val="00B050">
              <a:alpha val="24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E5D2633-679C-4BC3-9B01-12A169C70887}"/>
              </a:ext>
            </a:extLst>
          </p:cNvPr>
          <p:cNvSpPr txBox="1"/>
          <p:nvPr/>
        </p:nvSpPr>
        <p:spPr>
          <a:xfrm>
            <a:off x="5024510" y="4041443"/>
            <a:ext cx="5930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fr-FR" sz="2800" dirty="0">
                <a:solidFill>
                  <a:srgbClr val="00B050"/>
                </a:solidFill>
              </a:rPr>
              <a:t>7 est un diviseur commun à 42 et 77</a:t>
            </a:r>
            <a:r>
              <a:rPr lang="fr-FR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B75F4CF8-7BDB-4660-9C19-AC95B1D34724}"/>
              </a:ext>
            </a:extLst>
          </p:cNvPr>
          <p:cNvSpPr/>
          <p:nvPr/>
        </p:nvSpPr>
        <p:spPr>
          <a:xfrm rot="5400000">
            <a:off x="5965182" y="2833832"/>
            <a:ext cx="177800" cy="368300"/>
          </a:xfrm>
          <a:prstGeom prst="rightBrac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6759ED-2B05-4445-BCE4-7467A62A77E8}"/>
              </a:ext>
            </a:extLst>
          </p:cNvPr>
          <p:cNvSpPr/>
          <p:nvPr/>
        </p:nvSpPr>
        <p:spPr>
          <a:xfrm>
            <a:off x="5179755" y="320495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= 2 x </a:t>
            </a:r>
            <a:r>
              <a:rPr lang="fr-FR" sz="2400" dirty="0">
                <a:solidFill>
                  <a:srgbClr val="7030A0"/>
                </a:solidFill>
              </a:rPr>
              <a:t>3 x 7</a:t>
            </a:r>
          </a:p>
        </p:txBody>
      </p:sp>
    </p:spTree>
    <p:extLst>
      <p:ext uri="{BB962C8B-B14F-4D97-AF65-F5344CB8AC3E}">
        <p14:creationId xmlns:p14="http://schemas.microsoft.com/office/powerpoint/2010/main" val="21410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4" grpId="0" animBg="1"/>
      <p:bldP spid="15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6: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/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60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×6=30</m:t>
                    </m:r>
                  </m:oMath>
                </a14:m>
                <a:r>
                  <a:rPr lang="fr-FR" sz="3600" dirty="0"/>
                  <a:t>   et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C9B3D118-1371-4CA8-819B-2288B292D892}"/>
              </a:ext>
            </a:extLst>
          </p:cNvPr>
          <p:cNvSpPr txBox="1"/>
          <p:nvPr/>
        </p:nvSpPr>
        <p:spPr>
          <a:xfrm>
            <a:off x="534782" y="3853665"/>
            <a:ext cx="6049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Non car 32 n’est pas divisible par 5.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40" y="333282"/>
            <a:ext cx="10515600" cy="1325563"/>
          </a:xfrm>
        </p:spPr>
        <p:txBody>
          <a:bodyPr/>
          <a:lstStyle/>
          <a:p>
            <a:r>
              <a:rPr lang="fr-FR" b="1" dirty="0"/>
              <a:t>Question 7: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80CEE6C-4FE4-4621-846F-EA38272FB73C}"/>
              </a:ext>
            </a:extLst>
          </p:cNvPr>
          <p:cNvSpPr txBox="1"/>
          <p:nvPr/>
        </p:nvSpPr>
        <p:spPr>
          <a:xfrm>
            <a:off x="621585" y="3684331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9+1+3 = 13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B770978-73A1-4392-A4F7-C67D54F16EF9}"/>
              </a:ext>
            </a:extLst>
          </p:cNvPr>
          <p:cNvGrpSpPr/>
          <p:nvPr/>
        </p:nvGrpSpPr>
        <p:grpSpPr>
          <a:xfrm>
            <a:off x="838200" y="2860158"/>
            <a:ext cx="788581" cy="824173"/>
            <a:chOff x="838200" y="2860158"/>
            <a:chExt cx="788581" cy="824173"/>
          </a:xfrm>
        </p:grpSpPr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6F85C65A-E179-475E-95EC-336892CD42D5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6F67FC4-8D13-4A98-ADCF-3169F7C8BE50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42B7EBAF-A987-419A-A320-09C934554BF5}"/>
              </a:ext>
            </a:extLst>
          </p:cNvPr>
          <p:cNvGrpSpPr/>
          <p:nvPr/>
        </p:nvGrpSpPr>
        <p:grpSpPr>
          <a:xfrm>
            <a:off x="3146020" y="2828262"/>
            <a:ext cx="788581" cy="824173"/>
            <a:chOff x="838200" y="2860158"/>
            <a:chExt cx="788581" cy="824173"/>
          </a:xfrm>
          <a:solidFill>
            <a:srgbClr val="92D050">
              <a:alpha val="33000"/>
            </a:srgbClr>
          </a:solidFill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CCE574B4-7ED7-4798-9EC3-2BF419468EDD}"/>
                </a:ext>
              </a:extLst>
            </p:cNvPr>
            <p:cNvCxnSpPr>
              <a:cxnSpLocks/>
              <a:stCxn id="16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DAECD1A-96E3-4E14-BB0E-18314A53DCF1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AE4FCA5-BF51-4784-9C24-925817722A95}"/>
              </a:ext>
            </a:extLst>
          </p:cNvPr>
          <p:cNvGrpSpPr/>
          <p:nvPr/>
        </p:nvGrpSpPr>
        <p:grpSpPr>
          <a:xfrm>
            <a:off x="5453840" y="2817628"/>
            <a:ext cx="788581" cy="824173"/>
            <a:chOff x="838200" y="2860158"/>
            <a:chExt cx="788581" cy="824173"/>
          </a:xfrm>
          <a:solidFill>
            <a:srgbClr val="FFC000">
              <a:alpha val="33000"/>
            </a:srgbClr>
          </a:solidFill>
        </p:grpSpPr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279F222F-DF35-4576-9A8F-AB6BDA09DDE6}"/>
                </a:ext>
              </a:extLst>
            </p:cNvPr>
            <p:cNvCxnSpPr>
              <a:cxnSpLocks/>
              <a:stCxn id="1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040705C-8599-4F27-9D9D-71B951CADDF9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5C7EA5C-9143-4E2D-99BB-C318C30FC0BC}"/>
              </a:ext>
            </a:extLst>
          </p:cNvPr>
          <p:cNvGrpSpPr/>
          <p:nvPr/>
        </p:nvGrpSpPr>
        <p:grpSpPr>
          <a:xfrm>
            <a:off x="7629969" y="2828261"/>
            <a:ext cx="788581" cy="824173"/>
            <a:chOff x="838200" y="2860158"/>
            <a:chExt cx="788581" cy="824173"/>
          </a:xfrm>
          <a:solidFill>
            <a:srgbClr val="7030A0">
              <a:alpha val="33000"/>
            </a:srgbClr>
          </a:solidFill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37DF533A-A03D-40A8-8D57-EF4FEE66F027}"/>
                </a:ext>
              </a:extLst>
            </p:cNvPr>
            <p:cNvCxnSpPr>
              <a:cxnSpLocks/>
              <a:stCxn id="22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19796160-B0A1-4788-ADE3-AEB002BCB112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C85EE207-9104-4859-8004-71E1C9DBCE8E}"/>
              </a:ext>
            </a:extLst>
          </p:cNvPr>
          <p:cNvSpPr txBox="1"/>
          <p:nvPr/>
        </p:nvSpPr>
        <p:spPr>
          <a:xfrm>
            <a:off x="2953205" y="3594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2+3+4 = 9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C8958BD-311C-469A-8A28-C314D04BE403}"/>
              </a:ext>
            </a:extLst>
          </p:cNvPr>
          <p:cNvSpPr txBox="1"/>
          <p:nvPr/>
        </p:nvSpPr>
        <p:spPr>
          <a:xfrm>
            <a:off x="5261024" y="3593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C000"/>
                </a:solidFill>
              </a:rPr>
              <a:t>3+0+1 = 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6306ADC-282D-474B-AEFA-9B57119F94D6}"/>
              </a:ext>
            </a:extLst>
          </p:cNvPr>
          <p:cNvSpPr txBox="1"/>
          <p:nvPr/>
        </p:nvSpPr>
        <p:spPr>
          <a:xfrm>
            <a:off x="7448843" y="3593805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7030A0"/>
                </a:solidFill>
              </a:rPr>
              <a:t>5+9+7 = 21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280024D-986E-46ED-A7D5-CCAF5D88BCC0}"/>
              </a:ext>
            </a:extLst>
          </p:cNvPr>
          <p:cNvCxnSpPr/>
          <p:nvPr/>
        </p:nvCxnSpPr>
        <p:spPr>
          <a:xfrm>
            <a:off x="4167963" y="4055470"/>
            <a:ext cx="0" cy="537795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CB5B4BFF-5793-451D-9DFB-3CB853DCA736}"/>
              </a:ext>
            </a:extLst>
          </p:cNvPr>
          <p:cNvCxnSpPr/>
          <p:nvPr/>
        </p:nvCxnSpPr>
        <p:spPr>
          <a:xfrm>
            <a:off x="8724310" y="4005741"/>
            <a:ext cx="0" cy="53779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298AEE44-D922-4877-8DD3-68D0CEA8D9C0}"/>
              </a:ext>
            </a:extLst>
          </p:cNvPr>
          <p:cNvSpPr txBox="1"/>
          <p:nvPr/>
        </p:nvSpPr>
        <p:spPr>
          <a:xfrm>
            <a:off x="3449657" y="4543536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Multiple de 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4AB011-6226-47CE-BB6B-25712CFA693B}"/>
              </a:ext>
            </a:extLst>
          </p:cNvPr>
          <p:cNvSpPr/>
          <p:nvPr/>
        </p:nvSpPr>
        <p:spPr>
          <a:xfrm>
            <a:off x="8110262" y="4465837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Multiple de 3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18D15E9-EE51-4A32-BC5E-E83446A22943}"/>
              </a:ext>
            </a:extLst>
          </p:cNvPr>
          <p:cNvGrpSpPr/>
          <p:nvPr/>
        </p:nvGrpSpPr>
        <p:grpSpPr>
          <a:xfrm>
            <a:off x="3418323" y="2446303"/>
            <a:ext cx="927494" cy="682922"/>
            <a:chOff x="6485860" y="6041581"/>
            <a:chExt cx="927494" cy="682922"/>
          </a:xfrm>
        </p:grpSpPr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A37053A9-8EF9-465B-A809-53D2FC9CB726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40637BAF-79AA-4AE3-9946-DDF565D2DE5B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BD20556C-926F-4003-8C56-80EEED444992}"/>
              </a:ext>
            </a:extLst>
          </p:cNvPr>
          <p:cNvGrpSpPr/>
          <p:nvPr/>
        </p:nvGrpSpPr>
        <p:grpSpPr>
          <a:xfrm>
            <a:off x="7904391" y="2441121"/>
            <a:ext cx="927494" cy="682922"/>
            <a:chOff x="6485860" y="6041581"/>
            <a:chExt cx="927494" cy="682922"/>
          </a:xfrm>
        </p:grpSpPr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D6D301B7-FAF3-4492-91E6-73773A9FE993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8DAE8B7F-D5C0-43C4-9FC6-E8EE7A1D076C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Parchemin : horizontal 3">
            <a:extLst>
              <a:ext uri="{FF2B5EF4-FFF2-40B4-BE49-F238E27FC236}">
                <a16:creationId xmlns:a16="http://schemas.microsoft.com/office/drawing/2014/main" id="{0A6FC56D-08B1-45F0-A1B7-3B5665FFBB5F}"/>
              </a:ext>
            </a:extLst>
          </p:cNvPr>
          <p:cNvSpPr/>
          <p:nvPr/>
        </p:nvSpPr>
        <p:spPr>
          <a:xfrm>
            <a:off x="830325" y="5080185"/>
            <a:ext cx="11056875" cy="1507145"/>
          </a:xfrm>
          <a:prstGeom prst="horizontalScroll">
            <a:avLst/>
          </a:prstGeom>
          <a:solidFill>
            <a:srgbClr val="00B0F0">
              <a:alpha val="26000"/>
            </a:srgb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rgbClr val="0070C0"/>
                </a:solidFill>
              </a:rPr>
              <a:t>Rappel de 6</a:t>
            </a:r>
            <a:r>
              <a:rPr lang="fr-FR" sz="2400" baseline="30000" dirty="0">
                <a:solidFill>
                  <a:srgbClr val="0070C0"/>
                </a:solidFill>
              </a:rPr>
              <a:t>ème</a:t>
            </a:r>
            <a:r>
              <a:rPr lang="fr-FR" sz="2400" dirty="0">
                <a:solidFill>
                  <a:srgbClr val="0070C0"/>
                </a:solidFill>
              </a:rPr>
              <a:t>: </a:t>
            </a:r>
          </a:p>
          <a:p>
            <a:pPr algn="ctr"/>
            <a:r>
              <a:rPr lang="fr-FR" sz="2400" dirty="0">
                <a:solidFill>
                  <a:srgbClr val="0070C0"/>
                </a:solidFill>
              </a:rPr>
              <a:t>Un nombre est divisible par 3 si la somme de ses chiffres est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36151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25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9" grpId="0"/>
      <p:bldP spid="30" grpId="0"/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794</Words>
  <Application>Microsoft Office PowerPoint</Application>
  <PresentationFormat>Grand écran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Cambria Math</vt:lpstr>
      <vt:lpstr>Thème Office</vt:lpstr>
      <vt:lpstr>Cette semaine, on avance un peu sur l’arithmétique</vt:lpstr>
      <vt:lpstr>    Arithmétique:</vt:lpstr>
      <vt:lpstr>Question 1:</vt:lpstr>
      <vt:lpstr>Question 2:</vt:lpstr>
      <vt:lpstr>Question 3:</vt:lpstr>
      <vt:lpstr>Question 4:</vt:lpstr>
      <vt:lpstr>Question 5:</vt:lpstr>
      <vt:lpstr>Question 6:</vt:lpstr>
      <vt:lpstr>Question 7: </vt:lpstr>
      <vt:lpstr>Présentation PowerPoint</vt:lpstr>
      <vt:lpstr>Question 8:</vt:lpstr>
      <vt:lpstr>Décomposition en produit de facteurs premiers</vt:lpstr>
      <vt:lpstr>Question 9:</vt:lpstr>
      <vt:lpstr>Question 10:</vt:lpstr>
      <vt:lpstr>Question 11: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Cette semaine, on avance un peu sur l’arithmétique et les translations.</dc:title>
  <dc:creator>Benéflo</dc:creator>
  <cp:lastModifiedBy>Benéflo</cp:lastModifiedBy>
  <cp:revision>21</cp:revision>
  <dcterms:created xsi:type="dcterms:W3CDTF">2020-03-29T01:15:28Z</dcterms:created>
  <dcterms:modified xsi:type="dcterms:W3CDTF">2020-03-29T08:01:33Z</dcterms:modified>
</cp:coreProperties>
</file>