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1" r:id="rId3"/>
    <p:sldId id="265" r:id="rId4"/>
    <p:sldId id="292" r:id="rId5"/>
    <p:sldId id="266" r:id="rId6"/>
    <p:sldId id="293" r:id="rId7"/>
    <p:sldId id="280" r:id="rId8"/>
    <p:sldId id="282" r:id="rId9"/>
    <p:sldId id="294" r:id="rId10"/>
    <p:sldId id="268" r:id="rId11"/>
    <p:sldId id="295" r:id="rId12"/>
    <p:sldId id="281" r:id="rId13"/>
    <p:sldId id="297" r:id="rId14"/>
    <p:sldId id="283" r:id="rId15"/>
    <p:sldId id="298" r:id="rId16"/>
    <p:sldId id="284" r:id="rId17"/>
    <p:sldId id="267" r:id="rId18"/>
    <p:sldId id="299" r:id="rId19"/>
    <p:sldId id="285" r:id="rId20"/>
    <p:sldId id="269" r:id="rId21"/>
    <p:sldId id="300" r:id="rId22"/>
    <p:sldId id="301" r:id="rId23"/>
    <p:sldId id="289" r:id="rId24"/>
    <p:sldId id="290" r:id="rId25"/>
    <p:sldId id="302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7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A1CF7A-F42F-43F7-B622-0A026C7518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8001C65-D4BF-4208-9321-484F19D0B3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EBA7BE-60C6-47CB-A729-A8739F10A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7197-E3FB-461A-9AC4-B3D84D61BE87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9159FE-6BF6-44DB-939C-809CD4D64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D8028A-FF5C-4D50-A064-636736FE4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0F5C-E81C-48E0-A09B-8DA15E4AB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547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C62CC9-4A4A-4FEE-8276-33CDA81DF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BF3BFE-EF88-40D2-AE2A-7361FAB73D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F9845E-FDBB-467A-B3BA-665D99726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7197-E3FB-461A-9AC4-B3D84D61BE87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13A24A-7BF1-4E73-98F5-EC620A612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FCCB9D-01A1-4B5D-8260-94E7D19D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0F5C-E81C-48E0-A09B-8DA15E4AB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81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01C4111-C9BE-4A34-9519-CE3B9560B9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C91B496-80E7-43A8-96C1-845AA6044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3A0823-E657-46C4-949F-A9AE1BAAB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7197-E3FB-461A-9AC4-B3D84D61BE87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A48918-9906-4A69-999E-142789A9B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C0E110-9D40-49AE-8909-B5F8812B0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0F5C-E81C-48E0-A09B-8DA15E4AB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05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40DFE7-91D4-4088-A3DB-3C26DE486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25353D-60A9-4783-B58A-A686CE1A4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47C22A-3ABD-421A-BF0E-E6DA1D7C6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7197-E3FB-461A-9AC4-B3D84D61BE87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F8A178-47EF-4938-B3EC-6B83A0B30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A4B039-2FB6-46AB-870F-1CFF29C25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0F5C-E81C-48E0-A09B-8DA15E4AB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98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B33B75-C860-405E-8560-3B67B5508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441E25-01D5-4B3F-B5C3-4BF0A2999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BF2924-38AF-493C-9C24-345415C21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7197-E3FB-461A-9AC4-B3D84D61BE87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3BD6EE-CAA0-4752-AFCB-8120F068C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5615D4-12CA-4378-9386-AF0817133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0F5C-E81C-48E0-A09B-8DA15E4AB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52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402F95-F62E-42F4-B71D-586DD7471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1B2E4D-58B3-4AFA-B665-95F4FB7E3D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11FA796-06EC-4606-B20A-E5C5BCA22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137E60-899B-46B1-9AE3-B8338F001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7197-E3FB-461A-9AC4-B3D84D61BE87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E87A39-FE3B-43ED-9D04-2334B8847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DD262B9-12AE-4715-928F-076E9C2EB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0F5C-E81C-48E0-A09B-8DA15E4AB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27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328586-6FAD-4B96-AFCA-2478B4468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4B125F-A5C7-42DF-81C9-9629814BE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066633-4165-41D6-926B-02C14B392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E292693-1794-40D2-970E-CE4277319F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E4133B8-7CCB-4B95-A562-6F352EE348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797C4FE-D34C-4D21-B9EC-69F13D4B4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7197-E3FB-461A-9AC4-B3D84D61BE87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3FCCEF9-EFD2-411A-B984-139113543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A50263D-117C-451E-8F40-713CC907A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0F5C-E81C-48E0-A09B-8DA15E4AB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76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106913-CCC9-404C-ABAE-3B0C0DE70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551A6E9-AB2F-4B67-B4CE-F107DFC11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7197-E3FB-461A-9AC4-B3D84D61BE87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03F6521-7A87-4464-AC15-BDE707733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EE66CA7-8E91-4DB1-BE00-F677B4323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0F5C-E81C-48E0-A09B-8DA15E4AB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83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17EF2D7-A91B-4967-BAEC-848687AB3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7197-E3FB-461A-9AC4-B3D84D61BE87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DBD151C-7705-4355-8346-10F46B3C8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A97737A-3A39-40C4-A482-DD9763636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0F5C-E81C-48E0-A09B-8DA15E4AB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27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A113C2-3B56-4516-9281-73CC77772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A4AD18-4C00-4BDF-B17E-8A3719FD2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B413456-2DCC-4ADB-9C12-2645CB5FBA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476BB39-8CF7-447C-AB1D-B3F4F494F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7197-E3FB-461A-9AC4-B3D84D61BE87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E876BA-EBDF-41C2-AF24-D033026C9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B2E3804-E1CA-4D51-A800-FCD04BC46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0F5C-E81C-48E0-A09B-8DA15E4AB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73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51EB62-6E0B-4C8B-9FA5-5F0C7C3D6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0E5BBA1-4E6D-4CA8-AEB6-27AA3D8C6A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74889B-9E47-477B-B98D-6924D7714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7C1A6F-6E2B-4732-9F6D-37E9CC417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7197-E3FB-461A-9AC4-B3D84D61BE87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B62A21-8FAF-42DB-8B81-428D9DEA5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B562CA-EB1D-4CC9-90B0-F3309343F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0F5C-E81C-48E0-A09B-8DA15E4AB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107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8D03F8E-B06C-4736-9D4B-317C28D54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82CF505-0ADF-496E-8980-0F8E0DAF1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DD8518-FF1D-4965-B57E-81582469ED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07197-E3FB-461A-9AC4-B3D84D61BE87}" type="datetimeFigureOut">
              <a:rPr lang="fr-FR" smtClean="0"/>
              <a:t>27/05/2024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07C1D1-C598-4AAA-90D5-44419CD4BE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65F7CA-48E1-4557-BA39-4E27C75940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30F5C-E81C-48E0-A09B-8DA15E4AB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45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03C81A-997A-42C1-94F8-C43263C68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				</a:t>
            </a:r>
            <a:r>
              <a:rPr lang="fr-FR" dirty="0">
                <a:solidFill>
                  <a:srgbClr val="FF0000"/>
                </a:solidFill>
              </a:rPr>
              <a:t>Arithmétique: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1A8233-82A2-4905-BEE8-9DB1512C4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879" y="1627217"/>
            <a:ext cx="1138543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C’est la branche des mathématiques dans laquelle on n’utilise que les</a:t>
            </a:r>
          </a:p>
          <a:p>
            <a:pPr marL="0" indent="0">
              <a:buNone/>
            </a:pPr>
            <a:r>
              <a:rPr lang="fr-FR" dirty="0"/>
              <a:t> nombres entiers (0, 1, 2, 3, …  ).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L’une des relations fondamentales en arithmétique est celle de multiple et</a:t>
            </a:r>
          </a:p>
          <a:p>
            <a:pPr marL="0" indent="0">
              <a:buNone/>
            </a:pPr>
            <a:r>
              <a:rPr lang="fr-FR" dirty="0"/>
              <a:t> diviseur.</a:t>
            </a:r>
          </a:p>
        </p:txBody>
      </p:sp>
    </p:spTree>
    <p:extLst>
      <p:ext uri="{BB962C8B-B14F-4D97-AF65-F5344CB8AC3E}">
        <p14:creationId xmlns:p14="http://schemas.microsoft.com/office/powerpoint/2010/main" val="334363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F3A313-5B20-435F-8E4D-E0D777CAF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645" y="168624"/>
            <a:ext cx="10515600" cy="1325563"/>
          </a:xfrm>
        </p:spPr>
        <p:txBody>
          <a:bodyPr>
            <a:normAutofit/>
          </a:bodyPr>
          <a:lstStyle/>
          <a:p>
            <a:r>
              <a:rPr lang="fr-FR" sz="4800" b="1" dirty="0"/>
              <a:t>Question 5: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33ED84-9F82-45D6-A0E3-C52883AFA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Donne  un  diviseur  commun  à  42  et  à  77  .</a:t>
            </a:r>
          </a:p>
        </p:txBody>
      </p:sp>
    </p:spTree>
    <p:extLst>
      <p:ext uri="{BB962C8B-B14F-4D97-AF65-F5344CB8AC3E}">
        <p14:creationId xmlns:p14="http://schemas.microsoft.com/office/powerpoint/2010/main" val="214104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F3A313-5B20-435F-8E4D-E0D777CAF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645" y="168624"/>
            <a:ext cx="10515600" cy="1325563"/>
          </a:xfrm>
        </p:spPr>
        <p:txBody>
          <a:bodyPr>
            <a:normAutofit/>
          </a:bodyPr>
          <a:lstStyle/>
          <a:p>
            <a:r>
              <a:rPr lang="fr-FR" sz="4800" b="1" dirty="0"/>
              <a:t>Question 5: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33ED84-9F82-45D6-A0E3-C52883AFA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Donne  un  diviseur  commun  à  42  et  à  77 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65BCA7E-9313-44FE-A0E7-F41BF8EFF361}"/>
              </a:ext>
            </a:extLst>
          </p:cNvPr>
          <p:cNvSpPr txBox="1"/>
          <p:nvPr/>
        </p:nvSpPr>
        <p:spPr>
          <a:xfrm>
            <a:off x="5204635" y="2670314"/>
            <a:ext cx="1128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accent1"/>
                </a:solidFill>
              </a:rPr>
              <a:t>   2 x 21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B4B401E7-3BC2-4E6F-B5D2-857DBEC28B77}"/>
              </a:ext>
            </a:extLst>
          </p:cNvPr>
          <p:cNvGrpSpPr/>
          <p:nvPr/>
        </p:nvGrpSpPr>
        <p:grpSpPr>
          <a:xfrm>
            <a:off x="5583445" y="1825625"/>
            <a:ext cx="608392" cy="824173"/>
            <a:chOff x="838200" y="2860158"/>
            <a:chExt cx="788581" cy="824173"/>
          </a:xfrm>
        </p:grpSpPr>
        <p:cxnSp>
          <p:nvCxnSpPr>
            <p:cNvPr id="8" name="Connecteur droit avec flèche 7">
              <a:extLst>
                <a:ext uri="{FF2B5EF4-FFF2-40B4-BE49-F238E27FC236}">
                  <a16:creationId xmlns:a16="http://schemas.microsoft.com/office/drawing/2014/main" id="{B2A23CE9-1F26-4F44-9AD1-AD6EAC18F842}"/>
                </a:ext>
              </a:extLst>
            </p:cNvPr>
            <p:cNvCxnSpPr>
              <a:cxnSpLocks/>
              <a:stCxn id="9" idx="4"/>
            </p:cNvCxnSpPr>
            <p:nvPr/>
          </p:nvCxnSpPr>
          <p:spPr>
            <a:xfrm flipH="1">
              <a:off x="1232490" y="3306726"/>
              <a:ext cx="1" cy="377605"/>
            </a:xfrm>
            <a:prstGeom prst="straightConnector1">
              <a:avLst/>
            </a:prstGeom>
            <a:ln w="158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90B79226-B044-477E-9992-4856638A118F}"/>
                </a:ext>
              </a:extLst>
            </p:cNvPr>
            <p:cNvSpPr/>
            <p:nvPr/>
          </p:nvSpPr>
          <p:spPr>
            <a:xfrm>
              <a:off x="838200" y="2860158"/>
              <a:ext cx="788581" cy="446568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C5BF3E8F-666F-4EF6-9414-AD2D290CE08F}"/>
              </a:ext>
            </a:extLst>
          </p:cNvPr>
          <p:cNvSpPr txBox="1"/>
          <p:nvPr/>
        </p:nvSpPr>
        <p:spPr>
          <a:xfrm>
            <a:off x="6798425" y="2615949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accent2"/>
                </a:solidFill>
              </a:rPr>
              <a:t>7 x 11 </a:t>
            </a: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F0B3B3E5-84AF-477E-83E0-9F056F4E77F0}"/>
              </a:ext>
            </a:extLst>
          </p:cNvPr>
          <p:cNvGrpSpPr/>
          <p:nvPr/>
        </p:nvGrpSpPr>
        <p:grpSpPr>
          <a:xfrm>
            <a:off x="6892638" y="1837943"/>
            <a:ext cx="608392" cy="824173"/>
            <a:chOff x="838200" y="2860158"/>
            <a:chExt cx="788581" cy="824173"/>
          </a:xfrm>
        </p:grpSpPr>
        <p:cxnSp>
          <p:nvCxnSpPr>
            <p:cNvPr id="12" name="Connecteur droit avec flèche 11">
              <a:extLst>
                <a:ext uri="{FF2B5EF4-FFF2-40B4-BE49-F238E27FC236}">
                  <a16:creationId xmlns:a16="http://schemas.microsoft.com/office/drawing/2014/main" id="{021AD2CC-9850-4501-A58A-A28AEF09FC68}"/>
                </a:ext>
              </a:extLst>
            </p:cNvPr>
            <p:cNvCxnSpPr>
              <a:cxnSpLocks/>
              <a:stCxn id="13" idx="4"/>
            </p:cNvCxnSpPr>
            <p:nvPr/>
          </p:nvCxnSpPr>
          <p:spPr>
            <a:xfrm flipH="1">
              <a:off x="1232490" y="3306726"/>
              <a:ext cx="1" cy="377605"/>
            </a:xfrm>
            <a:prstGeom prst="straightConnector1">
              <a:avLst/>
            </a:prstGeom>
            <a:ln w="15875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F1A552AE-4A9B-494E-86B5-881477632032}"/>
                </a:ext>
              </a:extLst>
            </p:cNvPr>
            <p:cNvSpPr/>
            <p:nvPr/>
          </p:nvSpPr>
          <p:spPr>
            <a:xfrm>
              <a:off x="838200" y="2860158"/>
              <a:ext cx="788581" cy="446568"/>
            </a:xfrm>
            <a:prstGeom prst="ellipse">
              <a:avLst/>
            </a:prstGeom>
            <a:solidFill>
              <a:schemeClr val="accent2">
                <a:alpha val="4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4" name="Ellipse 13">
            <a:extLst>
              <a:ext uri="{FF2B5EF4-FFF2-40B4-BE49-F238E27FC236}">
                <a16:creationId xmlns:a16="http://schemas.microsoft.com/office/drawing/2014/main" id="{82BE7DFC-41E1-4839-9FD7-321DDDAB3104}"/>
              </a:ext>
            </a:extLst>
          </p:cNvPr>
          <p:cNvSpPr/>
          <p:nvPr/>
        </p:nvSpPr>
        <p:spPr>
          <a:xfrm>
            <a:off x="6207414" y="3274726"/>
            <a:ext cx="357295" cy="322118"/>
          </a:xfrm>
          <a:prstGeom prst="ellipse">
            <a:avLst/>
          </a:prstGeom>
          <a:solidFill>
            <a:srgbClr val="00B050">
              <a:alpha val="24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1BCFFA39-F211-42CB-A175-058F5D347E2D}"/>
              </a:ext>
            </a:extLst>
          </p:cNvPr>
          <p:cNvSpPr/>
          <p:nvPr/>
        </p:nvSpPr>
        <p:spPr>
          <a:xfrm>
            <a:off x="6798425" y="2683650"/>
            <a:ext cx="357295" cy="322118"/>
          </a:xfrm>
          <a:prstGeom prst="ellipse">
            <a:avLst/>
          </a:prstGeom>
          <a:solidFill>
            <a:srgbClr val="00B050">
              <a:alpha val="24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E5D2633-679C-4BC3-9B01-12A169C70887}"/>
              </a:ext>
            </a:extLst>
          </p:cNvPr>
          <p:cNvSpPr txBox="1"/>
          <p:nvPr/>
        </p:nvSpPr>
        <p:spPr>
          <a:xfrm>
            <a:off x="5024510" y="4041443"/>
            <a:ext cx="59305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B050"/>
                </a:solidFill>
                <a:sym typeface="Wingdings" panose="05000000000000000000" pitchFamily="2" charset="2"/>
              </a:rPr>
              <a:t></a:t>
            </a:r>
            <a:r>
              <a:rPr lang="fr-FR" sz="2800" dirty="0">
                <a:solidFill>
                  <a:srgbClr val="00B050"/>
                </a:solidFill>
              </a:rPr>
              <a:t>7 est un diviseur commun à 42 et 77</a:t>
            </a:r>
            <a:r>
              <a:rPr lang="fr-FR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4" name="Accolade fermante 3">
            <a:extLst>
              <a:ext uri="{FF2B5EF4-FFF2-40B4-BE49-F238E27FC236}">
                <a16:creationId xmlns:a16="http://schemas.microsoft.com/office/drawing/2014/main" id="{B75F4CF8-7BDB-4660-9C19-AC95B1D34724}"/>
              </a:ext>
            </a:extLst>
          </p:cNvPr>
          <p:cNvSpPr/>
          <p:nvPr/>
        </p:nvSpPr>
        <p:spPr>
          <a:xfrm rot="5400000">
            <a:off x="5965182" y="2833832"/>
            <a:ext cx="177800" cy="368300"/>
          </a:xfrm>
          <a:prstGeom prst="rightBrac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6759ED-2B05-4445-BCE4-7467A62A77E8}"/>
              </a:ext>
            </a:extLst>
          </p:cNvPr>
          <p:cNvSpPr/>
          <p:nvPr/>
        </p:nvSpPr>
        <p:spPr>
          <a:xfrm>
            <a:off x="5179755" y="3204952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accent1"/>
                </a:solidFill>
              </a:rPr>
              <a:t>= 2 x </a:t>
            </a:r>
            <a:r>
              <a:rPr lang="fr-FR" sz="2400" dirty="0">
                <a:solidFill>
                  <a:srgbClr val="7030A0"/>
                </a:solidFill>
              </a:rPr>
              <a:t>3 x 7</a:t>
            </a:r>
          </a:p>
        </p:txBody>
      </p:sp>
    </p:spTree>
    <p:extLst>
      <p:ext uri="{BB962C8B-B14F-4D97-AF65-F5344CB8AC3E}">
        <p14:creationId xmlns:p14="http://schemas.microsoft.com/office/powerpoint/2010/main" val="412856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4" grpId="0" animBg="1"/>
      <p:bldP spid="15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dirty="0"/>
              <a:t>Question 6: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10368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On dispose  d’un jeu de 32 cartes et nous sommes 5 joueurs.</a:t>
            </a:r>
            <a:endParaRPr lang="fr-FR" sz="36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150FD45-9085-4D48-95B4-F3FE3DA38C7D}"/>
              </a:ext>
            </a:extLst>
          </p:cNvPr>
          <p:cNvSpPr txBox="1"/>
          <p:nvPr/>
        </p:nvSpPr>
        <p:spPr>
          <a:xfrm>
            <a:off x="467374" y="1834786"/>
            <a:ext cx="11000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Peut-on distribuer toutes les cartes équitablement aux 5 joueurs?</a:t>
            </a:r>
            <a:endParaRPr lang="fr-FR" sz="3600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318FCAE-F2D8-445A-AA97-E67983526B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2397" y="2443126"/>
            <a:ext cx="3830868" cy="291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76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4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dirty="0"/>
              <a:t>Question 6: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10368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On dispose  d’un jeu de 32 cartes et nous sommes 5 joueurs.</a:t>
            </a:r>
            <a:endParaRPr lang="fr-FR" sz="36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150FD45-9085-4D48-95B4-F3FE3DA38C7D}"/>
              </a:ext>
            </a:extLst>
          </p:cNvPr>
          <p:cNvSpPr txBox="1"/>
          <p:nvPr/>
        </p:nvSpPr>
        <p:spPr>
          <a:xfrm>
            <a:off x="467374" y="1834786"/>
            <a:ext cx="11000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Peut-on distribuer toutes les cartes équitablement aux 5 joueurs?</a:t>
            </a:r>
            <a:endParaRPr lang="fr-FR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5A41B4B5-1B63-4CF6-8B82-113BE985A0E4}"/>
                  </a:ext>
                </a:extLst>
              </p:cNvPr>
              <p:cNvSpPr txBox="1"/>
              <p:nvPr/>
            </p:nvSpPr>
            <p:spPr>
              <a:xfrm>
                <a:off x="467374" y="3207334"/>
                <a:ext cx="549932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360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×6=30</m:t>
                    </m:r>
                  </m:oMath>
                </a14:m>
                <a:r>
                  <a:rPr lang="fr-FR" sz="3600" dirty="0"/>
                  <a:t>   et </a:t>
                </a:r>
                <a14:m>
                  <m:oMath xmlns:m="http://schemas.openxmlformats.org/officeDocument/2006/math">
                    <m:r>
                      <a:rPr lang="fr-FR" sz="3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fr-FR" sz="3600" dirty="0"/>
                  <a:t> </a:t>
                </a:r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5A41B4B5-1B63-4CF6-8B82-113BE985A0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74" y="3207334"/>
                <a:ext cx="5499326" cy="646331"/>
              </a:xfrm>
              <a:prstGeom prst="rect">
                <a:avLst/>
              </a:prstGeom>
              <a:blipFill>
                <a:blip r:embed="rId2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>
            <a:extLst>
              <a:ext uri="{FF2B5EF4-FFF2-40B4-BE49-F238E27FC236}">
                <a16:creationId xmlns:a16="http://schemas.microsoft.com/office/drawing/2014/main" id="{C9B3D118-1371-4CA8-819B-2288B292D892}"/>
              </a:ext>
            </a:extLst>
          </p:cNvPr>
          <p:cNvSpPr txBox="1"/>
          <p:nvPr/>
        </p:nvSpPr>
        <p:spPr>
          <a:xfrm>
            <a:off x="534782" y="3853665"/>
            <a:ext cx="60498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Non car 32 n’est pas divisible par 5.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318FCAE-F2D8-445A-AA97-E67983526B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2397" y="2443126"/>
            <a:ext cx="3830868" cy="291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37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9DD0C6-A0ED-4B99-829E-7A10A5284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040" y="333282"/>
            <a:ext cx="10515600" cy="1325563"/>
          </a:xfrm>
        </p:spPr>
        <p:txBody>
          <a:bodyPr/>
          <a:lstStyle/>
          <a:p>
            <a:r>
              <a:rPr lang="fr-FR" b="1" dirty="0"/>
              <a:t>Question 7: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BD40FA-8C10-40F1-A8A1-BF3F6357C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Lesquels de ces nombres sont divisibles par 3 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913                       234                     301                     597</a:t>
            </a:r>
          </a:p>
        </p:txBody>
      </p:sp>
      <p:sp>
        <p:nvSpPr>
          <p:cNvPr id="4" name="Parchemin : horizontal 3">
            <a:extLst>
              <a:ext uri="{FF2B5EF4-FFF2-40B4-BE49-F238E27FC236}">
                <a16:creationId xmlns:a16="http://schemas.microsoft.com/office/drawing/2014/main" id="{0A6FC56D-08B1-45F0-A1B7-3B5665FFBB5F}"/>
              </a:ext>
            </a:extLst>
          </p:cNvPr>
          <p:cNvSpPr/>
          <p:nvPr/>
        </p:nvSpPr>
        <p:spPr>
          <a:xfrm>
            <a:off x="830325" y="5080185"/>
            <a:ext cx="11056875" cy="1507145"/>
          </a:xfrm>
          <a:prstGeom prst="horizontalScroll">
            <a:avLst/>
          </a:prstGeom>
          <a:solidFill>
            <a:srgbClr val="00B0F0">
              <a:alpha val="26000"/>
            </a:srgb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rgbClr val="0070C0"/>
                </a:solidFill>
              </a:rPr>
              <a:t>Rappel : </a:t>
            </a:r>
          </a:p>
          <a:p>
            <a:pPr algn="ctr"/>
            <a:r>
              <a:rPr lang="fr-FR" sz="2400" dirty="0">
                <a:solidFill>
                  <a:srgbClr val="0070C0"/>
                </a:solidFill>
              </a:rPr>
              <a:t>Un nombre est divisible par 3 si la somme de ses chiffres est un multiple de 3.</a:t>
            </a:r>
          </a:p>
        </p:txBody>
      </p:sp>
    </p:spTree>
    <p:extLst>
      <p:ext uri="{BB962C8B-B14F-4D97-AF65-F5344CB8AC3E}">
        <p14:creationId xmlns:p14="http://schemas.microsoft.com/office/powerpoint/2010/main" val="361517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6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9DD0C6-A0ED-4B99-829E-7A10A5284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040" y="333282"/>
            <a:ext cx="10515600" cy="1325563"/>
          </a:xfrm>
        </p:spPr>
        <p:txBody>
          <a:bodyPr/>
          <a:lstStyle/>
          <a:p>
            <a:r>
              <a:rPr lang="fr-FR" b="1" dirty="0"/>
              <a:t>Question 7: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BD40FA-8C10-40F1-A8A1-BF3F6357C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Lesquels de ces nombres sont divisibles par 3 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913                       234                     301                     597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80CEE6C-4FE4-4621-846F-EA38272FB73C}"/>
              </a:ext>
            </a:extLst>
          </p:cNvPr>
          <p:cNvSpPr txBox="1"/>
          <p:nvPr/>
        </p:nvSpPr>
        <p:spPr>
          <a:xfrm>
            <a:off x="621585" y="3684331"/>
            <a:ext cx="1561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accent1"/>
                </a:solidFill>
              </a:rPr>
              <a:t>9+1+3 = 13</a:t>
            </a: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0B770978-73A1-4392-A4F7-C67D54F16EF9}"/>
              </a:ext>
            </a:extLst>
          </p:cNvPr>
          <p:cNvGrpSpPr/>
          <p:nvPr/>
        </p:nvGrpSpPr>
        <p:grpSpPr>
          <a:xfrm>
            <a:off x="838200" y="2860158"/>
            <a:ext cx="788581" cy="824173"/>
            <a:chOff x="838200" y="2860158"/>
            <a:chExt cx="788581" cy="824173"/>
          </a:xfrm>
        </p:grpSpPr>
        <p:cxnSp>
          <p:nvCxnSpPr>
            <p:cNvPr id="7" name="Connecteur droit avec flèche 6">
              <a:extLst>
                <a:ext uri="{FF2B5EF4-FFF2-40B4-BE49-F238E27FC236}">
                  <a16:creationId xmlns:a16="http://schemas.microsoft.com/office/drawing/2014/main" id="{6F85C65A-E179-475E-95EC-336892CD42D5}"/>
                </a:ext>
              </a:extLst>
            </p:cNvPr>
            <p:cNvCxnSpPr>
              <a:cxnSpLocks/>
              <a:stCxn id="9" idx="4"/>
            </p:cNvCxnSpPr>
            <p:nvPr/>
          </p:nvCxnSpPr>
          <p:spPr>
            <a:xfrm flipH="1">
              <a:off x="1232490" y="3306726"/>
              <a:ext cx="1" cy="3776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66F67FC4-8D13-4A98-ADCF-3169F7C8BE50}"/>
                </a:ext>
              </a:extLst>
            </p:cNvPr>
            <p:cNvSpPr/>
            <p:nvPr/>
          </p:nvSpPr>
          <p:spPr>
            <a:xfrm>
              <a:off x="838200" y="2860158"/>
              <a:ext cx="788581" cy="446568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42B7EBAF-A987-419A-A320-09C934554BF5}"/>
              </a:ext>
            </a:extLst>
          </p:cNvPr>
          <p:cNvGrpSpPr/>
          <p:nvPr/>
        </p:nvGrpSpPr>
        <p:grpSpPr>
          <a:xfrm>
            <a:off x="3146020" y="2828262"/>
            <a:ext cx="788581" cy="824173"/>
            <a:chOff x="838200" y="2860158"/>
            <a:chExt cx="788581" cy="824173"/>
          </a:xfrm>
          <a:solidFill>
            <a:srgbClr val="92D050">
              <a:alpha val="33000"/>
            </a:srgbClr>
          </a:solidFill>
        </p:grpSpPr>
        <p:cxnSp>
          <p:nvCxnSpPr>
            <p:cNvPr id="15" name="Connecteur droit avec flèche 14">
              <a:extLst>
                <a:ext uri="{FF2B5EF4-FFF2-40B4-BE49-F238E27FC236}">
                  <a16:creationId xmlns:a16="http://schemas.microsoft.com/office/drawing/2014/main" id="{CCE574B4-7ED7-4798-9EC3-2BF419468EDD}"/>
                </a:ext>
              </a:extLst>
            </p:cNvPr>
            <p:cNvCxnSpPr>
              <a:cxnSpLocks/>
              <a:stCxn id="16" idx="4"/>
            </p:cNvCxnSpPr>
            <p:nvPr/>
          </p:nvCxnSpPr>
          <p:spPr>
            <a:xfrm flipH="1">
              <a:off x="1232490" y="3306726"/>
              <a:ext cx="1" cy="377605"/>
            </a:xfrm>
            <a:prstGeom prst="straightConnector1">
              <a:avLst/>
            </a:prstGeom>
            <a:grpFill/>
            <a:ln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FDAECD1A-96E3-4E14-BB0E-18314A53DCF1}"/>
                </a:ext>
              </a:extLst>
            </p:cNvPr>
            <p:cNvSpPr/>
            <p:nvPr/>
          </p:nvSpPr>
          <p:spPr>
            <a:xfrm>
              <a:off x="838200" y="2860158"/>
              <a:ext cx="788581" cy="446568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AAE4FCA5-BF51-4784-9C24-925817722A95}"/>
              </a:ext>
            </a:extLst>
          </p:cNvPr>
          <p:cNvGrpSpPr/>
          <p:nvPr/>
        </p:nvGrpSpPr>
        <p:grpSpPr>
          <a:xfrm>
            <a:off x="5453840" y="2817628"/>
            <a:ext cx="788581" cy="824173"/>
            <a:chOff x="838200" y="2860158"/>
            <a:chExt cx="788581" cy="824173"/>
          </a:xfrm>
          <a:solidFill>
            <a:srgbClr val="FFC000">
              <a:alpha val="33000"/>
            </a:srgbClr>
          </a:solidFill>
        </p:grpSpPr>
        <p:cxnSp>
          <p:nvCxnSpPr>
            <p:cNvPr id="18" name="Connecteur droit avec flèche 17">
              <a:extLst>
                <a:ext uri="{FF2B5EF4-FFF2-40B4-BE49-F238E27FC236}">
                  <a16:creationId xmlns:a16="http://schemas.microsoft.com/office/drawing/2014/main" id="{279F222F-DF35-4576-9A8F-AB6BDA09DDE6}"/>
                </a:ext>
              </a:extLst>
            </p:cNvPr>
            <p:cNvCxnSpPr>
              <a:cxnSpLocks/>
              <a:stCxn id="19" idx="4"/>
            </p:cNvCxnSpPr>
            <p:nvPr/>
          </p:nvCxnSpPr>
          <p:spPr>
            <a:xfrm flipH="1">
              <a:off x="1232490" y="3306726"/>
              <a:ext cx="1" cy="377605"/>
            </a:xfrm>
            <a:prstGeom prst="straightConnector1">
              <a:avLst/>
            </a:prstGeom>
            <a:grpFill/>
            <a:ln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C040705C-8599-4F27-9D9D-71B951CADDF9}"/>
                </a:ext>
              </a:extLst>
            </p:cNvPr>
            <p:cNvSpPr/>
            <p:nvPr/>
          </p:nvSpPr>
          <p:spPr>
            <a:xfrm>
              <a:off x="838200" y="2860158"/>
              <a:ext cx="788581" cy="446568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65C7EA5C-9143-4E2D-99BB-C318C30FC0BC}"/>
              </a:ext>
            </a:extLst>
          </p:cNvPr>
          <p:cNvGrpSpPr/>
          <p:nvPr/>
        </p:nvGrpSpPr>
        <p:grpSpPr>
          <a:xfrm>
            <a:off x="7629969" y="2828261"/>
            <a:ext cx="788581" cy="824173"/>
            <a:chOff x="838200" y="2860158"/>
            <a:chExt cx="788581" cy="824173"/>
          </a:xfrm>
          <a:solidFill>
            <a:srgbClr val="7030A0">
              <a:alpha val="33000"/>
            </a:srgbClr>
          </a:solidFill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37DF533A-A03D-40A8-8D57-EF4FEE66F027}"/>
                </a:ext>
              </a:extLst>
            </p:cNvPr>
            <p:cNvCxnSpPr>
              <a:cxnSpLocks/>
              <a:stCxn id="22" idx="4"/>
            </p:cNvCxnSpPr>
            <p:nvPr/>
          </p:nvCxnSpPr>
          <p:spPr>
            <a:xfrm flipH="1">
              <a:off x="1232490" y="3306726"/>
              <a:ext cx="1" cy="377605"/>
            </a:xfrm>
            <a:prstGeom prst="straightConnector1">
              <a:avLst/>
            </a:prstGeom>
            <a:grpFill/>
            <a:ln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19796160-B0A1-4788-ADE3-AEB002BCB112}"/>
                </a:ext>
              </a:extLst>
            </p:cNvPr>
            <p:cNvSpPr/>
            <p:nvPr/>
          </p:nvSpPr>
          <p:spPr>
            <a:xfrm>
              <a:off x="838200" y="2860158"/>
              <a:ext cx="788581" cy="446568"/>
            </a:xfrm>
            <a:prstGeom prst="ellipse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C85EE207-9104-4859-8004-71E1C9DBCE8E}"/>
              </a:ext>
            </a:extLst>
          </p:cNvPr>
          <p:cNvSpPr txBox="1"/>
          <p:nvPr/>
        </p:nvSpPr>
        <p:spPr>
          <a:xfrm>
            <a:off x="2953205" y="3594805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92D050"/>
                </a:solidFill>
              </a:rPr>
              <a:t>2+3+4 = 9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C8958BD-311C-469A-8A28-C314D04BE403}"/>
              </a:ext>
            </a:extLst>
          </p:cNvPr>
          <p:cNvSpPr txBox="1"/>
          <p:nvPr/>
        </p:nvSpPr>
        <p:spPr>
          <a:xfrm>
            <a:off x="5261024" y="3593805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FFC000"/>
                </a:solidFill>
              </a:rPr>
              <a:t>3+0+1 = 4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6306ADC-282D-474B-AEFA-9B57119F94D6}"/>
              </a:ext>
            </a:extLst>
          </p:cNvPr>
          <p:cNvSpPr txBox="1"/>
          <p:nvPr/>
        </p:nvSpPr>
        <p:spPr>
          <a:xfrm>
            <a:off x="7448843" y="3593805"/>
            <a:ext cx="1561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7030A0"/>
                </a:solidFill>
              </a:rPr>
              <a:t>5+9+7 = 21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A280024D-986E-46ED-A7D5-CCAF5D88BCC0}"/>
              </a:ext>
            </a:extLst>
          </p:cNvPr>
          <p:cNvCxnSpPr/>
          <p:nvPr/>
        </p:nvCxnSpPr>
        <p:spPr>
          <a:xfrm>
            <a:off x="4177390" y="4112030"/>
            <a:ext cx="0" cy="537795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CB5B4BFF-5793-451D-9DFB-3CB853DCA736}"/>
              </a:ext>
            </a:extLst>
          </p:cNvPr>
          <p:cNvCxnSpPr/>
          <p:nvPr/>
        </p:nvCxnSpPr>
        <p:spPr>
          <a:xfrm>
            <a:off x="8790298" y="4184850"/>
            <a:ext cx="0" cy="537795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>
            <a:extLst>
              <a:ext uri="{FF2B5EF4-FFF2-40B4-BE49-F238E27FC236}">
                <a16:creationId xmlns:a16="http://schemas.microsoft.com/office/drawing/2014/main" id="{298AEE44-D922-4877-8DD3-68D0CEA8D9C0}"/>
              </a:ext>
            </a:extLst>
          </p:cNvPr>
          <p:cNvSpPr txBox="1"/>
          <p:nvPr/>
        </p:nvSpPr>
        <p:spPr>
          <a:xfrm>
            <a:off x="3600486" y="4571816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Multiple de 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54AB011-6226-47CE-BB6B-25712CFA693B}"/>
              </a:ext>
            </a:extLst>
          </p:cNvPr>
          <p:cNvSpPr/>
          <p:nvPr/>
        </p:nvSpPr>
        <p:spPr>
          <a:xfrm>
            <a:off x="8147970" y="4597813"/>
            <a:ext cx="1436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Multiple de 3</a:t>
            </a:r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F18D15E9-EE51-4A32-BC5E-E83446A22943}"/>
              </a:ext>
            </a:extLst>
          </p:cNvPr>
          <p:cNvGrpSpPr/>
          <p:nvPr/>
        </p:nvGrpSpPr>
        <p:grpSpPr>
          <a:xfrm>
            <a:off x="3418323" y="2446303"/>
            <a:ext cx="927494" cy="682922"/>
            <a:chOff x="6485860" y="6041581"/>
            <a:chExt cx="927494" cy="682922"/>
          </a:xfrm>
        </p:grpSpPr>
        <p:cxnSp>
          <p:nvCxnSpPr>
            <p:cNvPr id="32" name="Connecteur droit 31">
              <a:extLst>
                <a:ext uri="{FF2B5EF4-FFF2-40B4-BE49-F238E27FC236}">
                  <a16:creationId xmlns:a16="http://schemas.microsoft.com/office/drawing/2014/main" id="{A37053A9-8EF9-465B-A809-53D2FC9CB726}"/>
                </a:ext>
              </a:extLst>
            </p:cNvPr>
            <p:cNvCxnSpPr/>
            <p:nvPr/>
          </p:nvCxnSpPr>
          <p:spPr>
            <a:xfrm>
              <a:off x="6485860" y="6273209"/>
              <a:ext cx="181318" cy="219666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40637BAF-79AA-4AE3-9946-DDF565D2DE5B}"/>
                </a:ext>
              </a:extLst>
            </p:cNvPr>
            <p:cNvSpPr/>
            <p:nvPr/>
          </p:nvSpPr>
          <p:spPr>
            <a:xfrm>
              <a:off x="6667178" y="6041581"/>
              <a:ext cx="746176" cy="682922"/>
            </a:xfrm>
            <a:prstGeom prst="arc">
              <a:avLst>
                <a:gd name="adj1" fmla="val 10267763"/>
                <a:gd name="adj2" fmla="val 16611424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BD20556C-926F-4003-8C56-80EEED444992}"/>
              </a:ext>
            </a:extLst>
          </p:cNvPr>
          <p:cNvGrpSpPr/>
          <p:nvPr/>
        </p:nvGrpSpPr>
        <p:grpSpPr>
          <a:xfrm>
            <a:off x="7904391" y="2441121"/>
            <a:ext cx="927494" cy="682922"/>
            <a:chOff x="6485860" y="6041581"/>
            <a:chExt cx="927494" cy="682922"/>
          </a:xfrm>
        </p:grpSpPr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D6D301B7-FAF3-4492-91E6-73773A9FE993}"/>
                </a:ext>
              </a:extLst>
            </p:cNvPr>
            <p:cNvCxnSpPr/>
            <p:nvPr/>
          </p:nvCxnSpPr>
          <p:spPr>
            <a:xfrm>
              <a:off x="6485860" y="6273209"/>
              <a:ext cx="181318" cy="219666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8DAE8B7F-D5C0-43C4-9FC6-E8EE7A1D076C}"/>
                </a:ext>
              </a:extLst>
            </p:cNvPr>
            <p:cNvSpPr/>
            <p:nvPr/>
          </p:nvSpPr>
          <p:spPr>
            <a:xfrm>
              <a:off x="6667178" y="6041581"/>
              <a:ext cx="746176" cy="682922"/>
            </a:xfrm>
            <a:prstGeom prst="arc">
              <a:avLst>
                <a:gd name="adj1" fmla="val 10267763"/>
                <a:gd name="adj2" fmla="val 16611424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" name="Parchemin : horizontal 3">
            <a:extLst>
              <a:ext uri="{FF2B5EF4-FFF2-40B4-BE49-F238E27FC236}">
                <a16:creationId xmlns:a16="http://schemas.microsoft.com/office/drawing/2014/main" id="{0A6FC56D-08B1-45F0-A1B7-3B5665FFBB5F}"/>
              </a:ext>
            </a:extLst>
          </p:cNvPr>
          <p:cNvSpPr/>
          <p:nvPr/>
        </p:nvSpPr>
        <p:spPr>
          <a:xfrm>
            <a:off x="830325" y="5080185"/>
            <a:ext cx="11056875" cy="1507145"/>
          </a:xfrm>
          <a:prstGeom prst="horizontalScroll">
            <a:avLst/>
          </a:prstGeom>
          <a:solidFill>
            <a:srgbClr val="00B0F0">
              <a:alpha val="26000"/>
            </a:srgb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rgbClr val="0070C0"/>
                </a:solidFill>
              </a:rPr>
              <a:t>Rappel de 6</a:t>
            </a:r>
            <a:r>
              <a:rPr lang="fr-FR" sz="2400" baseline="30000" dirty="0">
                <a:solidFill>
                  <a:srgbClr val="0070C0"/>
                </a:solidFill>
              </a:rPr>
              <a:t>ème</a:t>
            </a:r>
            <a:r>
              <a:rPr lang="fr-FR" sz="2400" dirty="0">
                <a:solidFill>
                  <a:srgbClr val="0070C0"/>
                </a:solidFill>
              </a:rPr>
              <a:t>: </a:t>
            </a:r>
          </a:p>
          <a:p>
            <a:pPr algn="ctr"/>
            <a:r>
              <a:rPr lang="fr-FR" sz="2400" dirty="0">
                <a:solidFill>
                  <a:srgbClr val="0070C0"/>
                </a:solidFill>
              </a:rPr>
              <a:t>Un nombre est divisible par 3 si la somme de ses chiffres est un multiple de 3.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E6399CB7-0E7E-4000-9AD5-40DEEE08188F}"/>
                  </a:ext>
                </a:extLst>
              </p:cNvPr>
              <p:cNvSpPr txBox="1"/>
              <p:nvPr/>
            </p:nvSpPr>
            <p:spPr>
              <a:xfrm>
                <a:off x="3751868" y="3846135"/>
                <a:ext cx="10502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= 3</m:t>
                      </m:r>
                      <m:r>
                        <a:rPr lang="fr-FR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</m:oMath>
                  </m:oMathPara>
                </a14:m>
                <a:endParaRPr lang="fr-FR" dirty="0">
                  <a:solidFill>
                    <a:srgbClr val="92D050"/>
                  </a:solidFill>
                </a:endParaRPr>
              </a:p>
            </p:txBody>
          </p:sp>
        </mc:Choice>
        <mc:Fallback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E6399CB7-0E7E-4000-9AD5-40DEEE0818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1868" y="3846135"/>
                <a:ext cx="105028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06675044-32AE-A797-E021-05F97C35FE75}"/>
                  </a:ext>
                </a:extLst>
              </p:cNvPr>
              <p:cNvSpPr txBox="1"/>
              <p:nvPr/>
            </p:nvSpPr>
            <p:spPr>
              <a:xfrm>
                <a:off x="8278305" y="3857133"/>
                <a:ext cx="10502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 3</m:t>
                      </m:r>
                      <m:r>
                        <a:rPr lang="fr-FR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</m:t>
                      </m:r>
                    </m:oMath>
                  </m:oMathPara>
                </a14:m>
                <a:endParaRPr lang="fr-FR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06675044-32AE-A797-E021-05F97C35FE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8305" y="3857133"/>
                <a:ext cx="105028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813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6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25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3" grpId="0"/>
      <p:bldP spid="24" grpId="0"/>
      <p:bldP spid="25" grpId="0"/>
      <p:bldP spid="29" grpId="0"/>
      <p:bldP spid="30" grpId="0"/>
      <p:bldP spid="4" grpId="0" animBg="1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5DE908-EA30-4666-BB4E-88034C38C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708025"/>
            <a:ext cx="114300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Un nombre est  </a:t>
            </a:r>
            <a:r>
              <a:rPr lang="fr-FR" b="1" u="sng" dirty="0">
                <a:solidFill>
                  <a:srgbClr val="FF0000"/>
                </a:solidFill>
              </a:rPr>
              <a:t>premier</a:t>
            </a:r>
            <a:r>
              <a:rPr lang="fr-FR" dirty="0"/>
              <a:t> quand il a exactement deux diviseurs: 1 et lui-même.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703261E-F72D-403D-AABD-97142EEA0E7E}"/>
              </a:ext>
            </a:extLst>
          </p:cNvPr>
          <p:cNvSpPr txBox="1"/>
          <p:nvPr/>
        </p:nvSpPr>
        <p:spPr>
          <a:xfrm>
            <a:off x="533400" y="1701800"/>
            <a:ext cx="7734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u="sng" dirty="0"/>
              <a:t>Exemple</a:t>
            </a:r>
            <a:r>
              <a:rPr lang="fr-FR" sz="2800" dirty="0"/>
              <a:t>: 5 est premier, il n’a </a:t>
            </a:r>
            <a:r>
              <a:rPr lang="fr-FR" sz="2800" u="sng" dirty="0"/>
              <a:t>que 2 </a:t>
            </a:r>
            <a:r>
              <a:rPr lang="fr-FR" sz="2800" dirty="0"/>
              <a:t>diviseurs: 1 et 5!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2EEDF45-A9DB-462E-8CD9-8CF8B62E668D}"/>
              </a:ext>
            </a:extLst>
          </p:cNvPr>
          <p:cNvSpPr txBox="1"/>
          <p:nvPr/>
        </p:nvSpPr>
        <p:spPr>
          <a:xfrm>
            <a:off x="533400" y="2451100"/>
            <a:ext cx="5607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u="sng" dirty="0"/>
              <a:t>Contre-exemple</a:t>
            </a:r>
            <a:r>
              <a:rPr lang="fr-FR" sz="2800" dirty="0"/>
              <a:t>: 6 n’est pas premier,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D09C3F85-1679-4406-8A80-596C23487C67}"/>
                  </a:ext>
                </a:extLst>
              </p:cNvPr>
              <p:cNvSpPr txBox="1"/>
              <p:nvPr/>
            </p:nvSpPr>
            <p:spPr>
              <a:xfrm>
                <a:off x="6096000" y="2474893"/>
                <a:ext cx="2352182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800" dirty="0"/>
                  <a:t> car </a:t>
                </a:r>
                <a14:m>
                  <m:oMath xmlns:m="http://schemas.openxmlformats.org/officeDocument/2006/math"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6 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=1×6</m:t>
                    </m:r>
                  </m:oMath>
                </a14:m>
                <a:endParaRPr lang="fr-FR" sz="2800" b="0" dirty="0">
                  <a:ea typeface="Cambria Math" panose="02040503050406030204" pitchFamily="18" charset="0"/>
                </a:endParaRPr>
              </a:p>
              <a:p>
                <a:r>
                  <a:rPr lang="fr-FR" sz="2800" dirty="0"/>
                  <a:t>            </a:t>
                </a:r>
                <a14:m>
                  <m:oMath xmlns:m="http://schemas.openxmlformats.org/officeDocument/2006/math"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</m:t>
                    </m:r>
                  </m:oMath>
                </a14:m>
                <a:endParaRPr lang="fr-FR" sz="28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D09C3F85-1679-4406-8A80-596C23487C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474893"/>
                <a:ext cx="2352182" cy="954107"/>
              </a:xfrm>
              <a:prstGeom prst="rect">
                <a:avLst/>
              </a:prstGeom>
              <a:blipFill>
                <a:blip r:embed="rId2"/>
                <a:stretch>
                  <a:fillRect l="-1813" t="-636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8D0FD9E7-2799-4B41-8AA2-3BBAEEEAE652}"/>
              </a:ext>
            </a:extLst>
          </p:cNvPr>
          <p:cNvSpPr/>
          <p:nvPr/>
        </p:nvSpPr>
        <p:spPr>
          <a:xfrm>
            <a:off x="2867316" y="3360461"/>
            <a:ext cx="8516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il est divisible  par 1, par 2, par 3 et par 6, il a 4 diviseurs !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5DDE637-0138-4F34-997F-3E9C1DF82C59}"/>
              </a:ext>
            </a:extLst>
          </p:cNvPr>
          <p:cNvSpPr txBox="1"/>
          <p:nvPr/>
        </p:nvSpPr>
        <p:spPr>
          <a:xfrm>
            <a:off x="393700" y="4354236"/>
            <a:ext cx="10150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Voici des </a:t>
            </a:r>
            <a:r>
              <a:rPr lang="fr-FR" sz="2800" b="1" dirty="0">
                <a:solidFill>
                  <a:srgbClr val="FF0000"/>
                </a:solidFill>
              </a:rPr>
              <a:t>nombres premiers à retenir </a:t>
            </a:r>
            <a:r>
              <a:rPr lang="fr-FR" sz="2800" b="1" dirty="0"/>
              <a:t>(ceux qui sont inférieurs à 50)</a:t>
            </a: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5DA742FD-3B35-4AE3-A57F-5B6090A37A2D}"/>
              </a:ext>
            </a:extLst>
          </p:cNvPr>
          <p:cNvGrpSpPr/>
          <p:nvPr/>
        </p:nvGrpSpPr>
        <p:grpSpPr>
          <a:xfrm>
            <a:off x="244019" y="5195058"/>
            <a:ext cx="12352299" cy="1062314"/>
            <a:chOff x="328806" y="5685595"/>
            <a:chExt cx="12352299" cy="1062314"/>
          </a:xfrm>
        </p:grpSpPr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F1984C80-4789-4B0E-876D-29BAC3A1A403}"/>
                </a:ext>
              </a:extLst>
            </p:cNvPr>
            <p:cNvSpPr txBox="1"/>
            <p:nvPr/>
          </p:nvSpPr>
          <p:spPr>
            <a:xfrm>
              <a:off x="618187" y="5958900"/>
              <a:ext cx="1206291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b="1" dirty="0"/>
                <a:t>2    3    5    7   11    13    17    19    23    29     31     37    41     43    47       </a:t>
              </a:r>
            </a:p>
          </p:txBody>
        </p:sp>
        <p:sp>
          <p:nvSpPr>
            <p:cNvPr id="10" name="Parchemin : horizontal 9">
              <a:extLst>
                <a:ext uri="{FF2B5EF4-FFF2-40B4-BE49-F238E27FC236}">
                  <a16:creationId xmlns:a16="http://schemas.microsoft.com/office/drawing/2014/main" id="{B442DE07-247A-4E8F-B723-D3FFDC90C317}"/>
                </a:ext>
              </a:extLst>
            </p:cNvPr>
            <p:cNvSpPr/>
            <p:nvPr/>
          </p:nvSpPr>
          <p:spPr>
            <a:xfrm>
              <a:off x="328806" y="5685595"/>
              <a:ext cx="11794269" cy="1062314"/>
            </a:xfrm>
            <a:prstGeom prst="horizontalScroll">
              <a:avLst/>
            </a:prstGeom>
            <a:solidFill>
              <a:schemeClr val="accent1">
                <a:alpha val="26000"/>
              </a:schemeClr>
            </a:solidFill>
            <a:ln w="444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44079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8C972D-0560-42DA-902B-A41B1AF5F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68434"/>
            <a:ext cx="10515600" cy="1325563"/>
          </a:xfrm>
        </p:spPr>
        <p:txBody>
          <a:bodyPr/>
          <a:lstStyle/>
          <a:p>
            <a:r>
              <a:rPr lang="fr-FR" b="1" dirty="0"/>
              <a:t>Question 8: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1C3594-0BE8-4B32-BBBE-A922372DC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51 est un nombre premier.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⧠ VRAI</a:t>
            </a:r>
          </a:p>
          <a:p>
            <a:pPr marL="0" indent="0">
              <a:buNone/>
            </a:pP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	⧠ FAUX</a:t>
            </a:r>
          </a:p>
          <a:p>
            <a:pPr marL="0" indent="0">
              <a:buNone/>
            </a:pP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car ……………………………………………………………………………….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603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8C972D-0560-42DA-902B-A41B1AF5F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68434"/>
            <a:ext cx="10515600" cy="1325563"/>
          </a:xfrm>
        </p:spPr>
        <p:txBody>
          <a:bodyPr/>
          <a:lstStyle/>
          <a:p>
            <a:r>
              <a:rPr lang="fr-FR" b="1" dirty="0"/>
              <a:t>Question 8: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1C3594-0BE8-4B32-BBBE-A922372DC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51 est un nombre premier.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⧠ VRAI</a:t>
            </a:r>
          </a:p>
          <a:p>
            <a:pPr marL="0" indent="0">
              <a:buNone/>
            </a:pP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	⧠ FAUX</a:t>
            </a:r>
          </a:p>
          <a:p>
            <a:pPr marL="0" indent="0">
              <a:buNone/>
            </a:pP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car ……………………………………………………………………………….</a:t>
            </a: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9DF0696-A16D-4826-8A10-840D3D69436F}"/>
              </a:ext>
            </a:extLst>
          </p:cNvPr>
          <p:cNvSpPr txBox="1"/>
          <p:nvPr/>
        </p:nvSpPr>
        <p:spPr>
          <a:xfrm>
            <a:off x="2441865" y="3219435"/>
            <a:ext cx="85974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5 + 1 = 6  donc 51 est divisible par 3 ( 51 = 3 </a:t>
            </a:r>
            <a:r>
              <a:rPr lang="fr-FR" sz="3200" dirty="0">
                <a:solidFill>
                  <a:srgbClr val="0070C0"/>
                </a:solidFill>
                <a:latin typeface="Book Antiqua" panose="02040602050305030304" pitchFamily="18" charset="0"/>
              </a:rPr>
              <a:t>x </a:t>
            </a:r>
            <a:r>
              <a:rPr lang="fr-FR" sz="3200" dirty="0">
                <a:solidFill>
                  <a:srgbClr val="0070C0"/>
                </a:solidFill>
              </a:rPr>
              <a:t>17</a:t>
            </a:r>
            <a:r>
              <a:rPr lang="fr-FR" sz="3200" dirty="0">
                <a:solidFill>
                  <a:srgbClr val="0070C0"/>
                </a:solidFill>
                <a:latin typeface="Book Antiqua" panose="02040602050305030304" pitchFamily="18" charset="0"/>
              </a:rPr>
              <a:t> ) </a:t>
            </a:r>
            <a:endParaRPr lang="fr-FR" sz="3200" dirty="0">
              <a:solidFill>
                <a:srgbClr val="0070C0"/>
              </a:solidFill>
            </a:endParaRP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943D9A42-7913-4FCF-BFD1-72224C1C0CCB}"/>
              </a:ext>
            </a:extLst>
          </p:cNvPr>
          <p:cNvGrpSpPr/>
          <p:nvPr/>
        </p:nvGrpSpPr>
        <p:grpSpPr>
          <a:xfrm>
            <a:off x="1811483" y="2773814"/>
            <a:ext cx="927494" cy="682922"/>
            <a:chOff x="6485860" y="6041581"/>
            <a:chExt cx="927494" cy="682922"/>
          </a:xfrm>
        </p:grpSpPr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45CCCC4C-6A53-4273-BB2B-6B494D3C5DB2}"/>
                </a:ext>
              </a:extLst>
            </p:cNvPr>
            <p:cNvCxnSpPr/>
            <p:nvPr/>
          </p:nvCxnSpPr>
          <p:spPr>
            <a:xfrm>
              <a:off x="6485860" y="6273209"/>
              <a:ext cx="181318" cy="21966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Arc 10">
              <a:extLst>
                <a:ext uri="{FF2B5EF4-FFF2-40B4-BE49-F238E27FC236}">
                  <a16:creationId xmlns:a16="http://schemas.microsoft.com/office/drawing/2014/main" id="{D747790D-B25F-4EA7-AA25-95A86CA8E634}"/>
                </a:ext>
              </a:extLst>
            </p:cNvPr>
            <p:cNvSpPr/>
            <p:nvPr/>
          </p:nvSpPr>
          <p:spPr>
            <a:xfrm>
              <a:off x="6667178" y="6041581"/>
              <a:ext cx="746176" cy="682922"/>
            </a:xfrm>
            <a:prstGeom prst="arc">
              <a:avLst>
                <a:gd name="adj1" fmla="val 10267763"/>
                <a:gd name="adj2" fmla="val 1661142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28799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DEB3BF-128A-4E41-9647-41F248628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370" y="-163931"/>
            <a:ext cx="11010900" cy="1325563"/>
          </a:xfrm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Décomposition en produit de facteurs premiers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37289A-E212-4A8C-AC32-B552DFAB9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76" y="1195037"/>
            <a:ext cx="1125855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Décomposer un nombre entier en produit  de facteurs premiers,</a:t>
            </a:r>
          </a:p>
          <a:p>
            <a:pPr marL="0" indent="0">
              <a:buNone/>
            </a:pPr>
            <a:r>
              <a:rPr lang="fr-FR" dirty="0"/>
              <a:t> c’est l’écrire sous la forme d’un produit d’un, deux ou plusieurs facteurs</a:t>
            </a:r>
          </a:p>
          <a:p>
            <a:pPr marL="0" indent="0">
              <a:buNone/>
            </a:pPr>
            <a:r>
              <a:rPr lang="fr-FR" dirty="0"/>
              <a:t> et  chaque facteur doit appartenir à la liste des nombres premiers: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71781B70-274E-490A-9A7B-26F343B62C87}"/>
              </a:ext>
            </a:extLst>
          </p:cNvPr>
          <p:cNvGrpSpPr/>
          <p:nvPr/>
        </p:nvGrpSpPr>
        <p:grpSpPr>
          <a:xfrm>
            <a:off x="178715" y="2897843"/>
            <a:ext cx="11834569" cy="1062314"/>
            <a:chOff x="312227" y="5718276"/>
            <a:chExt cx="11834569" cy="1062314"/>
          </a:xfrm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28E224D5-35C0-40FE-AD9D-C39528F865C5}"/>
                </a:ext>
              </a:extLst>
            </p:cNvPr>
            <p:cNvSpPr txBox="1"/>
            <p:nvPr/>
          </p:nvSpPr>
          <p:spPr>
            <a:xfrm>
              <a:off x="375625" y="5957046"/>
              <a:ext cx="1177117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b="1" dirty="0"/>
                <a:t>2    3    5    7   11    13    17    19    23    29     31     37    41     43    47   …   </a:t>
              </a:r>
            </a:p>
          </p:txBody>
        </p:sp>
        <p:sp>
          <p:nvSpPr>
            <p:cNvPr id="6" name="Parchemin : horizontal 5">
              <a:extLst>
                <a:ext uri="{FF2B5EF4-FFF2-40B4-BE49-F238E27FC236}">
                  <a16:creationId xmlns:a16="http://schemas.microsoft.com/office/drawing/2014/main" id="{DBC73D15-8B25-4FCC-85D0-5A4A96A1AA26}"/>
                </a:ext>
              </a:extLst>
            </p:cNvPr>
            <p:cNvSpPr/>
            <p:nvPr/>
          </p:nvSpPr>
          <p:spPr>
            <a:xfrm>
              <a:off x="312227" y="5718276"/>
              <a:ext cx="11794269" cy="1062314"/>
            </a:xfrm>
            <a:prstGeom prst="horizontalScroll">
              <a:avLst/>
            </a:prstGeom>
            <a:solidFill>
              <a:schemeClr val="accent1">
                <a:alpha val="26000"/>
              </a:schemeClr>
            </a:solidFill>
            <a:ln w="444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299D9083-4C1A-40BF-BAA4-D8C0421C4A86}"/>
              </a:ext>
            </a:extLst>
          </p:cNvPr>
          <p:cNvSpPr txBox="1"/>
          <p:nvPr/>
        </p:nvSpPr>
        <p:spPr>
          <a:xfrm>
            <a:off x="303650" y="4087776"/>
            <a:ext cx="35074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u="sng" dirty="0"/>
              <a:t>Exemple  avec 130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149053F-12AF-465B-B273-17AC42EC8CB7}"/>
                  </a:ext>
                </a:extLst>
              </p:cNvPr>
              <p:cNvSpPr txBox="1"/>
              <p:nvPr/>
            </p:nvSpPr>
            <p:spPr>
              <a:xfrm>
                <a:off x="545174" y="4649425"/>
                <a:ext cx="320289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dirty="0">
                    <a:solidFill>
                      <a:srgbClr val="00B0F0"/>
                    </a:solidFill>
                  </a:rPr>
                  <a:t>13</a:t>
                </a:r>
                <a:r>
                  <a:rPr lang="fr-FR" sz="3200" dirty="0">
                    <a:solidFill>
                      <a:srgbClr val="FF0000"/>
                    </a:solidFill>
                  </a:rPr>
                  <a:t>0 </a:t>
                </a:r>
                <a:r>
                  <a:rPr lang="fr-FR" sz="3200" dirty="0"/>
                  <a:t> =   </a:t>
                </a:r>
                <a:r>
                  <a:rPr lang="fr-FR" sz="3200" dirty="0">
                    <a:solidFill>
                      <a:srgbClr val="00B0F0"/>
                    </a:solidFill>
                  </a:rPr>
                  <a:t>13 </a:t>
                </a:r>
                <a:r>
                  <a:rPr lang="fr-FR" sz="3200" dirty="0"/>
                  <a:t> </a:t>
                </a:r>
                <a14:m>
                  <m:oMath xmlns:m="http://schemas.openxmlformats.org/officeDocument/2006/math">
                    <m:r>
                      <a:rPr lang="fr-FR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fr-FR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</m:oMath>
                </a14:m>
                <a:endParaRPr lang="fr-FR" sz="3200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B149053F-12AF-465B-B273-17AC42EC8C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174" y="4649425"/>
                <a:ext cx="3202890" cy="584775"/>
              </a:xfrm>
              <a:prstGeom prst="rect">
                <a:avLst/>
              </a:prstGeom>
              <a:blipFill>
                <a:blip r:embed="rId2"/>
                <a:stretch>
                  <a:fillRect l="-4753" t="-12500" b="-343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llipse 8">
            <a:extLst>
              <a:ext uri="{FF2B5EF4-FFF2-40B4-BE49-F238E27FC236}">
                <a16:creationId xmlns:a16="http://schemas.microsoft.com/office/drawing/2014/main" id="{B2CCE6CD-C787-4E47-8667-2FAAA1F795B2}"/>
              </a:ext>
            </a:extLst>
          </p:cNvPr>
          <p:cNvSpPr/>
          <p:nvPr/>
        </p:nvSpPr>
        <p:spPr>
          <a:xfrm>
            <a:off x="3226949" y="3170837"/>
            <a:ext cx="584200" cy="584775"/>
          </a:xfrm>
          <a:prstGeom prst="ellipse">
            <a:avLst/>
          </a:prstGeom>
          <a:noFill/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42F1BCF-7B75-4895-A16C-2578A26AD2E0}"/>
              </a:ext>
            </a:extLst>
          </p:cNvPr>
          <p:cNvSpPr txBox="1"/>
          <p:nvPr/>
        </p:nvSpPr>
        <p:spPr>
          <a:xfrm>
            <a:off x="3702689" y="4705879"/>
            <a:ext cx="3803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B0F0"/>
                </a:solidFill>
                <a:latin typeface="Book Antiqua" panose="02040602050305030304" pitchFamily="18" charset="0"/>
              </a:rPr>
              <a:t>► </a:t>
            </a:r>
            <a:r>
              <a:rPr lang="fr-FR" sz="2400" dirty="0">
                <a:solidFill>
                  <a:srgbClr val="00B0F0"/>
                </a:solidFill>
              </a:rPr>
              <a:t>13 est  un facteur premier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5F4A2B15-3128-4824-A11D-987B8F2E5415}"/>
              </a:ext>
            </a:extLst>
          </p:cNvPr>
          <p:cNvCxnSpPr/>
          <p:nvPr/>
        </p:nvCxnSpPr>
        <p:spPr>
          <a:xfrm flipV="1">
            <a:off x="2387600" y="3582194"/>
            <a:ext cx="0" cy="609825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6A9498C2-2AA6-47EE-827C-409BA38D9173}"/>
              </a:ext>
            </a:extLst>
          </p:cNvPr>
          <p:cNvSpPr txBox="1"/>
          <p:nvPr/>
        </p:nvSpPr>
        <p:spPr>
          <a:xfrm>
            <a:off x="3748065" y="5082478"/>
            <a:ext cx="8300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Book Antiqua" panose="02040602050305030304" pitchFamily="18" charset="0"/>
              </a:rPr>
              <a:t>► </a:t>
            </a:r>
            <a:r>
              <a:rPr lang="fr-FR" sz="2400" dirty="0">
                <a:solidFill>
                  <a:srgbClr val="FF0000"/>
                </a:solidFill>
              </a:rPr>
              <a:t>10 n’est pas un facteur premier, on doit encore  décomposer</a:t>
            </a:r>
          </a:p>
        </p:txBody>
      </p:sp>
      <p:sp>
        <p:nvSpPr>
          <p:cNvPr id="14" name="Accolade fermante 13">
            <a:extLst>
              <a:ext uri="{FF2B5EF4-FFF2-40B4-BE49-F238E27FC236}">
                <a16:creationId xmlns:a16="http://schemas.microsoft.com/office/drawing/2014/main" id="{DFCE4211-346C-4972-9BD9-AFA4EAF435DE}"/>
              </a:ext>
            </a:extLst>
          </p:cNvPr>
          <p:cNvSpPr/>
          <p:nvPr/>
        </p:nvSpPr>
        <p:spPr>
          <a:xfrm rot="5400000">
            <a:off x="3171050" y="4885794"/>
            <a:ext cx="174413" cy="567781"/>
          </a:xfrm>
          <a:prstGeom prst="righ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984403E0-ECB9-47AF-92EA-CF12A6E2567F}"/>
                  </a:ext>
                </a:extLst>
              </p:cNvPr>
              <p:cNvSpPr txBox="1"/>
              <p:nvPr/>
            </p:nvSpPr>
            <p:spPr>
              <a:xfrm>
                <a:off x="545174" y="5610799"/>
                <a:ext cx="350749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dirty="0">
                    <a:solidFill>
                      <a:srgbClr val="00B0F0"/>
                    </a:solidFill>
                  </a:rPr>
                  <a:t>       </a:t>
                </a:r>
                <a:r>
                  <a:rPr lang="fr-FR" sz="3200" dirty="0">
                    <a:solidFill>
                      <a:srgbClr val="FF0000"/>
                    </a:solidFill>
                  </a:rPr>
                  <a:t> </a:t>
                </a:r>
                <a:r>
                  <a:rPr lang="fr-FR" sz="3200" dirty="0"/>
                  <a:t> =  </a:t>
                </a:r>
                <a:r>
                  <a:rPr lang="fr-FR" sz="3200" dirty="0">
                    <a:solidFill>
                      <a:srgbClr val="00B0F0"/>
                    </a:solidFill>
                  </a:rPr>
                  <a:t>13</a:t>
                </a:r>
                <a:r>
                  <a:rPr lang="fr-FR" sz="3200" dirty="0"/>
                  <a:t> </a:t>
                </a:r>
                <a14:m>
                  <m:oMath xmlns:m="http://schemas.openxmlformats.org/officeDocument/2006/math">
                    <m:r>
                      <a:rPr lang="fr-FR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2×5</m:t>
                    </m:r>
                  </m:oMath>
                </a14:m>
                <a:endParaRPr lang="fr-FR" sz="3200" dirty="0"/>
              </a:p>
            </p:txBody>
          </p:sp>
        </mc:Choice>
        <mc:Fallback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984403E0-ECB9-47AF-92EA-CF12A6E256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174" y="5610799"/>
                <a:ext cx="3507499" cy="584775"/>
              </a:xfrm>
              <a:prstGeom prst="rect">
                <a:avLst/>
              </a:prstGeom>
              <a:blipFill>
                <a:blip r:embed="rId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ZoneTexte 15">
            <a:extLst>
              <a:ext uri="{FF2B5EF4-FFF2-40B4-BE49-F238E27FC236}">
                <a16:creationId xmlns:a16="http://schemas.microsoft.com/office/drawing/2014/main" id="{5592B16C-ADB9-4C03-A3AB-2BE6AA1797C6}"/>
              </a:ext>
            </a:extLst>
          </p:cNvPr>
          <p:cNvSpPr txBox="1"/>
          <p:nvPr/>
        </p:nvSpPr>
        <p:spPr>
          <a:xfrm>
            <a:off x="3748065" y="5697545"/>
            <a:ext cx="5709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C00000"/>
                </a:solidFill>
                <a:latin typeface="Book Antiqua" panose="02040602050305030304" pitchFamily="18" charset="0"/>
              </a:rPr>
              <a:t>► </a:t>
            </a:r>
            <a:r>
              <a:rPr lang="fr-FR" sz="2400" dirty="0">
                <a:solidFill>
                  <a:srgbClr val="00B0F0"/>
                </a:solidFill>
              </a:rPr>
              <a:t>13,</a:t>
            </a:r>
            <a:r>
              <a:rPr lang="fr-FR" sz="2400" dirty="0">
                <a:solidFill>
                  <a:srgbClr val="C00000"/>
                </a:solidFill>
              </a:rPr>
              <a:t> 2 et 5 sont tous des facteurs premiers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5F2FD10B-323F-4C94-BB2C-1D02BA05BBFA}"/>
              </a:ext>
            </a:extLst>
          </p:cNvPr>
          <p:cNvSpPr/>
          <p:nvPr/>
        </p:nvSpPr>
        <p:spPr>
          <a:xfrm>
            <a:off x="1256152" y="3157725"/>
            <a:ext cx="584200" cy="584775"/>
          </a:xfrm>
          <a:prstGeom prst="ellipse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89072BDC-C1C3-4A40-BD5C-06B1D481E768}"/>
              </a:ext>
            </a:extLst>
          </p:cNvPr>
          <p:cNvSpPr/>
          <p:nvPr/>
        </p:nvSpPr>
        <p:spPr>
          <a:xfrm>
            <a:off x="181550" y="3157725"/>
            <a:ext cx="584200" cy="584775"/>
          </a:xfrm>
          <a:prstGeom prst="ellipse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181705BA-F09A-4E99-9C15-1E1A6F533B9A}"/>
                  </a:ext>
                </a:extLst>
              </p:cNvPr>
              <p:cNvSpPr txBox="1"/>
              <p:nvPr/>
            </p:nvSpPr>
            <p:spPr>
              <a:xfrm>
                <a:off x="0" y="6195574"/>
                <a:ext cx="124841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800" b="1" i="1" dirty="0"/>
                  <a:t>La décomposition en facteurs premiers de 130 est donc </a:t>
                </a:r>
                <a14:m>
                  <m:oMath xmlns:m="http://schemas.openxmlformats.org/officeDocument/2006/math">
                    <m:r>
                      <a:rPr lang="fr-FR" sz="2800" b="1" i="1" smtClean="0">
                        <a:latin typeface="Cambria Math" panose="02040503050406030204" pitchFamily="18" charset="0"/>
                      </a:rPr>
                      <m:t>𝟏𝟑</m:t>
                    </m:r>
                    <m:r>
                      <a:rPr lang="fr-FR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fr-FR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fr-FR" sz="2800" b="1" i="1" dirty="0"/>
                  <a:t> ou </a:t>
                </a:r>
                <a14:m>
                  <m:oMath xmlns:m="http://schemas.openxmlformats.org/officeDocument/2006/math">
                    <m:r>
                      <a:rPr lang="fr-FR" sz="28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fr-FR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fr-FR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𝟏𝟑</m:t>
                    </m:r>
                  </m:oMath>
                </a14:m>
                <a:r>
                  <a:rPr lang="fr-FR" sz="2800" b="1" i="1" dirty="0"/>
                  <a:t>  </a:t>
                </a:r>
              </a:p>
            </p:txBody>
          </p:sp>
        </mc:Choice>
        <mc:Fallback xmlns="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181705BA-F09A-4E99-9C15-1E1A6F533B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195574"/>
                <a:ext cx="12484123" cy="523220"/>
              </a:xfrm>
              <a:prstGeom prst="rect">
                <a:avLst/>
              </a:prstGeom>
              <a:blipFill>
                <a:blip r:embed="rId4"/>
                <a:stretch>
                  <a:fillRect l="-977" t="-10465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ccolade fermante 10">
            <a:extLst>
              <a:ext uri="{FF2B5EF4-FFF2-40B4-BE49-F238E27FC236}">
                <a16:creationId xmlns:a16="http://schemas.microsoft.com/office/drawing/2014/main" id="{1C08E00D-E8AD-E9E6-D17D-ECA02FE3103D}"/>
              </a:ext>
            </a:extLst>
          </p:cNvPr>
          <p:cNvSpPr/>
          <p:nvPr/>
        </p:nvSpPr>
        <p:spPr>
          <a:xfrm rot="5400000">
            <a:off x="5293151" y="-117835"/>
            <a:ext cx="249812" cy="1776955"/>
          </a:xfrm>
          <a:prstGeom prst="righ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65CFF7A-42E1-C8F9-D968-3555E3E29C51}"/>
              </a:ext>
            </a:extLst>
          </p:cNvPr>
          <p:cNvSpPr txBox="1"/>
          <p:nvPr/>
        </p:nvSpPr>
        <p:spPr>
          <a:xfrm>
            <a:off x="4279769" y="820133"/>
            <a:ext cx="2878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Résultat d’une multiplication</a:t>
            </a:r>
          </a:p>
        </p:txBody>
      </p:sp>
    </p:spTree>
    <p:extLst>
      <p:ext uri="{BB962C8B-B14F-4D97-AF65-F5344CB8AC3E}">
        <p14:creationId xmlns:p14="http://schemas.microsoft.com/office/powerpoint/2010/main" val="43616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7" grpId="0" animBg="1"/>
      <p:bldP spid="18" grpId="0" animBg="1"/>
      <p:bldP spid="19" grpId="0"/>
      <p:bldP spid="11" grpId="0" animBg="1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981F30-01C5-4371-BCFF-2DA7E04C0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655" y="169489"/>
            <a:ext cx="10515600" cy="1325563"/>
          </a:xfrm>
        </p:spPr>
        <p:txBody>
          <a:bodyPr/>
          <a:lstStyle/>
          <a:p>
            <a:r>
              <a:rPr lang="fr-FR" b="1" dirty="0"/>
              <a:t>Question 1: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077D84-AEDD-4288-959C-902DEF090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17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Complète avec                                  ou                              :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42 est un ………………………… de 6 et de 7 .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5 est un …………………………… de 135 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45493DB6-6C4F-4340-9F82-DA74903444AF}"/>
              </a:ext>
            </a:extLst>
          </p:cNvPr>
          <p:cNvGrpSpPr/>
          <p:nvPr/>
        </p:nvGrpSpPr>
        <p:grpSpPr>
          <a:xfrm>
            <a:off x="3848986" y="1825625"/>
            <a:ext cx="1531088" cy="523220"/>
            <a:chOff x="6305107" y="3741548"/>
            <a:chExt cx="1531088" cy="523220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4CCE412F-6E8C-4DC4-AC42-D11FA32F1D42}"/>
                </a:ext>
              </a:extLst>
            </p:cNvPr>
            <p:cNvSpPr txBox="1"/>
            <p:nvPr/>
          </p:nvSpPr>
          <p:spPr>
            <a:xfrm>
              <a:off x="6373986" y="3741548"/>
              <a:ext cx="13933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solidFill>
                    <a:srgbClr val="FF0000"/>
                  </a:solidFill>
                </a:rPr>
                <a:t>multiple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0E81CF6-E535-43F6-9C84-8D27AEA611EC}"/>
                </a:ext>
              </a:extLst>
            </p:cNvPr>
            <p:cNvSpPr/>
            <p:nvPr/>
          </p:nvSpPr>
          <p:spPr>
            <a:xfrm>
              <a:off x="6305107" y="3806456"/>
              <a:ext cx="1531088" cy="393404"/>
            </a:xfrm>
            <a:prstGeom prst="rect">
              <a:avLst/>
            </a:prstGeom>
            <a:solidFill>
              <a:srgbClr val="FF0000">
                <a:alpha val="1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99061514-7798-4721-9CF5-6C852E201AC8}"/>
              </a:ext>
            </a:extLst>
          </p:cNvPr>
          <p:cNvGrpSpPr/>
          <p:nvPr/>
        </p:nvGrpSpPr>
        <p:grpSpPr>
          <a:xfrm>
            <a:off x="6835849" y="1825625"/>
            <a:ext cx="1531088" cy="523220"/>
            <a:chOff x="6373986" y="3741548"/>
            <a:chExt cx="1531088" cy="523220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EDD48BE4-F336-428E-B6D8-C66902D0F7CD}"/>
                </a:ext>
              </a:extLst>
            </p:cNvPr>
            <p:cNvSpPr txBox="1"/>
            <p:nvPr/>
          </p:nvSpPr>
          <p:spPr>
            <a:xfrm>
              <a:off x="6373986" y="3741548"/>
              <a:ext cx="13324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solidFill>
                    <a:srgbClr val="00B050"/>
                  </a:solidFill>
                </a:rPr>
                <a:t>diviseur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F6CABDA-A1E4-4CC2-8C45-F33563022635}"/>
                </a:ext>
              </a:extLst>
            </p:cNvPr>
            <p:cNvSpPr/>
            <p:nvPr/>
          </p:nvSpPr>
          <p:spPr>
            <a:xfrm>
              <a:off x="6373986" y="3824758"/>
              <a:ext cx="1531088" cy="393404"/>
            </a:xfrm>
            <a:prstGeom prst="rect">
              <a:avLst/>
            </a:prstGeom>
            <a:solidFill>
              <a:srgbClr val="00B050">
                <a:alpha val="14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33040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19EF75-01F8-4B1C-A0B2-6DB40137A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786" y="139171"/>
            <a:ext cx="10515600" cy="1325563"/>
          </a:xfrm>
        </p:spPr>
        <p:txBody>
          <a:bodyPr/>
          <a:lstStyle/>
          <a:p>
            <a:r>
              <a:rPr lang="fr-FR" b="1" dirty="0"/>
              <a:t>Question 9: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D5FFAD-90A6-4F80-9C56-B9D1D503A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745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Décompose  165 en produit  de facteurs premiers.</a:t>
            </a:r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A2242C4E-10AA-46A1-8C76-041D0B7A52FB}"/>
              </a:ext>
            </a:extLst>
          </p:cNvPr>
          <p:cNvGrpSpPr/>
          <p:nvPr/>
        </p:nvGrpSpPr>
        <p:grpSpPr>
          <a:xfrm>
            <a:off x="178715" y="5722457"/>
            <a:ext cx="11834569" cy="1062314"/>
            <a:chOff x="312227" y="5718276"/>
            <a:chExt cx="11834569" cy="1062314"/>
          </a:xfrm>
        </p:grpSpPr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BB8ADA68-66E4-4B22-9B58-44687829674A}"/>
                </a:ext>
              </a:extLst>
            </p:cNvPr>
            <p:cNvSpPr txBox="1"/>
            <p:nvPr/>
          </p:nvSpPr>
          <p:spPr>
            <a:xfrm>
              <a:off x="375625" y="5957046"/>
              <a:ext cx="1177117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b="1" dirty="0"/>
                <a:t>2    3    5    7   11    13    17    19    23    29     31     37    41     43    47   …   </a:t>
              </a:r>
            </a:p>
          </p:txBody>
        </p:sp>
        <p:sp>
          <p:nvSpPr>
            <p:cNvPr id="32" name="Parchemin : horizontal 31">
              <a:extLst>
                <a:ext uri="{FF2B5EF4-FFF2-40B4-BE49-F238E27FC236}">
                  <a16:creationId xmlns:a16="http://schemas.microsoft.com/office/drawing/2014/main" id="{51223222-56D4-4229-81A3-14214A175EB4}"/>
                </a:ext>
              </a:extLst>
            </p:cNvPr>
            <p:cNvSpPr/>
            <p:nvPr/>
          </p:nvSpPr>
          <p:spPr>
            <a:xfrm>
              <a:off x="312227" y="5718276"/>
              <a:ext cx="11794269" cy="1062314"/>
            </a:xfrm>
            <a:prstGeom prst="horizontalScroll">
              <a:avLst/>
            </a:prstGeom>
            <a:solidFill>
              <a:schemeClr val="accent1">
                <a:alpha val="26000"/>
              </a:schemeClr>
            </a:solidFill>
            <a:ln w="444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130826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19EF75-01F8-4B1C-A0B2-6DB40137A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786" y="139171"/>
            <a:ext cx="10515600" cy="1325563"/>
          </a:xfrm>
        </p:spPr>
        <p:txBody>
          <a:bodyPr/>
          <a:lstStyle/>
          <a:p>
            <a:r>
              <a:rPr lang="fr-FR" b="1" dirty="0"/>
              <a:t>Question 9: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D5FFAD-90A6-4F80-9C56-B9D1D503A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745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Décompose  165 en produit  de facteurs premiers.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1C7C9C2-8960-46E2-B623-498C1C05CAE1}"/>
              </a:ext>
            </a:extLst>
          </p:cNvPr>
          <p:cNvSpPr txBox="1"/>
          <p:nvPr/>
        </p:nvSpPr>
        <p:spPr>
          <a:xfrm>
            <a:off x="2619063" y="1873268"/>
            <a:ext cx="102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 16</a:t>
            </a:r>
            <a:r>
              <a:rPr lang="fr-FR" sz="2800" b="1" dirty="0">
                <a:solidFill>
                  <a:srgbClr val="FF0000"/>
                </a:solidFill>
              </a:rPr>
              <a:t>5</a:t>
            </a:r>
            <a:r>
              <a:rPr lang="fr-FR" sz="2800" b="1" dirty="0"/>
              <a:t> </a:t>
            </a:r>
            <a:endParaRPr lang="fr-FR" sz="2800" b="1" dirty="0">
              <a:solidFill>
                <a:srgbClr val="00B050"/>
              </a:solidFill>
            </a:endParaRPr>
          </a:p>
        </p:txBody>
      </p:sp>
      <p:cxnSp>
        <p:nvCxnSpPr>
          <p:cNvPr id="8" name="Connecteur : en angle 7">
            <a:extLst>
              <a:ext uri="{FF2B5EF4-FFF2-40B4-BE49-F238E27FC236}">
                <a16:creationId xmlns:a16="http://schemas.microsoft.com/office/drawing/2014/main" id="{03B33E7B-5B90-4540-B287-1D06788150A6}"/>
              </a:ext>
            </a:extLst>
          </p:cNvPr>
          <p:cNvCxnSpPr>
            <a:cxnSpLocks/>
          </p:cNvCxnSpPr>
          <p:nvPr/>
        </p:nvCxnSpPr>
        <p:spPr>
          <a:xfrm rot="16200000" flipH="1">
            <a:off x="3345722" y="2246059"/>
            <a:ext cx="462698" cy="701385"/>
          </a:xfrm>
          <a:prstGeom prst="bentConnector2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40E0DF23-DB7F-4721-ACC0-57720780FBA0}"/>
              </a:ext>
            </a:extLst>
          </p:cNvPr>
          <p:cNvSpPr txBox="1"/>
          <p:nvPr/>
        </p:nvSpPr>
        <p:spPr>
          <a:xfrm>
            <a:off x="3927764" y="2643435"/>
            <a:ext cx="2227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C’est un multiple de 5</a:t>
            </a:r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1DA83F32-5B3F-439E-98DD-A329E85ED959}"/>
              </a:ext>
            </a:extLst>
          </p:cNvPr>
          <p:cNvGrpSpPr/>
          <p:nvPr/>
        </p:nvGrpSpPr>
        <p:grpSpPr>
          <a:xfrm>
            <a:off x="2627415" y="1862335"/>
            <a:ext cx="1289942" cy="1508620"/>
            <a:chOff x="2660943" y="1843728"/>
            <a:chExt cx="1289942" cy="1508620"/>
          </a:xfrm>
        </p:grpSpPr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AE8844B7-B53F-48F7-825A-EC25ABAFE0C7}"/>
                </a:ext>
              </a:extLst>
            </p:cNvPr>
            <p:cNvGrpSpPr/>
            <p:nvPr/>
          </p:nvGrpSpPr>
          <p:grpSpPr>
            <a:xfrm>
              <a:off x="2660943" y="1843728"/>
              <a:ext cx="1289942" cy="1508620"/>
              <a:chOff x="2660943" y="1843728"/>
              <a:chExt cx="1289942" cy="1508620"/>
            </a:xfrm>
          </p:grpSpPr>
          <p:cxnSp>
            <p:nvCxnSpPr>
              <p:cNvPr id="11" name="Connecteur droit avec flèche 10">
                <a:extLst>
                  <a:ext uri="{FF2B5EF4-FFF2-40B4-BE49-F238E27FC236}">
                    <a16:creationId xmlns:a16="http://schemas.microsoft.com/office/drawing/2014/main" id="{89DA584F-0490-46CD-A6F4-C9867E79D4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48163" y="3352348"/>
                <a:ext cx="1002722" cy="0"/>
              </a:xfrm>
              <a:prstGeom prst="straightConnector1">
                <a:avLst/>
              </a:prstGeom>
              <a:solidFill>
                <a:srgbClr val="92D050">
                  <a:alpha val="33000"/>
                </a:srgbClr>
              </a:solidFill>
              <a:ln w="15875">
                <a:solidFill>
                  <a:schemeClr val="accent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Ellipse 11">
                <a:extLst>
                  <a:ext uri="{FF2B5EF4-FFF2-40B4-BE49-F238E27FC236}">
                    <a16:creationId xmlns:a16="http://schemas.microsoft.com/office/drawing/2014/main" id="{5F4EFE79-BEF8-4C49-BB69-FEBF89C02540}"/>
                  </a:ext>
                </a:extLst>
              </p:cNvPr>
              <p:cNvSpPr/>
              <p:nvPr/>
            </p:nvSpPr>
            <p:spPr>
              <a:xfrm>
                <a:off x="2660943" y="1843728"/>
                <a:ext cx="788581" cy="446568"/>
              </a:xfrm>
              <a:prstGeom prst="ellipse">
                <a:avLst/>
              </a:prstGeom>
              <a:solidFill>
                <a:srgbClr val="92D050">
                  <a:alpha val="33000"/>
                </a:srgb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9A1664FF-005C-401F-913B-56D005B52E90}"/>
                </a:ext>
              </a:extLst>
            </p:cNvPr>
            <p:cNvCxnSpPr>
              <a:cxnSpLocks/>
            </p:cNvCxnSpPr>
            <p:nvPr/>
          </p:nvCxnSpPr>
          <p:spPr>
            <a:xfrm>
              <a:off x="2946410" y="2276586"/>
              <a:ext cx="0" cy="1075762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ZoneTexte 19">
            <a:extLst>
              <a:ext uri="{FF2B5EF4-FFF2-40B4-BE49-F238E27FC236}">
                <a16:creationId xmlns:a16="http://schemas.microsoft.com/office/drawing/2014/main" id="{A9F05770-25A5-4E27-AC13-9361DF08D00B}"/>
              </a:ext>
            </a:extLst>
          </p:cNvPr>
          <p:cNvSpPr txBox="1"/>
          <p:nvPr/>
        </p:nvSpPr>
        <p:spPr>
          <a:xfrm>
            <a:off x="3990442" y="3167682"/>
            <a:ext cx="4179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1 + 5 + 6 = 12 , c’est aussi un multiple de 3.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D65A882B-4B28-407E-8390-D853107FE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5848" y="2905125"/>
            <a:ext cx="2209800" cy="104775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6DC3CF23-58EE-4FEE-A06D-B14D3767FC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4898" y="4026777"/>
            <a:ext cx="2190750" cy="1000125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A16D7B53-1BFC-4A5C-B37B-9FCD18D0CB51}"/>
              </a:ext>
            </a:extLst>
          </p:cNvPr>
          <p:cNvSpPr txBox="1"/>
          <p:nvPr/>
        </p:nvSpPr>
        <p:spPr>
          <a:xfrm>
            <a:off x="2389085" y="3723116"/>
            <a:ext cx="23759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165  = </a:t>
            </a:r>
            <a:r>
              <a:rPr lang="fr-FR" sz="3200" dirty="0">
                <a:solidFill>
                  <a:srgbClr val="00B050"/>
                </a:solidFill>
              </a:rPr>
              <a:t>3</a:t>
            </a:r>
            <a:r>
              <a:rPr lang="fr-FR" sz="3200" dirty="0"/>
              <a:t> x</a:t>
            </a:r>
            <a:r>
              <a:rPr lang="fr-FR" sz="3200" dirty="0">
                <a:solidFill>
                  <a:srgbClr val="FF0000"/>
                </a:solidFill>
              </a:rPr>
              <a:t> 55</a:t>
            </a:r>
            <a:r>
              <a:rPr lang="fr-FR" sz="3200" dirty="0"/>
              <a:t>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A0E260F-7666-4319-8145-47A4556CAF97}"/>
              </a:ext>
            </a:extLst>
          </p:cNvPr>
          <p:cNvSpPr/>
          <p:nvPr/>
        </p:nvSpPr>
        <p:spPr>
          <a:xfrm>
            <a:off x="2320382" y="4688138"/>
            <a:ext cx="3034144" cy="592826"/>
          </a:xfrm>
          <a:prstGeom prst="rect">
            <a:avLst/>
          </a:prstGeom>
          <a:solidFill>
            <a:srgbClr val="C00000">
              <a:alpha val="17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D359B5CE-67AA-4E94-A943-6117AAD78105}"/>
              </a:ext>
            </a:extLst>
          </p:cNvPr>
          <p:cNvSpPr/>
          <p:nvPr/>
        </p:nvSpPr>
        <p:spPr>
          <a:xfrm>
            <a:off x="3577071" y="4781369"/>
            <a:ext cx="380952" cy="369332"/>
          </a:xfrm>
          <a:prstGeom prst="ellipse">
            <a:avLst/>
          </a:prstGeom>
          <a:solidFill>
            <a:schemeClr val="accent6">
              <a:alpha val="31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87D3B163-E6BB-40F5-922C-95B76EA76958}"/>
              </a:ext>
            </a:extLst>
          </p:cNvPr>
          <p:cNvSpPr/>
          <p:nvPr/>
        </p:nvSpPr>
        <p:spPr>
          <a:xfrm>
            <a:off x="4121452" y="4773801"/>
            <a:ext cx="380952" cy="369332"/>
          </a:xfrm>
          <a:prstGeom prst="ellipse">
            <a:avLst/>
          </a:prstGeom>
          <a:solidFill>
            <a:srgbClr val="FF0000">
              <a:alpha val="31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489BB724-990B-48C9-99FC-E52689ADAC70}"/>
              </a:ext>
            </a:extLst>
          </p:cNvPr>
          <p:cNvSpPr/>
          <p:nvPr/>
        </p:nvSpPr>
        <p:spPr>
          <a:xfrm>
            <a:off x="4717539" y="4781704"/>
            <a:ext cx="380952" cy="369332"/>
          </a:xfrm>
          <a:prstGeom prst="ellipse">
            <a:avLst/>
          </a:prstGeom>
          <a:solidFill>
            <a:schemeClr val="tx1">
              <a:alpha val="3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A2242C4E-10AA-46A1-8C76-041D0B7A52FB}"/>
              </a:ext>
            </a:extLst>
          </p:cNvPr>
          <p:cNvGrpSpPr/>
          <p:nvPr/>
        </p:nvGrpSpPr>
        <p:grpSpPr>
          <a:xfrm>
            <a:off x="178715" y="5722457"/>
            <a:ext cx="11834569" cy="1062314"/>
            <a:chOff x="312227" y="5718276"/>
            <a:chExt cx="11834569" cy="1062314"/>
          </a:xfrm>
        </p:grpSpPr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BB8ADA68-66E4-4B22-9B58-44687829674A}"/>
                </a:ext>
              </a:extLst>
            </p:cNvPr>
            <p:cNvSpPr txBox="1"/>
            <p:nvPr/>
          </p:nvSpPr>
          <p:spPr>
            <a:xfrm>
              <a:off x="375625" y="5957046"/>
              <a:ext cx="1177117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b="1" dirty="0"/>
                <a:t>2    3    5    7   11    13    17    19    23    29     31     37    41     43    47   …   </a:t>
              </a:r>
            </a:p>
          </p:txBody>
        </p:sp>
        <p:sp>
          <p:nvSpPr>
            <p:cNvPr id="32" name="Parchemin : horizontal 31">
              <a:extLst>
                <a:ext uri="{FF2B5EF4-FFF2-40B4-BE49-F238E27FC236}">
                  <a16:creationId xmlns:a16="http://schemas.microsoft.com/office/drawing/2014/main" id="{51223222-56D4-4229-81A3-14214A175EB4}"/>
                </a:ext>
              </a:extLst>
            </p:cNvPr>
            <p:cNvSpPr/>
            <p:nvPr/>
          </p:nvSpPr>
          <p:spPr>
            <a:xfrm>
              <a:off x="312227" y="5718276"/>
              <a:ext cx="11794269" cy="1062314"/>
            </a:xfrm>
            <a:prstGeom prst="horizontalScroll">
              <a:avLst/>
            </a:prstGeom>
            <a:solidFill>
              <a:schemeClr val="accent1">
                <a:alpha val="26000"/>
              </a:schemeClr>
            </a:solidFill>
            <a:ln w="444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33" name="ZoneTexte 32">
            <a:extLst>
              <a:ext uri="{FF2B5EF4-FFF2-40B4-BE49-F238E27FC236}">
                <a16:creationId xmlns:a16="http://schemas.microsoft.com/office/drawing/2014/main" id="{E214BEFA-F841-4FAF-B7B2-6730D7FE66D6}"/>
              </a:ext>
            </a:extLst>
          </p:cNvPr>
          <p:cNvSpPr txBox="1"/>
          <p:nvPr/>
        </p:nvSpPr>
        <p:spPr>
          <a:xfrm>
            <a:off x="2406283" y="4673647"/>
            <a:ext cx="29482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165  = </a:t>
            </a:r>
            <a:r>
              <a:rPr lang="fr-FR" sz="3200" dirty="0">
                <a:solidFill>
                  <a:srgbClr val="00B050"/>
                </a:solidFill>
              </a:rPr>
              <a:t>3</a:t>
            </a:r>
            <a:r>
              <a:rPr lang="fr-FR" sz="3200" dirty="0"/>
              <a:t> x</a:t>
            </a:r>
            <a:r>
              <a:rPr lang="fr-FR" sz="3200" dirty="0">
                <a:solidFill>
                  <a:srgbClr val="FF0000"/>
                </a:solidFill>
              </a:rPr>
              <a:t> 5 x 11 </a:t>
            </a:r>
          </a:p>
        </p:txBody>
      </p:sp>
    </p:spTree>
    <p:extLst>
      <p:ext uri="{BB962C8B-B14F-4D97-AF65-F5344CB8AC3E}">
        <p14:creationId xmlns:p14="http://schemas.microsoft.com/office/powerpoint/2010/main" val="327439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4.07407E-6 L -0.11523 -4.07407E-6 C -0.16679 -4.07407E-6 -0.23046 0.05209 -0.23046 0.09422 L -0.23046 0.18866 " pathEditMode="relative" rAng="0" ptsTypes="AAAA">
                                      <p:cBhvr>
                                        <p:cTn id="63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23" y="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-0.11211 3.33333E-6 C -0.16237 3.33333E-6 -0.22422 0.05231 -0.22422 0.0949 L -0.22422 0.18981 " pathEditMode="relative" rAng="0" ptsTypes="AAAA">
                                      <p:cBhvr>
                                        <p:cTn id="69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11" y="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-0.09062 -4.07407E-6 C -0.13125 -4.07407E-6 -0.18112 0.05186 -0.18112 0.09375 L -0.18112 0.1875 " pathEditMode="relative" rAng="0" ptsTypes="AAAA">
                                      <p:cBhvr>
                                        <p:cTn id="75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63" y="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3" grpId="0"/>
      <p:bldP spid="24" grpId="0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45DA5F-A27F-499C-9516-B6E2A43BC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250568"/>
            <a:ext cx="10515600" cy="1325563"/>
          </a:xfrm>
        </p:spPr>
        <p:txBody>
          <a:bodyPr/>
          <a:lstStyle/>
          <a:p>
            <a:r>
              <a:rPr lang="fr-FR" b="1" dirty="0"/>
              <a:t>Question 10: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7EE9FB-1433-4BF9-BCA1-E7CF8A88B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222" y="15761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Décompose 210 en produits de facteurs premiers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42047A81-ED10-4B94-AB72-B609AD64B061}"/>
              </a:ext>
            </a:extLst>
          </p:cNvPr>
          <p:cNvGrpSpPr/>
          <p:nvPr/>
        </p:nvGrpSpPr>
        <p:grpSpPr>
          <a:xfrm>
            <a:off x="178715" y="5722457"/>
            <a:ext cx="11834569" cy="1062314"/>
            <a:chOff x="312227" y="5718276"/>
            <a:chExt cx="11834569" cy="1062314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54B01E82-DD08-4722-B763-19D96F29B825}"/>
                </a:ext>
              </a:extLst>
            </p:cNvPr>
            <p:cNvSpPr txBox="1"/>
            <p:nvPr/>
          </p:nvSpPr>
          <p:spPr>
            <a:xfrm>
              <a:off x="375625" y="5957046"/>
              <a:ext cx="1177117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b="1" dirty="0"/>
                <a:t>2    3    5    7   11    13    17    19    23    29     31     37    41     43    47   …   </a:t>
              </a:r>
            </a:p>
          </p:txBody>
        </p:sp>
        <p:sp>
          <p:nvSpPr>
            <p:cNvPr id="9" name="Parchemin : horizontal 8">
              <a:extLst>
                <a:ext uri="{FF2B5EF4-FFF2-40B4-BE49-F238E27FC236}">
                  <a16:creationId xmlns:a16="http://schemas.microsoft.com/office/drawing/2014/main" id="{6C9EE802-4ED9-4AED-94FB-BCE91AD9C2B1}"/>
                </a:ext>
              </a:extLst>
            </p:cNvPr>
            <p:cNvSpPr/>
            <p:nvPr/>
          </p:nvSpPr>
          <p:spPr>
            <a:xfrm>
              <a:off x="312227" y="5718276"/>
              <a:ext cx="11794269" cy="1062314"/>
            </a:xfrm>
            <a:prstGeom prst="horizontalScroll">
              <a:avLst/>
            </a:prstGeom>
            <a:solidFill>
              <a:schemeClr val="accent1">
                <a:alpha val="26000"/>
              </a:schemeClr>
            </a:solidFill>
            <a:ln w="444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347051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45DA5F-A27F-499C-9516-B6E2A43BC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250568"/>
            <a:ext cx="10515600" cy="1325563"/>
          </a:xfrm>
        </p:spPr>
        <p:txBody>
          <a:bodyPr/>
          <a:lstStyle/>
          <a:p>
            <a:r>
              <a:rPr lang="fr-FR" b="1" dirty="0"/>
              <a:t>Question 10: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7EE9FB-1433-4BF9-BCA1-E7CF8A88B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222" y="15761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Décompose 210 en produits de facteurs premiers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CF685B9D-817B-49AE-A292-24173930FD91}"/>
                  </a:ext>
                </a:extLst>
              </p:cNvPr>
              <p:cNvSpPr txBox="1"/>
              <p:nvPr/>
            </p:nvSpPr>
            <p:spPr>
              <a:xfrm>
                <a:off x="2201662" y="2574524"/>
                <a:ext cx="30604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10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×21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CF685B9D-817B-49AE-A292-24173930FD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1662" y="2574524"/>
                <a:ext cx="3060453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C5D144B9-6021-4EC8-9D27-EB94C436E3CE}"/>
                  </a:ext>
                </a:extLst>
              </p:cNvPr>
              <p:cNvSpPr txBox="1"/>
              <p:nvPr/>
            </p:nvSpPr>
            <p:spPr>
              <a:xfrm>
                <a:off x="2201662" y="3167025"/>
                <a:ext cx="402289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       =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2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×3×7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C5D144B9-6021-4EC8-9D27-EB94C436E3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1662" y="3167025"/>
                <a:ext cx="402289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B3C09276-F595-42B7-9B59-BD7423B809EF}"/>
                  </a:ext>
                </a:extLst>
              </p:cNvPr>
              <p:cNvSpPr txBox="1"/>
              <p:nvPr/>
            </p:nvSpPr>
            <p:spPr>
              <a:xfrm>
                <a:off x="2201662" y="3886737"/>
                <a:ext cx="384336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×3×5×7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B3C09276-F595-42B7-9B59-BD7423B809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1662" y="3886737"/>
                <a:ext cx="3843360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e 6">
            <a:extLst>
              <a:ext uri="{FF2B5EF4-FFF2-40B4-BE49-F238E27FC236}">
                <a16:creationId xmlns:a16="http://schemas.microsoft.com/office/drawing/2014/main" id="{42047A81-ED10-4B94-AB72-B609AD64B061}"/>
              </a:ext>
            </a:extLst>
          </p:cNvPr>
          <p:cNvGrpSpPr/>
          <p:nvPr/>
        </p:nvGrpSpPr>
        <p:grpSpPr>
          <a:xfrm>
            <a:off x="178715" y="5722457"/>
            <a:ext cx="11834569" cy="1062314"/>
            <a:chOff x="312227" y="5718276"/>
            <a:chExt cx="11834569" cy="1062314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54B01E82-DD08-4722-B763-19D96F29B825}"/>
                </a:ext>
              </a:extLst>
            </p:cNvPr>
            <p:cNvSpPr txBox="1"/>
            <p:nvPr/>
          </p:nvSpPr>
          <p:spPr>
            <a:xfrm>
              <a:off x="375625" y="5957046"/>
              <a:ext cx="1177117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b="1" dirty="0"/>
                <a:t>2    3    5    7   11    13    17    19    23    29     31     37    41     43    47   …   </a:t>
              </a:r>
            </a:p>
          </p:txBody>
        </p:sp>
        <p:sp>
          <p:nvSpPr>
            <p:cNvPr id="9" name="Parchemin : horizontal 8">
              <a:extLst>
                <a:ext uri="{FF2B5EF4-FFF2-40B4-BE49-F238E27FC236}">
                  <a16:creationId xmlns:a16="http://schemas.microsoft.com/office/drawing/2014/main" id="{6C9EE802-4ED9-4AED-94FB-BCE91AD9C2B1}"/>
                </a:ext>
              </a:extLst>
            </p:cNvPr>
            <p:cNvSpPr/>
            <p:nvPr/>
          </p:nvSpPr>
          <p:spPr>
            <a:xfrm>
              <a:off x="312227" y="5718276"/>
              <a:ext cx="11794269" cy="1062314"/>
            </a:xfrm>
            <a:prstGeom prst="horizontalScroll">
              <a:avLst/>
            </a:prstGeom>
            <a:solidFill>
              <a:schemeClr val="accent1">
                <a:alpha val="26000"/>
              </a:schemeClr>
            </a:solidFill>
            <a:ln w="444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B41B0C37-80F5-4E30-AD9E-619FC8041723}"/>
              </a:ext>
            </a:extLst>
          </p:cNvPr>
          <p:cNvCxnSpPr>
            <a:cxnSpLocks/>
          </p:cNvCxnSpPr>
          <p:nvPr/>
        </p:nvCxnSpPr>
        <p:spPr>
          <a:xfrm flipH="1">
            <a:off x="520956" y="4381500"/>
            <a:ext cx="3149344" cy="171214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D562DED9-766C-4CEA-86FD-C31A70D02F52}"/>
              </a:ext>
            </a:extLst>
          </p:cNvPr>
          <p:cNvCxnSpPr>
            <a:cxnSpLocks/>
          </p:cNvCxnSpPr>
          <p:nvPr/>
        </p:nvCxnSpPr>
        <p:spPr>
          <a:xfrm flipH="1">
            <a:off x="1130300" y="4319856"/>
            <a:ext cx="3121318" cy="177630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CF61E59B-8E94-4A33-98E6-856F8A3EC544}"/>
              </a:ext>
            </a:extLst>
          </p:cNvPr>
          <p:cNvCxnSpPr>
            <a:cxnSpLocks/>
          </p:cNvCxnSpPr>
          <p:nvPr/>
        </p:nvCxnSpPr>
        <p:spPr>
          <a:xfrm flipH="1">
            <a:off x="1701800" y="4319856"/>
            <a:ext cx="3276601" cy="174255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2B650381-2478-4822-827E-A33DF45794A8}"/>
              </a:ext>
            </a:extLst>
          </p:cNvPr>
          <p:cNvCxnSpPr>
            <a:cxnSpLocks/>
          </p:cNvCxnSpPr>
          <p:nvPr/>
        </p:nvCxnSpPr>
        <p:spPr>
          <a:xfrm flipH="1">
            <a:off x="2279818" y="4319856"/>
            <a:ext cx="3386240" cy="174255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247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45DA5F-A27F-499C-9516-B6E2A43BC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Question 11: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7EE9FB-1433-4BF9-BCA1-E7CF8A88B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Décompose 140 en produits de facteurs premiers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1644F5DE-23D0-465D-8852-AD7DF6F1070B}"/>
              </a:ext>
            </a:extLst>
          </p:cNvPr>
          <p:cNvGrpSpPr/>
          <p:nvPr/>
        </p:nvGrpSpPr>
        <p:grpSpPr>
          <a:xfrm>
            <a:off x="178715" y="5722457"/>
            <a:ext cx="11834569" cy="1062314"/>
            <a:chOff x="312227" y="5718276"/>
            <a:chExt cx="11834569" cy="1062314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639A265A-5098-4B94-B9EC-F3564E65468C}"/>
                </a:ext>
              </a:extLst>
            </p:cNvPr>
            <p:cNvSpPr txBox="1"/>
            <p:nvPr/>
          </p:nvSpPr>
          <p:spPr>
            <a:xfrm>
              <a:off x="375625" y="5957046"/>
              <a:ext cx="1177117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b="1" dirty="0"/>
                <a:t>2    3    5    7   11    13    17    19    23    29     31     37    41     43    47   …   </a:t>
              </a:r>
            </a:p>
          </p:txBody>
        </p:sp>
        <p:sp>
          <p:nvSpPr>
            <p:cNvPr id="9" name="Parchemin : horizontal 8">
              <a:extLst>
                <a:ext uri="{FF2B5EF4-FFF2-40B4-BE49-F238E27FC236}">
                  <a16:creationId xmlns:a16="http://schemas.microsoft.com/office/drawing/2014/main" id="{ED39DD73-7C1D-4145-A09C-2A5CE68A5F1F}"/>
                </a:ext>
              </a:extLst>
            </p:cNvPr>
            <p:cNvSpPr/>
            <p:nvPr/>
          </p:nvSpPr>
          <p:spPr>
            <a:xfrm>
              <a:off x="312227" y="5718276"/>
              <a:ext cx="11794269" cy="1062314"/>
            </a:xfrm>
            <a:prstGeom prst="horizontalScroll">
              <a:avLst/>
            </a:prstGeom>
            <a:solidFill>
              <a:schemeClr val="accent1">
                <a:alpha val="26000"/>
              </a:schemeClr>
            </a:solidFill>
            <a:ln w="444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354516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45DA5F-A27F-499C-9516-B6E2A43BC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Question 11: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7EE9FB-1433-4BF9-BCA1-E7CF8A88B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Décompose 140 en produits de facteurs premiers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CF685B9D-817B-49AE-A292-24173930FD91}"/>
                  </a:ext>
                </a:extLst>
              </p:cNvPr>
              <p:cNvSpPr txBox="1"/>
              <p:nvPr/>
            </p:nvSpPr>
            <p:spPr>
              <a:xfrm>
                <a:off x="2201662" y="2574524"/>
                <a:ext cx="315022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22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10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22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CF685B9D-817B-49AE-A292-24173930FD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1662" y="2574524"/>
                <a:ext cx="3150221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C5D144B9-6021-4EC8-9D27-EB94C436E3CE}"/>
                  </a:ext>
                </a:extLst>
              </p:cNvPr>
              <p:cNvSpPr txBox="1"/>
              <p:nvPr/>
            </p:nvSpPr>
            <p:spPr>
              <a:xfrm>
                <a:off x="2201662" y="3167025"/>
                <a:ext cx="434029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       =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2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2×11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C5D144B9-6021-4EC8-9D27-EB94C436E3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1662" y="3167025"/>
                <a:ext cx="4340291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B3C09276-F595-42B7-9B59-BD7423B809EF}"/>
                  </a:ext>
                </a:extLst>
              </p:cNvPr>
              <p:cNvSpPr txBox="1"/>
              <p:nvPr/>
            </p:nvSpPr>
            <p:spPr>
              <a:xfrm>
                <a:off x="2201662" y="3886737"/>
                <a:ext cx="407098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32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×2×5×11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B3C09276-F595-42B7-9B59-BD7423B809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1662" y="3886737"/>
                <a:ext cx="4070986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e 6">
            <a:extLst>
              <a:ext uri="{FF2B5EF4-FFF2-40B4-BE49-F238E27FC236}">
                <a16:creationId xmlns:a16="http://schemas.microsoft.com/office/drawing/2014/main" id="{1644F5DE-23D0-465D-8852-AD7DF6F1070B}"/>
              </a:ext>
            </a:extLst>
          </p:cNvPr>
          <p:cNvGrpSpPr/>
          <p:nvPr/>
        </p:nvGrpSpPr>
        <p:grpSpPr>
          <a:xfrm>
            <a:off x="178715" y="5722457"/>
            <a:ext cx="11834569" cy="1062314"/>
            <a:chOff x="312227" y="5718276"/>
            <a:chExt cx="11834569" cy="1062314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639A265A-5098-4B94-B9EC-F3564E65468C}"/>
                </a:ext>
              </a:extLst>
            </p:cNvPr>
            <p:cNvSpPr txBox="1"/>
            <p:nvPr/>
          </p:nvSpPr>
          <p:spPr>
            <a:xfrm>
              <a:off x="375625" y="5957046"/>
              <a:ext cx="1177117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b="1" dirty="0"/>
                <a:t>2    3    5    7   11    13    17    19    23    29     31     37    41     43    47   …   </a:t>
              </a:r>
            </a:p>
          </p:txBody>
        </p:sp>
        <p:sp>
          <p:nvSpPr>
            <p:cNvPr id="9" name="Parchemin : horizontal 8">
              <a:extLst>
                <a:ext uri="{FF2B5EF4-FFF2-40B4-BE49-F238E27FC236}">
                  <a16:creationId xmlns:a16="http://schemas.microsoft.com/office/drawing/2014/main" id="{ED39DD73-7C1D-4145-A09C-2A5CE68A5F1F}"/>
                </a:ext>
              </a:extLst>
            </p:cNvPr>
            <p:cNvSpPr/>
            <p:nvPr/>
          </p:nvSpPr>
          <p:spPr>
            <a:xfrm>
              <a:off x="312227" y="5718276"/>
              <a:ext cx="11794269" cy="1062314"/>
            </a:xfrm>
            <a:prstGeom prst="horizontalScroll">
              <a:avLst/>
            </a:prstGeom>
            <a:solidFill>
              <a:schemeClr val="accent1">
                <a:alpha val="26000"/>
              </a:schemeClr>
            </a:solidFill>
            <a:ln w="444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CDE79868-D601-4A92-80F7-A5F10954EAAB}"/>
              </a:ext>
            </a:extLst>
          </p:cNvPr>
          <p:cNvCxnSpPr>
            <a:cxnSpLocks/>
          </p:cNvCxnSpPr>
          <p:nvPr/>
        </p:nvCxnSpPr>
        <p:spPr>
          <a:xfrm flipH="1">
            <a:off x="520956" y="4381500"/>
            <a:ext cx="3149344" cy="171214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A4254AF9-6739-4E5C-AA89-71EEC1EB954F}"/>
              </a:ext>
            </a:extLst>
          </p:cNvPr>
          <p:cNvCxnSpPr>
            <a:cxnSpLocks/>
          </p:cNvCxnSpPr>
          <p:nvPr/>
        </p:nvCxnSpPr>
        <p:spPr>
          <a:xfrm flipH="1">
            <a:off x="622300" y="4319856"/>
            <a:ext cx="3746500" cy="177379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93E6BA2F-929C-4AB3-AC4F-30F50CEEA0E5}"/>
              </a:ext>
            </a:extLst>
          </p:cNvPr>
          <p:cNvCxnSpPr>
            <a:cxnSpLocks/>
          </p:cNvCxnSpPr>
          <p:nvPr/>
        </p:nvCxnSpPr>
        <p:spPr>
          <a:xfrm flipH="1">
            <a:off x="1765300" y="4319856"/>
            <a:ext cx="3327400" cy="177379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BE9625FA-E7AF-49C3-97FF-CE0D5F4C1DA3}"/>
              </a:ext>
            </a:extLst>
          </p:cNvPr>
          <p:cNvCxnSpPr>
            <a:cxnSpLocks/>
          </p:cNvCxnSpPr>
          <p:nvPr/>
        </p:nvCxnSpPr>
        <p:spPr>
          <a:xfrm flipH="1">
            <a:off x="2870200" y="4381500"/>
            <a:ext cx="2971800" cy="16764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64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981F30-01C5-4371-BCFF-2DA7E04C0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655" y="169489"/>
            <a:ext cx="10515600" cy="1325563"/>
          </a:xfrm>
        </p:spPr>
        <p:txBody>
          <a:bodyPr/>
          <a:lstStyle/>
          <a:p>
            <a:r>
              <a:rPr lang="fr-FR" b="1" dirty="0"/>
              <a:t>Question 1: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077D84-AEDD-4288-959C-902DEF090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17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Complète avec                                  ou                              :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42 est un ………………………… de 6 et de 7 .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5 est un …………………………… de 135 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45493DB6-6C4F-4340-9F82-DA74903444AF}"/>
              </a:ext>
            </a:extLst>
          </p:cNvPr>
          <p:cNvGrpSpPr/>
          <p:nvPr/>
        </p:nvGrpSpPr>
        <p:grpSpPr>
          <a:xfrm>
            <a:off x="2972293" y="3220792"/>
            <a:ext cx="1531088" cy="523220"/>
            <a:chOff x="6305107" y="3741548"/>
            <a:chExt cx="1531088" cy="523220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4CCE412F-6E8C-4DC4-AC42-D11FA32F1D42}"/>
                </a:ext>
              </a:extLst>
            </p:cNvPr>
            <p:cNvSpPr txBox="1"/>
            <p:nvPr/>
          </p:nvSpPr>
          <p:spPr>
            <a:xfrm>
              <a:off x="6373986" y="3741548"/>
              <a:ext cx="13933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solidFill>
                    <a:srgbClr val="FF0000"/>
                  </a:solidFill>
                </a:rPr>
                <a:t>multiple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0E81CF6-E535-43F6-9C84-8D27AEA611EC}"/>
                </a:ext>
              </a:extLst>
            </p:cNvPr>
            <p:cNvSpPr/>
            <p:nvPr/>
          </p:nvSpPr>
          <p:spPr>
            <a:xfrm>
              <a:off x="6305107" y="3806456"/>
              <a:ext cx="1531088" cy="393404"/>
            </a:xfrm>
            <a:prstGeom prst="rect">
              <a:avLst/>
            </a:prstGeom>
            <a:solidFill>
              <a:srgbClr val="FF0000">
                <a:alpha val="1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99061514-7798-4721-9CF5-6C852E201AC8}"/>
              </a:ext>
            </a:extLst>
          </p:cNvPr>
          <p:cNvGrpSpPr/>
          <p:nvPr/>
        </p:nvGrpSpPr>
        <p:grpSpPr>
          <a:xfrm>
            <a:off x="2989713" y="4738507"/>
            <a:ext cx="1531088" cy="523220"/>
            <a:chOff x="6373986" y="3741548"/>
            <a:chExt cx="1531088" cy="523220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EDD48BE4-F336-428E-B6D8-C66902D0F7CD}"/>
                </a:ext>
              </a:extLst>
            </p:cNvPr>
            <p:cNvSpPr txBox="1"/>
            <p:nvPr/>
          </p:nvSpPr>
          <p:spPr>
            <a:xfrm>
              <a:off x="6373986" y="3741548"/>
              <a:ext cx="13324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solidFill>
                    <a:srgbClr val="00B050"/>
                  </a:solidFill>
                </a:rPr>
                <a:t>diviseur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F6CABDA-A1E4-4CC2-8C45-F33563022635}"/>
                </a:ext>
              </a:extLst>
            </p:cNvPr>
            <p:cNvSpPr/>
            <p:nvPr/>
          </p:nvSpPr>
          <p:spPr>
            <a:xfrm>
              <a:off x="6373986" y="3824758"/>
              <a:ext cx="1531088" cy="393404"/>
            </a:xfrm>
            <a:prstGeom prst="rect">
              <a:avLst/>
            </a:prstGeom>
            <a:solidFill>
              <a:srgbClr val="00B050">
                <a:alpha val="14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D062159A-3489-434B-9147-E6B4FD956746}"/>
                  </a:ext>
                </a:extLst>
              </p:cNvPr>
              <p:cNvSpPr txBox="1"/>
              <p:nvPr/>
            </p:nvSpPr>
            <p:spPr>
              <a:xfrm>
                <a:off x="6835849" y="3342198"/>
                <a:ext cx="255095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800" dirty="0">
                    <a:solidFill>
                      <a:srgbClr val="FF0000"/>
                    </a:solidFill>
                  </a:rPr>
                  <a:t>car  </a:t>
                </a:r>
                <a14:m>
                  <m:oMath xmlns:m="http://schemas.openxmlformats.org/officeDocument/2006/math">
                    <m:r>
                      <a:rPr lang="fr-FR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6 </m:t>
                    </m:r>
                    <m:r>
                      <a:rPr lang="fr-FR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×7=42</m:t>
                    </m:r>
                  </m:oMath>
                </a14:m>
                <a:endParaRPr lang="fr-FR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D062159A-3489-434B-9147-E6B4FD9567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849" y="3342198"/>
                <a:ext cx="2550955" cy="523220"/>
              </a:xfrm>
              <a:prstGeom prst="rect">
                <a:avLst/>
              </a:prstGeom>
              <a:blipFill>
                <a:blip r:embed="rId2"/>
                <a:stretch>
                  <a:fillRect l="-4773" t="-10465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6905D55-5DD4-4B83-9118-D0DDD15DF5BB}"/>
                  </a:ext>
                </a:extLst>
              </p:cNvPr>
              <p:cNvSpPr/>
              <p:nvPr/>
            </p:nvSpPr>
            <p:spPr>
              <a:xfrm>
                <a:off x="6178470" y="4905377"/>
                <a:ext cx="29597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2800" dirty="0">
                    <a:solidFill>
                      <a:srgbClr val="00B050"/>
                    </a:solidFill>
                  </a:rPr>
                  <a:t>car  </a:t>
                </a:r>
                <a14:m>
                  <m:oMath xmlns:m="http://schemas.openxmlformats.org/officeDocument/2006/math">
                    <m:r>
                      <a:rPr lang="fr-FR" sz="28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fr-FR" sz="28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35</m:t>
                    </m:r>
                    <m:r>
                      <a:rPr lang="fr-FR" sz="28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8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fr-FR" sz="2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fr-FR" sz="28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fr-FR" sz="2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27</m:t>
                    </m:r>
                  </m:oMath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6905D55-5DD4-4B83-9118-D0DDD15DF5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470" y="4905377"/>
                <a:ext cx="2959721" cy="523220"/>
              </a:xfrm>
              <a:prstGeom prst="rect">
                <a:avLst/>
              </a:prstGeom>
              <a:blipFill>
                <a:blip r:embed="rId3"/>
                <a:stretch>
                  <a:fillRect l="-4330" t="-11628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ZoneTexte 11">
            <a:extLst>
              <a:ext uri="{FF2B5EF4-FFF2-40B4-BE49-F238E27FC236}">
                <a16:creationId xmlns:a16="http://schemas.microsoft.com/office/drawing/2014/main" id="{9B3D3017-9FB6-4B39-A99E-CE7B0A521785}"/>
              </a:ext>
            </a:extLst>
          </p:cNvPr>
          <p:cNvSpPr txBox="1"/>
          <p:nvPr/>
        </p:nvSpPr>
        <p:spPr>
          <a:xfrm>
            <a:off x="1018309" y="3769521"/>
            <a:ext cx="6956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C00000"/>
                </a:solidFill>
              </a:rPr>
              <a:t>On peut aussi dire   que 6 et 7 sont des diviseurs de 42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75BAE36-FEBE-4BE5-9066-B62A07455E24}"/>
              </a:ext>
            </a:extLst>
          </p:cNvPr>
          <p:cNvSpPr txBox="1"/>
          <p:nvPr/>
        </p:nvSpPr>
        <p:spPr>
          <a:xfrm>
            <a:off x="942109" y="5381992"/>
            <a:ext cx="8111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317F35"/>
                </a:solidFill>
              </a:rPr>
              <a:t>On peut aussi dire que 135 est un multiple de 5 ( et aussi de 27).</a:t>
            </a:r>
          </a:p>
        </p:txBody>
      </p:sp>
    </p:spTree>
    <p:extLst>
      <p:ext uri="{BB962C8B-B14F-4D97-AF65-F5344CB8AC3E}">
        <p14:creationId xmlns:p14="http://schemas.microsoft.com/office/powerpoint/2010/main" val="146430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2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EC7E13-748D-4C95-A63C-168906B46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46" y="278875"/>
            <a:ext cx="10515600" cy="1325563"/>
          </a:xfrm>
        </p:spPr>
        <p:txBody>
          <a:bodyPr/>
          <a:lstStyle/>
          <a:p>
            <a:r>
              <a:rPr lang="fr-FR" b="1" dirty="0"/>
              <a:t>Question 2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2EBABE-74A2-4FA9-BD97-A2234E693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Peut-on  dire que 5 est un diviseur  de 32  ?</a:t>
            </a:r>
          </a:p>
        </p:txBody>
      </p:sp>
    </p:spTree>
    <p:extLst>
      <p:ext uri="{BB962C8B-B14F-4D97-AF65-F5344CB8AC3E}">
        <p14:creationId xmlns:p14="http://schemas.microsoft.com/office/powerpoint/2010/main" val="82684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EC7E13-748D-4C95-A63C-168906B46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46" y="278875"/>
            <a:ext cx="10515600" cy="1325563"/>
          </a:xfrm>
        </p:spPr>
        <p:txBody>
          <a:bodyPr/>
          <a:lstStyle/>
          <a:p>
            <a:r>
              <a:rPr lang="fr-FR" b="1" dirty="0"/>
              <a:t>Question 2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2EBABE-74A2-4FA9-BD97-A2234E693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Peut-on  dire que 5 est un diviseur  de 32 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56AC9D6A-7A02-4D3F-A7EE-9A0E422C37ED}"/>
                  </a:ext>
                </a:extLst>
              </p:cNvPr>
              <p:cNvSpPr txBox="1"/>
              <p:nvPr/>
            </p:nvSpPr>
            <p:spPr>
              <a:xfrm>
                <a:off x="838200" y="2327564"/>
                <a:ext cx="252344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32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÷5=6,4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56AC9D6A-7A02-4D3F-A7EE-9A0E422C37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327564"/>
                <a:ext cx="2523448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4D4A0AA3-7685-48B9-AF5E-E952C05C0658}"/>
              </a:ext>
            </a:extLst>
          </p:cNvPr>
          <p:cNvCxnSpPr>
            <a:cxnSpLocks/>
          </p:cNvCxnSpPr>
          <p:nvPr/>
        </p:nvCxnSpPr>
        <p:spPr>
          <a:xfrm>
            <a:off x="3002973" y="3314700"/>
            <a:ext cx="60267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4B754BC9-CCA9-4E1D-B8B6-8F18852B43FD}"/>
              </a:ext>
            </a:extLst>
          </p:cNvPr>
          <p:cNvCxnSpPr/>
          <p:nvPr/>
        </p:nvCxnSpPr>
        <p:spPr>
          <a:xfrm>
            <a:off x="3002973" y="2826327"/>
            <a:ext cx="0" cy="4883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9071080D-3357-4DB4-99E5-16D5BDD7F235}"/>
              </a:ext>
            </a:extLst>
          </p:cNvPr>
          <p:cNvSpPr txBox="1"/>
          <p:nvPr/>
        </p:nvSpPr>
        <p:spPr>
          <a:xfrm>
            <a:off x="3605645" y="3070513"/>
            <a:ext cx="8421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6,4 n’est  pas un nombre entier  donc 5 n’est pas un diviseur de 32.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E6C4BCE-FC8F-4F81-8583-292913559EFA}"/>
              </a:ext>
            </a:extLst>
          </p:cNvPr>
          <p:cNvSpPr txBox="1"/>
          <p:nvPr/>
        </p:nvSpPr>
        <p:spPr>
          <a:xfrm>
            <a:off x="503724" y="4030554"/>
            <a:ext cx="8598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u="sng" dirty="0"/>
              <a:t>Remarque:</a:t>
            </a:r>
            <a:r>
              <a:rPr lang="fr-FR" sz="2800" dirty="0"/>
              <a:t> 1, 2, 4 8, 16 et 32 sont des diviseurs de 32 car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B104189D-D8DE-4BF4-8022-679F19F33F39}"/>
                  </a:ext>
                </a:extLst>
              </p:cNvPr>
              <p:cNvSpPr txBox="1"/>
              <p:nvPr/>
            </p:nvSpPr>
            <p:spPr>
              <a:xfrm>
                <a:off x="8956963" y="4069298"/>
                <a:ext cx="2223686" cy="1384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1" i="1" smtClean="0">
                          <a:latin typeface="Cambria Math" panose="02040503050406030204" pitchFamily="18" charset="0"/>
                        </a:rPr>
                        <m:t>𝟑𝟐</m:t>
                      </m:r>
                      <m:r>
                        <a:rPr lang="fr-FR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fr-FR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𝟑𝟐</m:t>
                      </m:r>
                    </m:oMath>
                  </m:oMathPara>
                </a14:m>
                <a:endParaRPr lang="fr-FR" sz="2800" b="1" dirty="0">
                  <a:ea typeface="Cambria Math" panose="02040503050406030204" pitchFamily="18" charset="0"/>
                </a:endParaRPr>
              </a:p>
              <a:p>
                <a:r>
                  <a:rPr lang="fr-FR" sz="2800" b="1" dirty="0"/>
                  <a:t>        </a:t>
                </a:r>
                <a14:m>
                  <m:oMath xmlns:m="http://schemas.openxmlformats.org/officeDocument/2006/math">
                    <m:r>
                      <a:rPr lang="fr-FR" sz="2800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fr-FR" sz="2800" b="1" dirty="0"/>
                  <a:t> 2 </a:t>
                </a:r>
                <a14:m>
                  <m:oMath xmlns:m="http://schemas.openxmlformats.org/officeDocument/2006/math">
                    <m:r>
                      <a:rPr lang="fr-FR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𝟏𝟔</m:t>
                    </m:r>
                  </m:oMath>
                </a14:m>
                <a:endParaRPr lang="fr-FR" sz="2800" b="1" dirty="0"/>
              </a:p>
              <a:p>
                <a:r>
                  <a:rPr lang="fr-FR" sz="2800" b="1" dirty="0"/>
                  <a:t>        </a:t>
                </a:r>
                <a14:m>
                  <m:oMath xmlns:m="http://schemas.openxmlformats.org/officeDocument/2006/math">
                    <m:r>
                      <a:rPr lang="fr-FR" sz="2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8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fr-FR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</m:oMath>
                </a14:m>
                <a:endParaRPr lang="fr-FR" sz="2800" b="1" dirty="0"/>
              </a:p>
            </p:txBody>
          </p:sp>
        </mc:Choice>
        <mc:Fallback xmlns="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B104189D-D8DE-4BF4-8022-679F19F33F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6963" y="4069298"/>
                <a:ext cx="2223686" cy="13849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ZoneTexte 13">
            <a:extLst>
              <a:ext uri="{FF2B5EF4-FFF2-40B4-BE49-F238E27FC236}">
                <a16:creationId xmlns:a16="http://schemas.microsoft.com/office/drawing/2014/main" id="{26C8BFCD-C770-4224-8E62-1D12C0F6EB09}"/>
              </a:ext>
            </a:extLst>
          </p:cNvPr>
          <p:cNvSpPr txBox="1"/>
          <p:nvPr/>
        </p:nvSpPr>
        <p:spPr>
          <a:xfrm>
            <a:off x="358071" y="5593314"/>
            <a:ext cx="81599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u="sng" dirty="0"/>
              <a:t>Remarque:</a:t>
            </a:r>
            <a:r>
              <a:rPr lang="fr-FR" sz="2800" b="1" dirty="0"/>
              <a:t> </a:t>
            </a:r>
            <a:r>
              <a:rPr lang="fr-FR" sz="2800" b="1" dirty="0">
                <a:solidFill>
                  <a:srgbClr val="00B0F0"/>
                </a:solidFill>
              </a:rPr>
              <a:t>L</a:t>
            </a:r>
            <a:r>
              <a:rPr lang="fr-FR" sz="2800" dirty="0">
                <a:solidFill>
                  <a:srgbClr val="00B0F0"/>
                </a:solidFill>
              </a:rPr>
              <a:t>es multiples de 5 se terminent par 0 ou 5,</a:t>
            </a:r>
            <a:r>
              <a:rPr lang="fr-FR" sz="2800" dirty="0"/>
              <a:t> </a:t>
            </a:r>
          </a:p>
          <a:p>
            <a:r>
              <a:rPr lang="fr-FR" sz="2800" dirty="0"/>
              <a:t>                     Les plus proches de 32 sont 3</a:t>
            </a:r>
            <a:r>
              <a:rPr lang="fr-FR" sz="2800" dirty="0">
                <a:solidFill>
                  <a:srgbClr val="00B0F0"/>
                </a:solidFill>
              </a:rPr>
              <a:t>0</a:t>
            </a:r>
            <a:r>
              <a:rPr lang="fr-FR" sz="2800" dirty="0"/>
              <a:t> et 3</a:t>
            </a:r>
            <a:r>
              <a:rPr lang="fr-FR" sz="2800" dirty="0">
                <a:solidFill>
                  <a:srgbClr val="00B0F0"/>
                </a:solidFill>
              </a:rPr>
              <a:t>5</a:t>
            </a:r>
            <a:r>
              <a:rPr lang="fr-FR" sz="28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8178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dirty="0"/>
              <a:t>Question 3: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6876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Écris les 10 premiers multiples de 7.</a:t>
            </a:r>
          </a:p>
        </p:txBody>
      </p:sp>
    </p:spTree>
    <p:extLst>
      <p:ext uri="{BB962C8B-B14F-4D97-AF65-F5344CB8AC3E}">
        <p14:creationId xmlns:p14="http://schemas.microsoft.com/office/powerpoint/2010/main" val="107215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dirty="0"/>
              <a:t>Question 3: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6876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Écris les 10 premiers multiples de 7.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150FD45-9085-4D48-95B4-F3FE3DA38C7D}"/>
              </a:ext>
            </a:extLst>
          </p:cNvPr>
          <p:cNvSpPr txBox="1"/>
          <p:nvPr/>
        </p:nvSpPr>
        <p:spPr>
          <a:xfrm>
            <a:off x="467374" y="1834786"/>
            <a:ext cx="114826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0      7      14      21       28        35        42          49         56        63</a:t>
            </a:r>
          </a:p>
        </p:txBody>
      </p:sp>
    </p:spTree>
    <p:extLst>
      <p:ext uri="{BB962C8B-B14F-4D97-AF65-F5344CB8AC3E}">
        <p14:creationId xmlns:p14="http://schemas.microsoft.com/office/powerpoint/2010/main" val="224868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dirty="0"/>
              <a:t>Question 4: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5604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Écris tous les diviseurs de 24.</a:t>
            </a:r>
          </a:p>
        </p:txBody>
      </p:sp>
    </p:spTree>
    <p:extLst>
      <p:ext uri="{BB962C8B-B14F-4D97-AF65-F5344CB8AC3E}">
        <p14:creationId xmlns:p14="http://schemas.microsoft.com/office/powerpoint/2010/main" val="215034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dirty="0"/>
              <a:t>Question 4: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5604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Écris tous les diviseurs de 24.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150FD45-9085-4D48-95B4-F3FE3DA38C7D}"/>
                  </a:ext>
                </a:extLst>
              </p:cNvPr>
              <p:cNvSpPr txBox="1"/>
              <p:nvPr/>
            </p:nvSpPr>
            <p:spPr>
              <a:xfrm>
                <a:off x="467374" y="1834786"/>
                <a:ext cx="25298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24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×24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150FD45-9085-4D48-95B4-F3FE3DA38C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74" y="1834786"/>
                <a:ext cx="2529860" cy="646331"/>
              </a:xfrm>
              <a:prstGeom prst="rect">
                <a:avLst/>
              </a:prstGeom>
              <a:blipFill>
                <a:blip r:embed="rId2"/>
                <a:stretch>
                  <a:fillRect l="-7470" t="-15094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003CC6BB-F2A4-45C2-9EA1-835A44A70A78}"/>
                  </a:ext>
                </a:extLst>
              </p:cNvPr>
              <p:cNvSpPr txBox="1"/>
              <p:nvPr/>
            </p:nvSpPr>
            <p:spPr>
              <a:xfrm>
                <a:off x="467374" y="2481117"/>
                <a:ext cx="247856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×12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003CC6BB-F2A4-45C2-9EA1-835A44A70A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74" y="2481117"/>
                <a:ext cx="2478564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B49C7C5-870D-4166-85A4-B37C80903645}"/>
                  </a:ext>
                </a:extLst>
              </p:cNvPr>
              <p:cNvSpPr txBox="1"/>
              <p:nvPr/>
            </p:nvSpPr>
            <p:spPr>
              <a:xfrm>
                <a:off x="467374" y="3127448"/>
                <a:ext cx="222368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×8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B49C7C5-870D-4166-85A4-B37C809036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74" y="3127448"/>
                <a:ext cx="2223686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C6A3661-1CDB-4AE4-BEDF-FB9CF5B6E878}"/>
                  </a:ext>
                </a:extLst>
              </p:cNvPr>
              <p:cNvSpPr txBox="1"/>
              <p:nvPr/>
            </p:nvSpPr>
            <p:spPr>
              <a:xfrm>
                <a:off x="467374" y="3773779"/>
                <a:ext cx="222368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C6A3661-1CDB-4AE4-BEDF-FB9CF5B6E8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74" y="3773779"/>
                <a:ext cx="2223686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A485659D-3BCD-4623-A2D3-3B77A19F3A77}"/>
                  </a:ext>
                </a:extLst>
              </p:cNvPr>
              <p:cNvSpPr txBox="1"/>
              <p:nvPr/>
            </p:nvSpPr>
            <p:spPr>
              <a:xfrm>
                <a:off x="467374" y="4420110"/>
                <a:ext cx="62065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𝑖𝑙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fr-FR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𝑒𝑠𝑡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𝑝𝑎𝑠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𝑑𝑖𝑣𝑖𝑠𝑖𝑏𝑙𝑒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𝑝𝑎𝑟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5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A485659D-3BCD-4623-A2D3-3B77A19F3A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74" y="4420110"/>
                <a:ext cx="6206571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Accolade fermante 1">
            <a:extLst>
              <a:ext uri="{FF2B5EF4-FFF2-40B4-BE49-F238E27FC236}">
                <a16:creationId xmlns:a16="http://schemas.microsoft.com/office/drawing/2014/main" id="{9CEA083F-26B4-4B1D-A00A-E9D71BCA666D}"/>
              </a:ext>
            </a:extLst>
          </p:cNvPr>
          <p:cNvSpPr/>
          <p:nvPr/>
        </p:nvSpPr>
        <p:spPr>
          <a:xfrm>
            <a:off x="6559807" y="1834786"/>
            <a:ext cx="816077" cy="356911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B9E2396-E5F6-4C31-BB90-237F7817E063}"/>
              </a:ext>
            </a:extLst>
          </p:cNvPr>
          <p:cNvSpPr txBox="1"/>
          <p:nvPr/>
        </p:nvSpPr>
        <p:spPr>
          <a:xfrm>
            <a:off x="7571888" y="3011592"/>
            <a:ext cx="43788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Les diviseurs de 24 sont</a:t>
            </a:r>
          </a:p>
          <a:p>
            <a:r>
              <a:rPr lang="fr-FR" sz="2800" dirty="0">
                <a:solidFill>
                  <a:srgbClr val="0070C0"/>
                </a:solidFill>
              </a:rPr>
              <a:t> 1,  2 , 3 , 4 , 6 , 8 , 12 et 24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C2C2D10D-2927-40DD-882A-FD58FACEF387}"/>
              </a:ext>
            </a:extLst>
          </p:cNvPr>
          <p:cNvSpPr/>
          <p:nvPr/>
        </p:nvSpPr>
        <p:spPr>
          <a:xfrm>
            <a:off x="7525749" y="3493707"/>
            <a:ext cx="540327" cy="448289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19DCDA02-3239-434C-B48D-CF17C58BCCEB}"/>
              </a:ext>
            </a:extLst>
          </p:cNvPr>
          <p:cNvSpPr/>
          <p:nvPr/>
        </p:nvSpPr>
        <p:spPr>
          <a:xfrm>
            <a:off x="1436492" y="1919517"/>
            <a:ext cx="540327" cy="448289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679E9C2-0EFD-4057-B9B3-4685CB51C117}"/>
              </a:ext>
            </a:extLst>
          </p:cNvPr>
          <p:cNvSpPr/>
          <p:nvPr/>
        </p:nvSpPr>
        <p:spPr>
          <a:xfrm>
            <a:off x="8000807" y="3493707"/>
            <a:ext cx="540327" cy="448289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EBC5AB20-8691-4D22-A2AA-9728EF3FB410}"/>
              </a:ext>
            </a:extLst>
          </p:cNvPr>
          <p:cNvSpPr/>
          <p:nvPr/>
        </p:nvSpPr>
        <p:spPr>
          <a:xfrm>
            <a:off x="1436490" y="2623232"/>
            <a:ext cx="540327" cy="448289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BC4C2211-0BA7-4AE4-A7AB-7C1D88BDEB58}"/>
              </a:ext>
            </a:extLst>
          </p:cNvPr>
          <p:cNvSpPr/>
          <p:nvPr/>
        </p:nvSpPr>
        <p:spPr>
          <a:xfrm>
            <a:off x="8443808" y="3477890"/>
            <a:ext cx="540327" cy="448289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ECDCBBF3-D5C3-42A1-8C3E-866862EB0CD6}"/>
              </a:ext>
            </a:extLst>
          </p:cNvPr>
          <p:cNvSpPr/>
          <p:nvPr/>
        </p:nvSpPr>
        <p:spPr>
          <a:xfrm>
            <a:off x="1436491" y="3269563"/>
            <a:ext cx="540327" cy="448289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08D1B867-975E-476C-A11F-C19D64B1FF67}"/>
              </a:ext>
            </a:extLst>
          </p:cNvPr>
          <p:cNvSpPr/>
          <p:nvPr/>
        </p:nvSpPr>
        <p:spPr>
          <a:xfrm>
            <a:off x="8861631" y="3484064"/>
            <a:ext cx="540327" cy="448289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09CE268A-E616-4A18-872C-556F09979456}"/>
              </a:ext>
            </a:extLst>
          </p:cNvPr>
          <p:cNvSpPr/>
          <p:nvPr/>
        </p:nvSpPr>
        <p:spPr>
          <a:xfrm>
            <a:off x="1436492" y="3926179"/>
            <a:ext cx="540327" cy="448289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78ADCF9A-E76E-4807-8716-5D574D942EC9}"/>
              </a:ext>
            </a:extLst>
          </p:cNvPr>
          <p:cNvSpPr/>
          <p:nvPr/>
        </p:nvSpPr>
        <p:spPr>
          <a:xfrm>
            <a:off x="9332494" y="3484065"/>
            <a:ext cx="540327" cy="448289"/>
          </a:xfrm>
          <a:prstGeom prst="ellipse">
            <a:avLst/>
          </a:prstGeom>
          <a:solidFill>
            <a:srgbClr val="FF000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6612CBA0-B1FB-424D-ADE9-71159A18A208}"/>
              </a:ext>
            </a:extLst>
          </p:cNvPr>
          <p:cNvSpPr/>
          <p:nvPr/>
        </p:nvSpPr>
        <p:spPr>
          <a:xfrm>
            <a:off x="2248735" y="3916404"/>
            <a:ext cx="540327" cy="448289"/>
          </a:xfrm>
          <a:prstGeom prst="ellipse">
            <a:avLst/>
          </a:prstGeom>
          <a:solidFill>
            <a:srgbClr val="FF000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5F6B9B4F-3B67-47A8-92C7-FE035B478F57}"/>
              </a:ext>
            </a:extLst>
          </p:cNvPr>
          <p:cNvSpPr/>
          <p:nvPr/>
        </p:nvSpPr>
        <p:spPr>
          <a:xfrm>
            <a:off x="9776330" y="3484064"/>
            <a:ext cx="540327" cy="448289"/>
          </a:xfrm>
          <a:prstGeom prst="ellipse">
            <a:avLst/>
          </a:prstGeom>
          <a:solidFill>
            <a:srgbClr val="FF000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A2330528-7B36-4453-9EE7-FB19E1D41E3E}"/>
              </a:ext>
            </a:extLst>
          </p:cNvPr>
          <p:cNvSpPr/>
          <p:nvPr/>
        </p:nvSpPr>
        <p:spPr>
          <a:xfrm>
            <a:off x="2172822" y="3216858"/>
            <a:ext cx="540327" cy="448289"/>
          </a:xfrm>
          <a:prstGeom prst="ellipse">
            <a:avLst/>
          </a:prstGeom>
          <a:solidFill>
            <a:srgbClr val="FF000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9B69B8BC-2C55-4747-81A0-5699FF6B7CEA}"/>
              </a:ext>
            </a:extLst>
          </p:cNvPr>
          <p:cNvSpPr/>
          <p:nvPr/>
        </p:nvSpPr>
        <p:spPr>
          <a:xfrm>
            <a:off x="10270676" y="3484065"/>
            <a:ext cx="540327" cy="448289"/>
          </a:xfrm>
          <a:prstGeom prst="ellipse">
            <a:avLst/>
          </a:prstGeom>
          <a:solidFill>
            <a:srgbClr val="FF000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10A3B1C6-E997-4AE3-A54A-66AA5D9D4BF3}"/>
              </a:ext>
            </a:extLst>
          </p:cNvPr>
          <p:cNvSpPr/>
          <p:nvPr/>
        </p:nvSpPr>
        <p:spPr>
          <a:xfrm>
            <a:off x="2323394" y="2568890"/>
            <a:ext cx="540327" cy="448289"/>
          </a:xfrm>
          <a:prstGeom prst="ellipse">
            <a:avLst/>
          </a:prstGeom>
          <a:solidFill>
            <a:srgbClr val="FF000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64755D14-4AC7-489F-A55F-80D4991EDD7F}"/>
              </a:ext>
            </a:extLst>
          </p:cNvPr>
          <p:cNvSpPr/>
          <p:nvPr/>
        </p:nvSpPr>
        <p:spPr>
          <a:xfrm>
            <a:off x="11104236" y="3484065"/>
            <a:ext cx="540327" cy="448289"/>
          </a:xfrm>
          <a:prstGeom prst="ellipse">
            <a:avLst/>
          </a:prstGeom>
          <a:solidFill>
            <a:srgbClr val="FF000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38778827-A83D-4F30-8980-39C9F4751062}"/>
              </a:ext>
            </a:extLst>
          </p:cNvPr>
          <p:cNvSpPr/>
          <p:nvPr/>
        </p:nvSpPr>
        <p:spPr>
          <a:xfrm>
            <a:off x="2323360" y="1922559"/>
            <a:ext cx="540327" cy="448289"/>
          </a:xfrm>
          <a:prstGeom prst="ellipse">
            <a:avLst/>
          </a:prstGeom>
          <a:solidFill>
            <a:srgbClr val="FF000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93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1031</Words>
  <Application>Microsoft Office PowerPoint</Application>
  <PresentationFormat>Grand écran</PresentationFormat>
  <Paragraphs>155</Paragraphs>
  <Slides>25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2" baseType="lpstr">
      <vt:lpstr>Arial</vt:lpstr>
      <vt:lpstr>Book Antiqua</vt:lpstr>
      <vt:lpstr>Calibri</vt:lpstr>
      <vt:lpstr>Calibri Light</vt:lpstr>
      <vt:lpstr>Cambria Math</vt:lpstr>
      <vt:lpstr>Wingdings</vt:lpstr>
      <vt:lpstr>Thème Office</vt:lpstr>
      <vt:lpstr>    Arithmétique:</vt:lpstr>
      <vt:lpstr>Question 1:</vt:lpstr>
      <vt:lpstr>Question 1:</vt:lpstr>
      <vt:lpstr>Question 2:</vt:lpstr>
      <vt:lpstr>Question 2:</vt:lpstr>
      <vt:lpstr>Question 3:</vt:lpstr>
      <vt:lpstr>Question 3:</vt:lpstr>
      <vt:lpstr>Question 4:</vt:lpstr>
      <vt:lpstr>Question 4:</vt:lpstr>
      <vt:lpstr>Question 5:</vt:lpstr>
      <vt:lpstr>Question 5:</vt:lpstr>
      <vt:lpstr>Question 6:</vt:lpstr>
      <vt:lpstr>Question 6:</vt:lpstr>
      <vt:lpstr>Question 7: </vt:lpstr>
      <vt:lpstr>Question 7: </vt:lpstr>
      <vt:lpstr>Présentation PowerPoint</vt:lpstr>
      <vt:lpstr>Question 8:</vt:lpstr>
      <vt:lpstr>Question 8:</vt:lpstr>
      <vt:lpstr>Décomposition en produit de facteurs premiers</vt:lpstr>
      <vt:lpstr>Question 9:</vt:lpstr>
      <vt:lpstr>Question 9:</vt:lpstr>
      <vt:lpstr>Question 10:</vt:lpstr>
      <vt:lpstr>Question 10:</vt:lpstr>
      <vt:lpstr>Question 11:</vt:lpstr>
      <vt:lpstr>Question 11: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Cette semaine, on avance un peu sur l’arithmétique et les translations.</dc:title>
  <dc:creator>Benéflo</dc:creator>
  <cp:lastModifiedBy>Benoît Dabin</cp:lastModifiedBy>
  <cp:revision>23</cp:revision>
  <dcterms:created xsi:type="dcterms:W3CDTF">2020-03-29T01:15:28Z</dcterms:created>
  <dcterms:modified xsi:type="dcterms:W3CDTF">2024-05-27T09:04:11Z</dcterms:modified>
</cp:coreProperties>
</file>