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307" r:id="rId4"/>
    <p:sldId id="270" r:id="rId5"/>
    <p:sldId id="308" r:id="rId6"/>
    <p:sldId id="262" r:id="rId7"/>
    <p:sldId id="309" r:id="rId8"/>
    <p:sldId id="277" r:id="rId9"/>
    <p:sldId id="275" r:id="rId10"/>
    <p:sldId id="310" r:id="rId11"/>
    <p:sldId id="264" r:id="rId12"/>
    <p:sldId id="311" r:id="rId13"/>
    <p:sldId id="304" r:id="rId14"/>
    <p:sldId id="265" r:id="rId15"/>
    <p:sldId id="312" r:id="rId16"/>
    <p:sldId id="290" r:id="rId17"/>
    <p:sldId id="313" r:id="rId18"/>
    <p:sldId id="306" r:id="rId19"/>
    <p:sldId id="314" r:id="rId20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99" d="100"/>
          <a:sy n="99" d="100"/>
        </p:scale>
        <p:origin x="90" y="4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7AB944C-8E96-4362-B4AE-2AE7DC0D07E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E2B66C0B-8ADF-4C29-8407-C720F46EBCF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5EBD389-EBCA-419D-BC35-B9B67E1CC7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8257F-E8BE-47D2-89B1-8E71389A4917}" type="datetimeFigureOut">
              <a:rPr lang="fr-FR" smtClean="0"/>
              <a:t>06/09/2021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C4E93F3-1952-43F7-A1CC-01B0033E00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AC6B690-FF95-41CC-B4B9-CBEDA39D7A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51EA1-C28E-42CA-86AA-5589177909E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218974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CB07E8F-3D37-4303-A26A-E7DD21BC41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7BEB2C81-2A2B-4344-B26D-9F4E643A7AD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1715A12-870C-401F-A76C-3DB68ABCCE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8257F-E8BE-47D2-89B1-8E71389A4917}" type="datetimeFigureOut">
              <a:rPr lang="fr-FR" smtClean="0"/>
              <a:t>06/09/2021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587BBED-B109-474A-98E5-CD58E737A2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8DA895E-2523-431B-8820-BAA94FD343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51EA1-C28E-42CA-86AA-5589177909E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242060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E918CCCD-62FB-4E5E-8B06-02D75AD581B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29F494CF-5F63-48A7-BAFE-BBBBBED39B9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8E44E2F-9574-41F5-833E-EAAD50342D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8257F-E8BE-47D2-89B1-8E71389A4917}" type="datetimeFigureOut">
              <a:rPr lang="fr-FR" smtClean="0"/>
              <a:t>06/09/2021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253FC15-A942-41B7-A5D6-5A92405855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A76A6ED-2653-40C8-B553-9656A443C7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51EA1-C28E-42CA-86AA-5589177909E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471534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37D42DA-5D7E-4C5A-BA0D-CB475AD263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4895102-D981-405B-8495-09D2211ABA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2CEDFBB-0005-40F6-9390-377DAC253D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8257F-E8BE-47D2-89B1-8E71389A4917}" type="datetimeFigureOut">
              <a:rPr lang="fr-FR" smtClean="0"/>
              <a:t>06/09/2021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60B9996-D6AF-42B3-A8D9-4EAB48C19E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55514A8-F2EF-46D4-AA1E-223DCD416D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51EA1-C28E-42CA-86AA-5589177909E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997707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EA9649B-F4CF-4C00-A196-CC80F77777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9E4FA762-A5CB-430D-AC47-F098397E6D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89FE8F5-00D8-4D88-BF89-A94EE8846A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8257F-E8BE-47D2-89B1-8E71389A4917}" type="datetimeFigureOut">
              <a:rPr lang="fr-FR" smtClean="0"/>
              <a:t>06/09/2021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8E44001-E5F8-424B-A426-527AE7F034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F52B8D4-4269-4008-87C0-FB2727F621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51EA1-C28E-42CA-86AA-5589177909E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796140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D0B83B9-EBA8-4610-946C-C5D7C99A7D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2399BAF-D8AE-4624-B05B-BA632C37004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DA4E9477-10EF-42EA-B67F-69422B0E464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BF3D9F84-2AD1-422D-AEC4-E9EA05B823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8257F-E8BE-47D2-89B1-8E71389A4917}" type="datetimeFigureOut">
              <a:rPr lang="fr-FR" smtClean="0"/>
              <a:t>06/09/2021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204961A5-89DD-4380-AD2E-685A926B8C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7BEC1AA8-F0F2-48C1-9BC2-9FF9D01437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51EA1-C28E-42CA-86AA-5589177909E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057426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54FC3C2-EB34-4D44-B9EB-5F8E9E18D2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AE9825C3-B409-4F40-96B7-D534670A30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CEFA9AB2-C49A-4DE4-97E8-758CEADA05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22EEAFDA-7066-496B-A425-C0AED56CFBF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80455C21-BCCC-4D38-B575-79C19708C2D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FD1BABAF-14C7-4AF9-A6F8-10EA77BF39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8257F-E8BE-47D2-89B1-8E71389A4917}" type="datetimeFigureOut">
              <a:rPr lang="fr-FR" smtClean="0"/>
              <a:t>06/09/2021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47E75421-EC88-4E54-A699-66F3664008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6F46F54F-6261-47AE-819A-5A2FED2887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51EA1-C28E-42CA-86AA-5589177909E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709919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E874B69-9009-49B0-84A8-079F4131AF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C4B1C0CE-9BAC-4E06-840E-0D5AD9B7D0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8257F-E8BE-47D2-89B1-8E71389A4917}" type="datetimeFigureOut">
              <a:rPr lang="fr-FR" smtClean="0"/>
              <a:t>06/09/2021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641212E6-7C0B-467A-953B-439AF0FE7B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B19F00B8-5C8E-4408-86DD-399EB7E6A4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51EA1-C28E-42CA-86AA-5589177909E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967255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45265873-3135-4487-B925-1B2024E6F8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8257F-E8BE-47D2-89B1-8E71389A4917}" type="datetimeFigureOut">
              <a:rPr lang="fr-FR" smtClean="0"/>
              <a:t>06/09/2021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363D5BE4-C8FE-4567-9A6F-574FF212D2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685996BC-E218-455A-B88A-1450911EBF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51EA1-C28E-42CA-86AA-5589177909E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406270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32E3E09-41B8-43A4-863E-023BCD0336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50B3A52-C16D-43DB-B749-A1064342AC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9D95B924-4B66-46A2-8FAB-BAC665EFE96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24737BDF-2824-4D2A-A7F4-8D8327B8B2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8257F-E8BE-47D2-89B1-8E71389A4917}" type="datetimeFigureOut">
              <a:rPr lang="fr-FR" smtClean="0"/>
              <a:t>06/09/2021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B2F5C477-5C99-4F28-BAEE-838537107A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D991573E-D7E3-4E93-AFDE-E43AF22FE5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51EA1-C28E-42CA-86AA-5589177909E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269272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0E98830-8923-4FBB-9E99-A2FD39391D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1F78C12E-C9BE-47F7-AF8B-BE68A76021D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B309167E-E7A4-4239-AD0D-27C3A053E94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5F7172FD-36D7-4875-87C4-E0B2967ED5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8257F-E8BE-47D2-89B1-8E71389A4917}" type="datetimeFigureOut">
              <a:rPr lang="fr-FR" smtClean="0"/>
              <a:t>06/09/2021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3FE79973-5A53-4DA6-95AE-453D5EFB17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8196DF54-7CAF-42DC-8FED-90777087E4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51EA1-C28E-42CA-86AA-5589177909E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630627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FC15A8C6-6F5D-49DA-AB81-708DD503D4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25F7EB0A-F79D-41DF-A86A-3D8912364F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886D6C8-4787-434F-8964-2BD24D3F6A2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28257F-E8BE-47D2-89B1-8E71389A4917}" type="datetimeFigureOut">
              <a:rPr lang="fr-FR" smtClean="0"/>
              <a:t>06/09/2021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0EA7108-DD36-486B-A031-700FC3CCA84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090CE12-25F5-4C92-8F4D-EBEA81D008A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951EA1-C28E-42CA-86AA-5589177909E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707563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0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60.png"/><Relationship Id="rId4" Type="http://schemas.openxmlformats.org/officeDocument/2006/relationships/image" Target="../media/image250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01.png"/><Relationship Id="rId3" Type="http://schemas.openxmlformats.org/officeDocument/2006/relationships/image" Target="../media/image171.png"/><Relationship Id="rId7" Type="http://schemas.openxmlformats.org/officeDocument/2006/relationships/image" Target="../media/image392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9" Type="http://schemas.openxmlformats.org/officeDocument/2006/relationships/image" Target="../media/image41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00.png"/><Relationship Id="rId4" Type="http://schemas.openxmlformats.org/officeDocument/2006/relationships/image" Target="../media/image290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png"/><Relationship Id="rId3" Type="http://schemas.openxmlformats.org/officeDocument/2006/relationships/image" Target="../media/image22.png"/><Relationship Id="rId7" Type="http://schemas.openxmlformats.org/officeDocument/2006/relationships/image" Target="../media/image29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80.png"/><Relationship Id="rId5" Type="http://schemas.openxmlformats.org/officeDocument/2006/relationships/image" Target="../media/image270.png"/><Relationship Id="rId4" Type="http://schemas.openxmlformats.org/officeDocument/2006/relationships/image" Target="../media/image261.pn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png"/><Relationship Id="rId3" Type="http://schemas.openxmlformats.org/officeDocument/2006/relationships/image" Target="../media/image24.png"/><Relationship Id="rId7" Type="http://schemas.openxmlformats.org/officeDocument/2006/relationships/image" Target="../media/image23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7.png"/><Relationship Id="rId5" Type="http://schemas.openxmlformats.org/officeDocument/2006/relationships/image" Target="../media/image26.png"/><Relationship Id="rId4" Type="http://schemas.openxmlformats.org/officeDocument/2006/relationships/image" Target="../media/image25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7" Type="http://schemas.openxmlformats.org/officeDocument/2006/relationships/image" Target="../media/image15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7" Type="http://schemas.openxmlformats.org/officeDocument/2006/relationships/image" Target="../media/image15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9A0E9E1-0961-4FAD-9D0D-CB9F1CD3007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/>
              <a:t>Confinement 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034D02B0-AD75-4EDC-9D15-89C202A2088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/>
              <a:t>Aide 5</a:t>
            </a:r>
            <a:r>
              <a:rPr lang="fr-FR" baseline="30000" dirty="0"/>
              <a:t>ème</a:t>
            </a:r>
            <a:r>
              <a:rPr lang="fr-FR" dirty="0"/>
              <a:t>      Aires et volumes</a:t>
            </a:r>
          </a:p>
        </p:txBody>
      </p:sp>
    </p:spTree>
    <p:extLst>
      <p:ext uri="{BB962C8B-B14F-4D97-AF65-F5344CB8AC3E}">
        <p14:creationId xmlns:p14="http://schemas.microsoft.com/office/powerpoint/2010/main" val="34998003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>
            <a:extLst>
              <a:ext uri="{FF2B5EF4-FFF2-40B4-BE49-F238E27FC236}">
                <a16:creationId xmlns:a16="http://schemas.microsoft.com/office/drawing/2014/main" id="{3D33BC9A-F2F7-46FD-878B-A85B0CEBBF8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60580" y="180975"/>
            <a:ext cx="4724400" cy="3248025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8BB93DDE-FC38-44AE-8695-E9FD287291E5}"/>
              </a:ext>
            </a:extLst>
          </p:cNvPr>
          <p:cNvSpPr/>
          <p:nvPr/>
        </p:nvSpPr>
        <p:spPr>
          <a:xfrm>
            <a:off x="8436508" y="825623"/>
            <a:ext cx="2944872" cy="2381588"/>
          </a:xfrm>
          <a:prstGeom prst="rect">
            <a:avLst/>
          </a:prstGeom>
          <a:solidFill>
            <a:srgbClr val="00B050">
              <a:alpha val="48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BB735F19-6AD0-4AC7-AE5D-428FC6AFD7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u="sng" dirty="0"/>
              <a:t>Question 6</a:t>
            </a:r>
            <a:r>
              <a:rPr lang="fr-FR" dirty="0"/>
              <a:t>: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4771F52-B400-4BF1-99F7-96F649ECC1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0849" y="1834440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fr-FR" dirty="0"/>
              <a:t>Calcule l’aire de ce rectangle ABCD:</a:t>
            </a:r>
          </a:p>
        </p:txBody>
      </p:sp>
      <p:cxnSp>
        <p:nvCxnSpPr>
          <p:cNvPr id="7" name="Connecteur droit avec flèche 6">
            <a:extLst>
              <a:ext uri="{FF2B5EF4-FFF2-40B4-BE49-F238E27FC236}">
                <a16:creationId xmlns:a16="http://schemas.microsoft.com/office/drawing/2014/main" id="{0C5CD994-2DA6-499A-A575-ADEA3B3CBFA7}"/>
              </a:ext>
            </a:extLst>
          </p:cNvPr>
          <p:cNvCxnSpPr/>
          <p:nvPr/>
        </p:nvCxnSpPr>
        <p:spPr>
          <a:xfrm>
            <a:off x="7803472" y="825623"/>
            <a:ext cx="0" cy="603682"/>
          </a:xfrm>
          <a:prstGeom prst="straightConnector1">
            <a:avLst/>
          </a:prstGeom>
          <a:ln w="381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ZoneTexte 7">
            <a:extLst>
              <a:ext uri="{FF2B5EF4-FFF2-40B4-BE49-F238E27FC236}">
                <a16:creationId xmlns:a16="http://schemas.microsoft.com/office/drawing/2014/main" id="{CBB98D9E-4A68-43CD-B06B-C207E50D4D18}"/>
              </a:ext>
            </a:extLst>
          </p:cNvPr>
          <p:cNvSpPr txBox="1"/>
          <p:nvPr/>
        </p:nvSpPr>
        <p:spPr>
          <a:xfrm>
            <a:off x="7218055" y="867499"/>
            <a:ext cx="58541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>
                <a:solidFill>
                  <a:srgbClr val="0070C0"/>
                </a:solidFill>
              </a:rPr>
              <a:t>1m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FB4D225-CD5D-4FE7-A7F1-6D51F314A6FF}"/>
              </a:ext>
            </a:extLst>
          </p:cNvPr>
          <p:cNvSpPr/>
          <p:nvPr/>
        </p:nvSpPr>
        <p:spPr>
          <a:xfrm>
            <a:off x="8416469" y="809287"/>
            <a:ext cx="607192" cy="603682"/>
          </a:xfrm>
          <a:prstGeom prst="rect">
            <a:avLst/>
          </a:prstGeom>
          <a:solidFill>
            <a:schemeClr val="accent1">
              <a:alpha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9AC4C140-D735-4B93-8D38-EB5AAFEB17FF}"/>
              </a:ext>
            </a:extLst>
          </p:cNvPr>
          <p:cNvSpPr txBox="1"/>
          <p:nvPr/>
        </p:nvSpPr>
        <p:spPr>
          <a:xfrm>
            <a:off x="8388889" y="862015"/>
            <a:ext cx="77457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>
                <a:solidFill>
                  <a:schemeClr val="accent1">
                    <a:lumMod val="50000"/>
                  </a:schemeClr>
                </a:solidFill>
              </a:rPr>
              <a:t>1m²</a:t>
            </a:r>
          </a:p>
        </p:txBody>
      </p:sp>
    </p:spTree>
    <p:extLst>
      <p:ext uri="{BB962C8B-B14F-4D97-AF65-F5344CB8AC3E}">
        <p14:creationId xmlns:p14="http://schemas.microsoft.com/office/powerpoint/2010/main" val="6245517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4" grpId="0" animBg="1"/>
      <p:bldP spid="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>
            <a:extLst>
              <a:ext uri="{FF2B5EF4-FFF2-40B4-BE49-F238E27FC236}">
                <a16:creationId xmlns:a16="http://schemas.microsoft.com/office/drawing/2014/main" id="{3D33BC9A-F2F7-46FD-878B-A85B0CEBBF8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60580" y="180975"/>
            <a:ext cx="4724400" cy="3248025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8BB93DDE-FC38-44AE-8695-E9FD287291E5}"/>
              </a:ext>
            </a:extLst>
          </p:cNvPr>
          <p:cNvSpPr/>
          <p:nvPr/>
        </p:nvSpPr>
        <p:spPr>
          <a:xfrm>
            <a:off x="8436508" y="825623"/>
            <a:ext cx="2944872" cy="2381588"/>
          </a:xfrm>
          <a:prstGeom prst="rect">
            <a:avLst/>
          </a:prstGeom>
          <a:solidFill>
            <a:srgbClr val="00B050">
              <a:alpha val="48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BB735F19-6AD0-4AC7-AE5D-428FC6AFD7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u="sng" dirty="0"/>
              <a:t>Question 6</a:t>
            </a:r>
            <a:r>
              <a:rPr lang="fr-FR" dirty="0"/>
              <a:t>: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4771F52-B400-4BF1-99F7-96F649ECC1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0849" y="1834440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fr-FR" dirty="0"/>
              <a:t>Calcule l’aire de ce rectangle ABCD:</a:t>
            </a:r>
          </a:p>
        </p:txBody>
      </p:sp>
      <p:cxnSp>
        <p:nvCxnSpPr>
          <p:cNvPr id="7" name="Connecteur droit avec flèche 6">
            <a:extLst>
              <a:ext uri="{FF2B5EF4-FFF2-40B4-BE49-F238E27FC236}">
                <a16:creationId xmlns:a16="http://schemas.microsoft.com/office/drawing/2014/main" id="{0C5CD994-2DA6-499A-A575-ADEA3B3CBFA7}"/>
              </a:ext>
            </a:extLst>
          </p:cNvPr>
          <p:cNvCxnSpPr/>
          <p:nvPr/>
        </p:nvCxnSpPr>
        <p:spPr>
          <a:xfrm>
            <a:off x="7803472" y="825623"/>
            <a:ext cx="0" cy="603682"/>
          </a:xfrm>
          <a:prstGeom prst="straightConnector1">
            <a:avLst/>
          </a:prstGeom>
          <a:ln w="381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ZoneTexte 7">
            <a:extLst>
              <a:ext uri="{FF2B5EF4-FFF2-40B4-BE49-F238E27FC236}">
                <a16:creationId xmlns:a16="http://schemas.microsoft.com/office/drawing/2014/main" id="{CBB98D9E-4A68-43CD-B06B-C207E50D4D18}"/>
              </a:ext>
            </a:extLst>
          </p:cNvPr>
          <p:cNvSpPr txBox="1"/>
          <p:nvPr/>
        </p:nvSpPr>
        <p:spPr>
          <a:xfrm>
            <a:off x="7218055" y="867499"/>
            <a:ext cx="58541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>
                <a:solidFill>
                  <a:srgbClr val="0070C0"/>
                </a:solidFill>
              </a:rPr>
              <a:t>1m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ZoneTexte 8">
                <a:extLst>
                  <a:ext uri="{FF2B5EF4-FFF2-40B4-BE49-F238E27FC236}">
                    <a16:creationId xmlns:a16="http://schemas.microsoft.com/office/drawing/2014/main" id="{2E3685B9-01F0-4415-8708-AE4A8A786C11}"/>
                  </a:ext>
                </a:extLst>
              </p:cNvPr>
              <p:cNvSpPr txBox="1"/>
              <p:nvPr/>
            </p:nvSpPr>
            <p:spPr>
              <a:xfrm>
                <a:off x="500849" y="2542709"/>
                <a:ext cx="2052934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sz="2800" b="0" dirty="0"/>
                  <a:t>A </a:t>
                </a:r>
                <a14:m>
                  <m:oMath xmlns:m="http://schemas.openxmlformats.org/officeDocument/2006/math">
                    <m:r>
                      <a:rPr lang="fr-FR" sz="2800" b="0" i="1" smtClean="0">
                        <a:latin typeface="Cambria Math" panose="02040503050406030204" pitchFamily="18" charset="0"/>
                      </a:rPr>
                      <m:t>=   </m:t>
                    </m:r>
                    <m:r>
                      <a:rPr lang="fr-FR" sz="2800" b="0" i="1" smtClean="0">
                        <a:solidFill>
                          <a:srgbClr val="00B050"/>
                        </a:solidFill>
                        <a:latin typeface="Cambria Math" panose="02040503050406030204" pitchFamily="18" charset="0"/>
                      </a:rPr>
                      <m:t>𝐿</m:t>
                    </m:r>
                    <m:r>
                      <a:rPr lang="fr-FR" sz="28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fr-FR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fr-FR" sz="2800" b="0" i="1" smtClean="0">
                        <a:solidFill>
                          <a:schemeClr val="accent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𝑙</m:t>
                    </m:r>
                    <m:r>
                      <a:rPr lang="fr-FR" sz="2800" b="0" i="1" smtClean="0">
                        <a:latin typeface="Cambria Math" panose="02040503050406030204" pitchFamily="18" charset="0"/>
                      </a:rPr>
                      <m:t>  </m:t>
                    </m:r>
                  </m:oMath>
                </a14:m>
                <a:endParaRPr lang="fr-FR" sz="2800" dirty="0"/>
              </a:p>
            </p:txBody>
          </p:sp>
        </mc:Choice>
        <mc:Fallback xmlns="">
          <p:sp>
            <p:nvSpPr>
              <p:cNvPr id="9" name="ZoneTexte 8">
                <a:extLst>
                  <a:ext uri="{FF2B5EF4-FFF2-40B4-BE49-F238E27FC236}">
                    <a16:creationId xmlns:a16="http://schemas.microsoft.com/office/drawing/2014/main" id="{2E3685B9-01F0-4415-8708-AE4A8A786C1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0849" y="2542709"/>
                <a:ext cx="2052934" cy="523220"/>
              </a:xfrm>
              <a:prstGeom prst="rect">
                <a:avLst/>
              </a:prstGeom>
              <a:blipFill>
                <a:blip r:embed="rId3"/>
                <a:stretch>
                  <a:fillRect l="-5935" t="-10465" b="-32558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ZoneTexte 18">
                <a:extLst>
                  <a:ext uri="{FF2B5EF4-FFF2-40B4-BE49-F238E27FC236}">
                    <a16:creationId xmlns:a16="http://schemas.microsoft.com/office/drawing/2014/main" id="{026E3C30-A6C0-4828-97BF-F20889359920}"/>
                  </a:ext>
                </a:extLst>
              </p:cNvPr>
              <p:cNvSpPr txBox="1"/>
              <p:nvPr/>
            </p:nvSpPr>
            <p:spPr>
              <a:xfrm>
                <a:off x="436430" y="3209267"/>
                <a:ext cx="2167196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sz="2800" b="0" dirty="0"/>
                  <a:t>     </a:t>
                </a:r>
                <a14:m>
                  <m:oMath xmlns:m="http://schemas.openxmlformats.org/officeDocument/2006/math">
                    <m:r>
                      <a:rPr lang="fr-FR" sz="2800" b="0" i="1" smtClean="0">
                        <a:latin typeface="Cambria Math" panose="02040503050406030204" pitchFamily="18" charset="0"/>
                      </a:rPr>
                      <m:t>=  </m:t>
                    </m:r>
                    <m:r>
                      <a:rPr lang="fr-FR" sz="2800" b="0" i="1" smtClean="0">
                        <a:solidFill>
                          <a:srgbClr val="00B050"/>
                        </a:solidFill>
                        <a:latin typeface="Cambria Math" panose="02040503050406030204" pitchFamily="18" charset="0"/>
                      </a:rPr>
                      <m:t>5</m:t>
                    </m:r>
                    <m:r>
                      <a:rPr lang="fr-FR" sz="2800" b="0" i="1" smtClean="0">
                        <a:latin typeface="Cambria Math" panose="02040503050406030204" pitchFamily="18" charset="0"/>
                      </a:rPr>
                      <m:t>  </m:t>
                    </m:r>
                    <m:r>
                      <a:rPr lang="fr-FR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fr-FR" sz="28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fr-FR" sz="2800" b="0" i="1" smtClean="0">
                        <a:solidFill>
                          <a:schemeClr val="accent2"/>
                        </a:solidFill>
                        <a:latin typeface="Cambria Math" panose="02040503050406030204" pitchFamily="18" charset="0"/>
                      </a:rPr>
                      <m:t>4</m:t>
                    </m:r>
                  </m:oMath>
                </a14:m>
                <a:endParaRPr lang="fr-FR" sz="2800" dirty="0"/>
              </a:p>
            </p:txBody>
          </p:sp>
        </mc:Choice>
        <mc:Fallback xmlns="">
          <p:sp>
            <p:nvSpPr>
              <p:cNvPr id="19" name="ZoneTexte 18">
                <a:extLst>
                  <a:ext uri="{FF2B5EF4-FFF2-40B4-BE49-F238E27FC236}">
                    <a16:creationId xmlns:a16="http://schemas.microsoft.com/office/drawing/2014/main" id="{026E3C30-A6C0-4828-97BF-F2088935992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6430" y="3209267"/>
                <a:ext cx="2167196" cy="52322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4290A004-FCD2-4E3A-94E9-ECEEFCCD2BD6}"/>
                  </a:ext>
                </a:extLst>
              </p:cNvPr>
              <p:cNvSpPr/>
              <p:nvPr/>
            </p:nvSpPr>
            <p:spPr>
              <a:xfrm>
                <a:off x="838200" y="3917536"/>
                <a:ext cx="1871410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280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fr-FR" sz="28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    20 </m:t>
                      </m:r>
                      <m:r>
                        <a:rPr lang="fr-FR" sz="28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fr-FR" sz="28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²</m:t>
                      </m:r>
                    </m:oMath>
                  </m:oMathPara>
                </a14:m>
                <a:endParaRPr lang="fr-FR" sz="2800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4290A004-FCD2-4E3A-94E9-ECEEFCCD2B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" y="3917536"/>
                <a:ext cx="1871410" cy="52322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Rectangle 3">
            <a:extLst>
              <a:ext uri="{FF2B5EF4-FFF2-40B4-BE49-F238E27FC236}">
                <a16:creationId xmlns:a16="http://schemas.microsoft.com/office/drawing/2014/main" id="{5FB4D225-CD5D-4FE7-A7F1-6D51F314A6FF}"/>
              </a:ext>
            </a:extLst>
          </p:cNvPr>
          <p:cNvSpPr/>
          <p:nvPr/>
        </p:nvSpPr>
        <p:spPr>
          <a:xfrm>
            <a:off x="8416469" y="809287"/>
            <a:ext cx="607192" cy="603682"/>
          </a:xfrm>
          <a:prstGeom prst="rect">
            <a:avLst/>
          </a:prstGeom>
          <a:solidFill>
            <a:schemeClr val="accent1">
              <a:alpha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9AC4C140-D735-4B93-8D38-EB5AAFEB17FF}"/>
              </a:ext>
            </a:extLst>
          </p:cNvPr>
          <p:cNvSpPr txBox="1"/>
          <p:nvPr/>
        </p:nvSpPr>
        <p:spPr>
          <a:xfrm>
            <a:off x="8388889" y="862015"/>
            <a:ext cx="77457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>
                <a:solidFill>
                  <a:schemeClr val="accent1">
                    <a:lumMod val="50000"/>
                  </a:schemeClr>
                </a:solidFill>
              </a:rPr>
              <a:t>1m²</a:t>
            </a:r>
          </a:p>
        </p:txBody>
      </p:sp>
      <p:cxnSp>
        <p:nvCxnSpPr>
          <p:cNvPr id="20" name="Connecteur droit 19">
            <a:extLst>
              <a:ext uri="{FF2B5EF4-FFF2-40B4-BE49-F238E27FC236}">
                <a16:creationId xmlns:a16="http://schemas.microsoft.com/office/drawing/2014/main" id="{AC6F1412-C6D9-4EB6-99B0-79B7FFA1761E}"/>
              </a:ext>
            </a:extLst>
          </p:cNvPr>
          <p:cNvCxnSpPr/>
          <p:nvPr/>
        </p:nvCxnSpPr>
        <p:spPr>
          <a:xfrm>
            <a:off x="8439150" y="809287"/>
            <a:ext cx="2914650" cy="0"/>
          </a:xfrm>
          <a:prstGeom prst="line">
            <a:avLst/>
          </a:prstGeom>
          <a:ln w="539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cteur droit 21">
            <a:extLst>
              <a:ext uri="{FF2B5EF4-FFF2-40B4-BE49-F238E27FC236}">
                <a16:creationId xmlns:a16="http://schemas.microsoft.com/office/drawing/2014/main" id="{657F397D-4CF3-4150-B70D-E123320D412B}"/>
              </a:ext>
            </a:extLst>
          </p:cNvPr>
          <p:cNvCxnSpPr>
            <a:cxnSpLocks/>
          </p:cNvCxnSpPr>
          <p:nvPr/>
        </p:nvCxnSpPr>
        <p:spPr>
          <a:xfrm flipV="1">
            <a:off x="11353800" y="825623"/>
            <a:ext cx="0" cy="2341768"/>
          </a:xfrm>
          <a:prstGeom prst="line">
            <a:avLst/>
          </a:prstGeom>
          <a:ln w="539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ZoneTexte 13">
            <a:extLst>
              <a:ext uri="{FF2B5EF4-FFF2-40B4-BE49-F238E27FC236}">
                <a16:creationId xmlns:a16="http://schemas.microsoft.com/office/drawing/2014/main" id="{3C189F73-7CE0-4E83-A4B0-30FEF95FDACC}"/>
              </a:ext>
            </a:extLst>
          </p:cNvPr>
          <p:cNvSpPr txBox="1"/>
          <p:nvPr/>
        </p:nvSpPr>
        <p:spPr>
          <a:xfrm>
            <a:off x="8473416" y="1485960"/>
            <a:ext cx="315549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>
                <a:solidFill>
                  <a:srgbClr val="7030A0"/>
                </a:solidFill>
              </a:rPr>
              <a:t>Il y a 5x4= 20 carreaux </a:t>
            </a:r>
          </a:p>
          <a:p>
            <a:r>
              <a:rPr lang="fr-FR" sz="2400" dirty="0">
                <a:solidFill>
                  <a:srgbClr val="7030A0"/>
                </a:solidFill>
              </a:rPr>
              <a:t>    de 1m² dans ce</a:t>
            </a:r>
          </a:p>
          <a:p>
            <a:r>
              <a:rPr lang="fr-FR" sz="2400" dirty="0">
                <a:solidFill>
                  <a:srgbClr val="7030A0"/>
                </a:solidFill>
              </a:rPr>
              <a:t>      rectangle</a:t>
            </a:r>
          </a:p>
        </p:txBody>
      </p:sp>
    </p:spTree>
    <p:extLst>
      <p:ext uri="{BB962C8B-B14F-4D97-AF65-F5344CB8AC3E}">
        <p14:creationId xmlns:p14="http://schemas.microsoft.com/office/powerpoint/2010/main" val="9121608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3000"/>
                            </p:stCondLst>
                            <p:childTnLst>
                              <p:par>
                                <p:cTn id="1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1" grpId="0"/>
      <p:bldP spid="1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riangle rectangle 4">
            <a:extLst>
              <a:ext uri="{FF2B5EF4-FFF2-40B4-BE49-F238E27FC236}">
                <a16:creationId xmlns:a16="http://schemas.microsoft.com/office/drawing/2014/main" id="{C803BDD7-B789-44B4-88A9-578DA83158C6}"/>
              </a:ext>
            </a:extLst>
          </p:cNvPr>
          <p:cNvSpPr/>
          <p:nvPr/>
        </p:nvSpPr>
        <p:spPr>
          <a:xfrm rot="10800000" flipH="1">
            <a:off x="7662198" y="976507"/>
            <a:ext cx="3797628" cy="2364028"/>
          </a:xfrm>
          <a:prstGeom prst="rtTriangle">
            <a:avLst/>
          </a:prstGeom>
          <a:solidFill>
            <a:srgbClr val="7030A0">
              <a:alpha val="36000"/>
            </a:srgbClr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4771F52-B400-4BF1-99F7-96F649ECC1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0849" y="1834440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fr-FR" dirty="0"/>
              <a:t>Calcule l’aire de ce triangle :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CBB98D9E-4A68-43CD-B06B-C207E50D4D18}"/>
              </a:ext>
            </a:extLst>
          </p:cNvPr>
          <p:cNvSpPr txBox="1"/>
          <p:nvPr/>
        </p:nvSpPr>
        <p:spPr>
          <a:xfrm>
            <a:off x="9284856" y="534078"/>
            <a:ext cx="88838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dirty="0">
                <a:solidFill>
                  <a:srgbClr val="00B050"/>
                </a:solidFill>
              </a:rPr>
              <a:t>6 cm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FB4D225-CD5D-4FE7-A7F1-6D51F314A6FF}"/>
              </a:ext>
            </a:extLst>
          </p:cNvPr>
          <p:cNvSpPr/>
          <p:nvPr/>
        </p:nvSpPr>
        <p:spPr>
          <a:xfrm>
            <a:off x="7662198" y="1004517"/>
            <a:ext cx="627560" cy="559143"/>
          </a:xfrm>
          <a:prstGeom prst="rect">
            <a:avLst/>
          </a:prstGeom>
          <a:solidFill>
            <a:schemeClr val="accent1">
              <a:alpha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" name="Titre 1">
            <a:extLst>
              <a:ext uri="{FF2B5EF4-FFF2-40B4-BE49-F238E27FC236}">
                <a16:creationId xmlns:a16="http://schemas.microsoft.com/office/drawing/2014/main" id="{15F823F8-269B-4270-8CA4-9630055E81B0}"/>
              </a:ext>
            </a:extLst>
          </p:cNvPr>
          <p:cNvSpPr txBox="1">
            <a:spLocks/>
          </p:cNvSpPr>
          <p:nvPr/>
        </p:nvSpPr>
        <p:spPr>
          <a:xfrm>
            <a:off x="258542" y="-60262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b="1" dirty="0"/>
              <a:t>Question 7:</a:t>
            </a:r>
          </a:p>
        </p:txBody>
      </p:sp>
      <p:cxnSp>
        <p:nvCxnSpPr>
          <p:cNvPr id="22" name="Connecteur droit 21">
            <a:extLst>
              <a:ext uri="{FF2B5EF4-FFF2-40B4-BE49-F238E27FC236}">
                <a16:creationId xmlns:a16="http://schemas.microsoft.com/office/drawing/2014/main" id="{657F397D-4CF3-4150-B70D-E123320D412B}"/>
              </a:ext>
            </a:extLst>
          </p:cNvPr>
          <p:cNvCxnSpPr>
            <a:cxnSpLocks/>
          </p:cNvCxnSpPr>
          <p:nvPr/>
        </p:nvCxnSpPr>
        <p:spPr>
          <a:xfrm flipV="1">
            <a:off x="7662198" y="976505"/>
            <a:ext cx="15308" cy="2364030"/>
          </a:xfrm>
          <a:prstGeom prst="line">
            <a:avLst/>
          </a:prstGeom>
          <a:ln w="539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cteur droit 19">
            <a:extLst>
              <a:ext uri="{FF2B5EF4-FFF2-40B4-BE49-F238E27FC236}">
                <a16:creationId xmlns:a16="http://schemas.microsoft.com/office/drawing/2014/main" id="{AC6F1412-C6D9-4EB6-99B0-79B7FFA1761E}"/>
              </a:ext>
            </a:extLst>
          </p:cNvPr>
          <p:cNvCxnSpPr>
            <a:cxnSpLocks/>
          </p:cNvCxnSpPr>
          <p:nvPr/>
        </p:nvCxnSpPr>
        <p:spPr>
          <a:xfrm flipV="1">
            <a:off x="7651417" y="974946"/>
            <a:ext cx="3808409" cy="19575"/>
          </a:xfrm>
          <a:prstGeom prst="line">
            <a:avLst/>
          </a:prstGeom>
          <a:ln w="539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ZoneTexte 16">
            <a:extLst>
              <a:ext uri="{FF2B5EF4-FFF2-40B4-BE49-F238E27FC236}">
                <a16:creationId xmlns:a16="http://schemas.microsoft.com/office/drawing/2014/main" id="{268F1806-4050-46EE-945B-E6B894CBB487}"/>
              </a:ext>
            </a:extLst>
          </p:cNvPr>
          <p:cNvSpPr txBox="1"/>
          <p:nvPr/>
        </p:nvSpPr>
        <p:spPr>
          <a:xfrm rot="16200000">
            <a:off x="6976862" y="2023732"/>
            <a:ext cx="88838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dirty="0">
                <a:solidFill>
                  <a:schemeClr val="accent2"/>
                </a:solidFill>
              </a:rPr>
              <a:t>4 cm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9AC4C140-D735-4B93-8D38-EB5AAFEB17FF}"/>
              </a:ext>
            </a:extLst>
          </p:cNvPr>
          <p:cNvSpPr txBox="1"/>
          <p:nvPr/>
        </p:nvSpPr>
        <p:spPr>
          <a:xfrm rot="19767822">
            <a:off x="7593074" y="992608"/>
            <a:ext cx="10461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>
                <a:solidFill>
                  <a:schemeClr val="accent1">
                    <a:lumMod val="50000"/>
                  </a:schemeClr>
                </a:solidFill>
              </a:rPr>
              <a:t>1cm²</a:t>
            </a:r>
          </a:p>
        </p:txBody>
      </p:sp>
    </p:spTree>
    <p:extLst>
      <p:ext uri="{BB962C8B-B14F-4D97-AF65-F5344CB8AC3E}">
        <p14:creationId xmlns:p14="http://schemas.microsoft.com/office/powerpoint/2010/main" val="26686885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27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4" grpId="0" animBg="1"/>
      <p:bldP spid="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>
            <a:extLst>
              <a:ext uri="{FF2B5EF4-FFF2-40B4-BE49-F238E27FC236}">
                <a16:creationId xmlns:a16="http://schemas.microsoft.com/office/drawing/2014/main" id="{11716483-D136-46C8-8873-1A09C040C0E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1315" r="12125"/>
          <a:stretch/>
        </p:blipFill>
        <p:spPr>
          <a:xfrm>
            <a:off x="7093807" y="367199"/>
            <a:ext cx="4839651" cy="4161238"/>
          </a:xfrm>
          <a:prstGeom prst="rect">
            <a:avLst/>
          </a:prstGeom>
        </p:spPr>
      </p:pic>
      <p:sp>
        <p:nvSpPr>
          <p:cNvPr id="5" name="Triangle rectangle 4">
            <a:extLst>
              <a:ext uri="{FF2B5EF4-FFF2-40B4-BE49-F238E27FC236}">
                <a16:creationId xmlns:a16="http://schemas.microsoft.com/office/drawing/2014/main" id="{C803BDD7-B789-44B4-88A9-578DA83158C6}"/>
              </a:ext>
            </a:extLst>
          </p:cNvPr>
          <p:cNvSpPr/>
          <p:nvPr/>
        </p:nvSpPr>
        <p:spPr>
          <a:xfrm rot="10800000" flipH="1">
            <a:off x="7662198" y="976507"/>
            <a:ext cx="3797628" cy="2364028"/>
          </a:xfrm>
          <a:prstGeom prst="rtTriangle">
            <a:avLst/>
          </a:prstGeom>
          <a:solidFill>
            <a:srgbClr val="7030A0">
              <a:alpha val="36000"/>
            </a:srgbClr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4771F52-B400-4BF1-99F7-96F649ECC1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0849" y="1834440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fr-FR" dirty="0"/>
              <a:t>Calcule l’aire de ce triangle :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CBB98D9E-4A68-43CD-B06B-C207E50D4D18}"/>
              </a:ext>
            </a:extLst>
          </p:cNvPr>
          <p:cNvSpPr txBox="1"/>
          <p:nvPr/>
        </p:nvSpPr>
        <p:spPr>
          <a:xfrm>
            <a:off x="9284856" y="534078"/>
            <a:ext cx="88838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dirty="0">
                <a:solidFill>
                  <a:srgbClr val="00B050"/>
                </a:solidFill>
              </a:rPr>
              <a:t>6 cm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ZoneTexte 8">
                <a:extLst>
                  <a:ext uri="{FF2B5EF4-FFF2-40B4-BE49-F238E27FC236}">
                    <a16:creationId xmlns:a16="http://schemas.microsoft.com/office/drawing/2014/main" id="{2E3685B9-01F0-4415-8708-AE4A8A786C11}"/>
                  </a:ext>
                </a:extLst>
              </p:cNvPr>
              <p:cNvSpPr txBox="1"/>
              <p:nvPr/>
            </p:nvSpPr>
            <p:spPr>
              <a:xfrm>
                <a:off x="500849" y="2542709"/>
                <a:ext cx="3055645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sz="2800" b="0" dirty="0"/>
                  <a:t>A </a:t>
                </a:r>
                <a14:m>
                  <m:oMath xmlns:m="http://schemas.openxmlformats.org/officeDocument/2006/math">
                    <m:r>
                      <a:rPr lang="fr-FR" sz="2800" b="0" i="1" smtClean="0">
                        <a:latin typeface="Cambria Math" panose="02040503050406030204" pitchFamily="18" charset="0"/>
                      </a:rPr>
                      <m:t>=   (</m:t>
                    </m:r>
                    <m:r>
                      <a:rPr lang="fr-FR" sz="2800" b="0" i="1" smtClean="0">
                        <a:solidFill>
                          <a:srgbClr val="00B050"/>
                        </a:solidFill>
                        <a:latin typeface="Cambria Math" panose="02040503050406030204" pitchFamily="18" charset="0"/>
                      </a:rPr>
                      <m:t>𝐿</m:t>
                    </m:r>
                    <m:r>
                      <a:rPr lang="fr-FR" sz="28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fr-FR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fr-FR" sz="2800" b="0" i="1" smtClean="0">
                        <a:solidFill>
                          <a:schemeClr val="accent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𝑙</m:t>
                    </m:r>
                    <m:r>
                      <a:rPr lang="fr-FR" sz="2800" b="0" i="1" smtClean="0">
                        <a:latin typeface="Cambria Math" panose="02040503050406030204" pitchFamily="18" charset="0"/>
                      </a:rPr>
                      <m:t>  )</m:t>
                    </m:r>
                    <m:r>
                      <a:rPr lang="fr-FR" sz="28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÷2</m:t>
                    </m:r>
                    <m:r>
                      <a:rPr lang="fr-FR" sz="28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fr-FR" sz="2800" dirty="0"/>
              </a:p>
            </p:txBody>
          </p:sp>
        </mc:Choice>
        <mc:Fallback xmlns="">
          <p:sp>
            <p:nvSpPr>
              <p:cNvPr id="9" name="ZoneTexte 8">
                <a:extLst>
                  <a:ext uri="{FF2B5EF4-FFF2-40B4-BE49-F238E27FC236}">
                    <a16:creationId xmlns:a16="http://schemas.microsoft.com/office/drawing/2014/main" id="{2E3685B9-01F0-4415-8708-AE4A8A786C1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0849" y="2542709"/>
                <a:ext cx="3055645" cy="523220"/>
              </a:xfrm>
              <a:prstGeom prst="rect">
                <a:avLst/>
              </a:prstGeom>
              <a:blipFill>
                <a:blip r:embed="rId3"/>
                <a:stretch>
                  <a:fillRect l="-3992" t="-10465" b="-32558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ZoneTexte 18">
                <a:extLst>
                  <a:ext uri="{FF2B5EF4-FFF2-40B4-BE49-F238E27FC236}">
                    <a16:creationId xmlns:a16="http://schemas.microsoft.com/office/drawing/2014/main" id="{026E3C30-A6C0-4828-97BF-F20889359920}"/>
                  </a:ext>
                </a:extLst>
              </p:cNvPr>
              <p:cNvSpPr txBox="1"/>
              <p:nvPr/>
            </p:nvSpPr>
            <p:spPr>
              <a:xfrm>
                <a:off x="436430" y="3209267"/>
                <a:ext cx="4360424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sz="2800" b="0" dirty="0"/>
                  <a:t>     </a:t>
                </a:r>
                <a14:m>
                  <m:oMath xmlns:m="http://schemas.openxmlformats.org/officeDocument/2006/math">
                    <m:r>
                      <a:rPr lang="fr-FR" sz="2800" b="0" i="1" smtClean="0">
                        <a:latin typeface="Cambria Math" panose="02040503050406030204" pitchFamily="18" charset="0"/>
                      </a:rPr>
                      <m:t>=(  </m:t>
                    </m:r>
                    <m:r>
                      <a:rPr lang="fr-FR" sz="2800" b="0" i="1" smtClean="0">
                        <a:solidFill>
                          <a:srgbClr val="00B050"/>
                        </a:solidFill>
                        <a:latin typeface="Cambria Math" panose="02040503050406030204" pitchFamily="18" charset="0"/>
                      </a:rPr>
                      <m:t>6 </m:t>
                    </m:r>
                    <m:r>
                      <a:rPr lang="fr-FR" sz="2800" b="0" i="1" smtClean="0">
                        <a:solidFill>
                          <a:srgbClr val="00B050"/>
                        </a:solidFill>
                        <a:latin typeface="Cambria Math" panose="02040503050406030204" pitchFamily="18" charset="0"/>
                      </a:rPr>
                      <m:t>𝑐𝑚</m:t>
                    </m:r>
                    <m:r>
                      <a:rPr lang="fr-FR" sz="2800" b="0" i="1" smtClean="0">
                        <a:latin typeface="Cambria Math" panose="02040503050406030204" pitchFamily="18" charset="0"/>
                      </a:rPr>
                      <m:t>  </m:t>
                    </m:r>
                    <m:r>
                      <a:rPr lang="fr-FR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fr-FR" sz="2800" b="0" i="1" smtClean="0">
                        <a:solidFill>
                          <a:schemeClr val="accent2"/>
                        </a:solidFill>
                        <a:latin typeface="Cambria Math" panose="02040503050406030204" pitchFamily="18" charset="0"/>
                      </a:rPr>
                      <m:t>4 </m:t>
                    </m:r>
                    <m:r>
                      <a:rPr lang="fr-FR" sz="2800" b="0" i="1" smtClean="0">
                        <a:solidFill>
                          <a:schemeClr val="accent2"/>
                        </a:solidFill>
                        <a:latin typeface="Cambria Math" panose="02040503050406030204" pitchFamily="18" charset="0"/>
                      </a:rPr>
                      <m:t>𝑐𝑚</m:t>
                    </m:r>
                  </m:oMath>
                </a14:m>
                <a:r>
                  <a:rPr lang="fr-FR" sz="2800" i="1" dirty="0"/>
                  <a:t> </a:t>
                </a:r>
                <a:r>
                  <a:rPr lang="fr-FR" sz="2800" dirty="0"/>
                  <a:t> </a:t>
                </a:r>
                <a14:m>
                  <m:oMath xmlns:m="http://schemas.openxmlformats.org/officeDocument/2006/math">
                    <m:r>
                      <a:rPr lang="fr-FR" sz="2800" i="1">
                        <a:latin typeface="Cambria Math" panose="02040503050406030204" pitchFamily="18" charset="0"/>
                      </a:rPr>
                      <m:t>)</m:t>
                    </m:r>
                    <m:r>
                      <a:rPr lang="fr-FR" sz="28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÷2</m:t>
                    </m:r>
                  </m:oMath>
                </a14:m>
                <a:r>
                  <a:rPr lang="fr-FR" sz="2800" i="1" dirty="0"/>
                  <a:t> </a:t>
                </a:r>
              </a:p>
            </p:txBody>
          </p:sp>
        </mc:Choice>
        <mc:Fallback xmlns="">
          <p:sp>
            <p:nvSpPr>
              <p:cNvPr id="19" name="ZoneTexte 18">
                <a:extLst>
                  <a:ext uri="{FF2B5EF4-FFF2-40B4-BE49-F238E27FC236}">
                    <a16:creationId xmlns:a16="http://schemas.microsoft.com/office/drawing/2014/main" id="{026E3C30-A6C0-4828-97BF-F2088935992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6430" y="3209267"/>
                <a:ext cx="4360424" cy="52322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4290A004-FCD2-4E3A-94E9-ECEEFCCD2BD6}"/>
                  </a:ext>
                </a:extLst>
              </p:cNvPr>
              <p:cNvSpPr/>
              <p:nvPr/>
            </p:nvSpPr>
            <p:spPr>
              <a:xfrm>
                <a:off x="838200" y="3917536"/>
                <a:ext cx="2703369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fr-FR" sz="2800" i="1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fr-FR" sz="2800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    </m:t>
                    </m:r>
                    <m:r>
                      <a:rPr lang="fr-FR" sz="2800" b="0" i="1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24 </m:t>
                    </m:r>
                    <m:r>
                      <a:rPr lang="fr-FR" sz="2800" b="0" i="1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𝑐</m:t>
                    </m:r>
                    <m:sSup>
                      <m:sSupPr>
                        <m:ctrlPr>
                          <a:rPr lang="fr-FR" sz="2800" b="0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fr-FR" sz="2800" b="0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p>
                        <m:r>
                          <a:rPr lang="fr-FR" sz="2800" b="0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fr-FR" sz="2800" dirty="0"/>
                  <a:t> </a:t>
                </a:r>
                <a14:m>
                  <m:oMath xmlns:m="http://schemas.openxmlformats.org/officeDocument/2006/math">
                    <m:r>
                      <a:rPr lang="fr-FR" sz="28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÷2</m:t>
                    </m:r>
                  </m:oMath>
                </a14:m>
                <a:r>
                  <a:rPr lang="fr-FR" sz="2800" dirty="0">
                    <a:solidFill>
                      <a:srgbClr val="0070C0"/>
                    </a:solidFill>
                  </a:rPr>
                  <a:t> </a:t>
                </a:r>
              </a:p>
            </p:txBody>
          </p:sp>
        </mc:Choice>
        <mc:Fallback xmlns=""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4290A004-FCD2-4E3A-94E9-ECEEFCCD2B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" y="3917536"/>
                <a:ext cx="2703369" cy="523220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Rectangle 3">
            <a:extLst>
              <a:ext uri="{FF2B5EF4-FFF2-40B4-BE49-F238E27FC236}">
                <a16:creationId xmlns:a16="http://schemas.microsoft.com/office/drawing/2014/main" id="{5FB4D225-CD5D-4FE7-A7F1-6D51F314A6FF}"/>
              </a:ext>
            </a:extLst>
          </p:cNvPr>
          <p:cNvSpPr/>
          <p:nvPr/>
        </p:nvSpPr>
        <p:spPr>
          <a:xfrm>
            <a:off x="7662198" y="1004517"/>
            <a:ext cx="627560" cy="559143"/>
          </a:xfrm>
          <a:prstGeom prst="rect">
            <a:avLst/>
          </a:prstGeom>
          <a:solidFill>
            <a:schemeClr val="accent1">
              <a:alpha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" name="Titre 1">
            <a:extLst>
              <a:ext uri="{FF2B5EF4-FFF2-40B4-BE49-F238E27FC236}">
                <a16:creationId xmlns:a16="http://schemas.microsoft.com/office/drawing/2014/main" id="{15F823F8-269B-4270-8CA4-9630055E81B0}"/>
              </a:ext>
            </a:extLst>
          </p:cNvPr>
          <p:cNvSpPr txBox="1">
            <a:spLocks/>
          </p:cNvSpPr>
          <p:nvPr/>
        </p:nvSpPr>
        <p:spPr>
          <a:xfrm>
            <a:off x="258542" y="-60262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b="1" dirty="0"/>
              <a:t>Question 7:</a:t>
            </a:r>
          </a:p>
        </p:txBody>
      </p:sp>
      <p:cxnSp>
        <p:nvCxnSpPr>
          <p:cNvPr id="22" name="Connecteur droit 21">
            <a:extLst>
              <a:ext uri="{FF2B5EF4-FFF2-40B4-BE49-F238E27FC236}">
                <a16:creationId xmlns:a16="http://schemas.microsoft.com/office/drawing/2014/main" id="{657F397D-4CF3-4150-B70D-E123320D412B}"/>
              </a:ext>
            </a:extLst>
          </p:cNvPr>
          <p:cNvCxnSpPr>
            <a:cxnSpLocks/>
          </p:cNvCxnSpPr>
          <p:nvPr/>
        </p:nvCxnSpPr>
        <p:spPr>
          <a:xfrm flipV="1">
            <a:off x="7662198" y="976505"/>
            <a:ext cx="15308" cy="2364030"/>
          </a:xfrm>
          <a:prstGeom prst="line">
            <a:avLst/>
          </a:prstGeom>
          <a:ln w="539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cteur droit 19">
            <a:extLst>
              <a:ext uri="{FF2B5EF4-FFF2-40B4-BE49-F238E27FC236}">
                <a16:creationId xmlns:a16="http://schemas.microsoft.com/office/drawing/2014/main" id="{AC6F1412-C6D9-4EB6-99B0-79B7FFA1761E}"/>
              </a:ext>
            </a:extLst>
          </p:cNvPr>
          <p:cNvCxnSpPr>
            <a:cxnSpLocks/>
          </p:cNvCxnSpPr>
          <p:nvPr/>
        </p:nvCxnSpPr>
        <p:spPr>
          <a:xfrm flipV="1">
            <a:off x="7651417" y="974946"/>
            <a:ext cx="3808409" cy="19575"/>
          </a:xfrm>
          <a:prstGeom prst="line">
            <a:avLst/>
          </a:prstGeom>
          <a:ln w="539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ZoneTexte 16">
            <a:extLst>
              <a:ext uri="{FF2B5EF4-FFF2-40B4-BE49-F238E27FC236}">
                <a16:creationId xmlns:a16="http://schemas.microsoft.com/office/drawing/2014/main" id="{268F1806-4050-46EE-945B-E6B894CBB487}"/>
              </a:ext>
            </a:extLst>
          </p:cNvPr>
          <p:cNvSpPr txBox="1"/>
          <p:nvPr/>
        </p:nvSpPr>
        <p:spPr>
          <a:xfrm rot="16200000">
            <a:off x="6976862" y="2023732"/>
            <a:ext cx="88838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dirty="0">
                <a:solidFill>
                  <a:schemeClr val="accent2"/>
                </a:solidFill>
              </a:rPr>
              <a:t>4 cm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9AC4C140-D735-4B93-8D38-EB5AAFEB17FF}"/>
              </a:ext>
            </a:extLst>
          </p:cNvPr>
          <p:cNvSpPr txBox="1"/>
          <p:nvPr/>
        </p:nvSpPr>
        <p:spPr>
          <a:xfrm rot="19767822">
            <a:off x="7593074" y="992608"/>
            <a:ext cx="10461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>
                <a:solidFill>
                  <a:schemeClr val="accent1">
                    <a:lumMod val="50000"/>
                  </a:schemeClr>
                </a:solidFill>
              </a:rPr>
              <a:t>1cm²</a:t>
            </a:r>
          </a:p>
        </p:txBody>
      </p:sp>
      <p:sp>
        <p:nvSpPr>
          <p:cNvPr id="23" name="Triangle rectangle 22">
            <a:extLst>
              <a:ext uri="{FF2B5EF4-FFF2-40B4-BE49-F238E27FC236}">
                <a16:creationId xmlns:a16="http://schemas.microsoft.com/office/drawing/2014/main" id="{D0D76A8B-1079-4264-A0B2-1951A951ABE2}"/>
              </a:ext>
            </a:extLst>
          </p:cNvPr>
          <p:cNvSpPr/>
          <p:nvPr/>
        </p:nvSpPr>
        <p:spPr>
          <a:xfrm rot="10800000" flipH="1">
            <a:off x="7662198" y="967089"/>
            <a:ext cx="3797628" cy="2364028"/>
          </a:xfrm>
          <a:prstGeom prst="rtTriangle">
            <a:avLst/>
          </a:prstGeom>
          <a:solidFill>
            <a:srgbClr val="7030A0">
              <a:alpha val="36000"/>
            </a:srgbClr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6332697F-C336-4613-88D2-6BA2CF566448}"/>
              </a:ext>
            </a:extLst>
          </p:cNvPr>
          <p:cNvSpPr txBox="1"/>
          <p:nvPr/>
        </p:nvSpPr>
        <p:spPr>
          <a:xfrm>
            <a:off x="7483628" y="3411073"/>
            <a:ext cx="451546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dirty="0"/>
              <a:t>C’est </a:t>
            </a:r>
            <a:r>
              <a:rPr lang="fr-FR" sz="2800" dirty="0">
                <a:solidFill>
                  <a:srgbClr val="FF0000"/>
                </a:solidFill>
              </a:rPr>
              <a:t>une moitié </a:t>
            </a:r>
            <a:r>
              <a:rPr lang="fr-FR" sz="2800" dirty="0"/>
              <a:t>de rectangle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Rectangle 23">
                <a:extLst>
                  <a:ext uri="{FF2B5EF4-FFF2-40B4-BE49-F238E27FC236}">
                    <a16:creationId xmlns:a16="http://schemas.microsoft.com/office/drawing/2014/main" id="{1B70DC16-8B2B-45D4-8A99-57FFC30EF896}"/>
                  </a:ext>
                </a:extLst>
              </p:cNvPr>
              <p:cNvSpPr/>
              <p:nvPr/>
            </p:nvSpPr>
            <p:spPr>
              <a:xfrm>
                <a:off x="838199" y="4528437"/>
                <a:ext cx="2075376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2800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fr-FR" sz="28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    </m:t>
                      </m:r>
                      <m:r>
                        <a:rPr lang="fr-FR" sz="28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12</m:t>
                      </m:r>
                      <m:r>
                        <a:rPr lang="fr-FR" sz="2800" b="0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fr-FR" sz="28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𝑐</m:t>
                      </m:r>
                      <m:sSup>
                        <m:sSupPr>
                          <m:ctrlPr>
                            <a:rPr lang="fr-FR" sz="28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fr-FR" sz="28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  <m:sup>
                          <m:r>
                            <a:rPr lang="fr-FR" sz="28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fr-FR" sz="2800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24" name="Rectangle 23">
                <a:extLst>
                  <a:ext uri="{FF2B5EF4-FFF2-40B4-BE49-F238E27FC236}">
                    <a16:creationId xmlns:a16="http://schemas.microsoft.com/office/drawing/2014/main" id="{1B70DC16-8B2B-45D4-8A99-57FFC30EF89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199" y="4528437"/>
                <a:ext cx="2075376" cy="523220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Rectangle 10">
            <a:extLst>
              <a:ext uri="{FF2B5EF4-FFF2-40B4-BE49-F238E27FC236}">
                <a16:creationId xmlns:a16="http://schemas.microsoft.com/office/drawing/2014/main" id="{4D4E838F-2CE8-4153-A7CD-444954B635D9}"/>
              </a:ext>
            </a:extLst>
          </p:cNvPr>
          <p:cNvSpPr/>
          <p:nvPr/>
        </p:nvSpPr>
        <p:spPr>
          <a:xfrm>
            <a:off x="7709929" y="974947"/>
            <a:ext cx="3703973" cy="2317022"/>
          </a:xfrm>
          <a:prstGeom prst="rect">
            <a:avLst/>
          </a:prstGeom>
          <a:solidFill>
            <a:schemeClr val="bg1">
              <a:alpha val="0"/>
            </a:schemeClr>
          </a:solidFill>
          <a:ln w="190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686100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0800000">
                                      <p:cBhvr>
                                        <p:cTn id="12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1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2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2500"/>
                            </p:stCondLst>
                            <p:childTnLst>
                              <p:par>
                                <p:cTn id="3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1" grpId="0"/>
      <p:bldP spid="23" grpId="0" animBg="1"/>
      <p:bldP spid="23" grpId="1" animBg="1"/>
      <p:bldP spid="23" grpId="2" animBg="1"/>
      <p:bldP spid="7" grpId="0"/>
      <p:bldP spid="24" grpId="0"/>
      <p:bldP spid="11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37F5D6D-A8D2-48CB-BDBC-5F6C07DDAD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255"/>
            <a:ext cx="10515600" cy="1325563"/>
          </a:xfrm>
        </p:spPr>
        <p:txBody>
          <a:bodyPr/>
          <a:lstStyle/>
          <a:p>
            <a:r>
              <a:rPr lang="fr-FR" b="1" u="sng" dirty="0"/>
              <a:t>Question 8:</a:t>
            </a: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D45575E4-6EB5-4080-94C3-967741409B1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2022" y="1239044"/>
            <a:ext cx="4924425" cy="5524500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89060CC1-C02B-4D12-8B3F-AE6CB8C21E6A}"/>
              </a:ext>
            </a:extLst>
          </p:cNvPr>
          <p:cNvSpPr/>
          <p:nvPr/>
        </p:nvSpPr>
        <p:spPr>
          <a:xfrm>
            <a:off x="3898257" y="4856851"/>
            <a:ext cx="607192" cy="603682"/>
          </a:xfrm>
          <a:prstGeom prst="rect">
            <a:avLst/>
          </a:prstGeom>
          <a:solidFill>
            <a:schemeClr val="accent1">
              <a:alpha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5E65AACD-D3ED-4F17-B033-E420256D8685}"/>
              </a:ext>
            </a:extLst>
          </p:cNvPr>
          <p:cNvSpPr txBox="1"/>
          <p:nvPr/>
        </p:nvSpPr>
        <p:spPr>
          <a:xfrm>
            <a:off x="3722283" y="4912882"/>
            <a:ext cx="95913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>
                <a:solidFill>
                  <a:schemeClr val="accent1">
                    <a:lumMod val="50000"/>
                  </a:schemeClr>
                </a:solidFill>
              </a:rPr>
              <a:t>1cm²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4AD38595-50B0-41F2-9F40-D6FCE358A40C}"/>
              </a:ext>
            </a:extLst>
          </p:cNvPr>
          <p:cNvSpPr txBox="1"/>
          <p:nvPr/>
        </p:nvSpPr>
        <p:spPr>
          <a:xfrm>
            <a:off x="5943600" y="1239044"/>
            <a:ext cx="488787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200" dirty="0"/>
              <a:t>Calcule l’aire de ce polygone</a:t>
            </a:r>
          </a:p>
        </p:txBody>
      </p:sp>
    </p:spTree>
    <p:extLst>
      <p:ext uri="{BB962C8B-B14F-4D97-AF65-F5344CB8AC3E}">
        <p14:creationId xmlns:p14="http://schemas.microsoft.com/office/powerpoint/2010/main" val="29811228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3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37F5D6D-A8D2-48CB-BDBC-5F6C07DDAD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255"/>
            <a:ext cx="10515600" cy="1325563"/>
          </a:xfrm>
        </p:spPr>
        <p:txBody>
          <a:bodyPr/>
          <a:lstStyle/>
          <a:p>
            <a:r>
              <a:rPr lang="fr-FR" b="1" u="sng" dirty="0"/>
              <a:t>Question 8: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41C7399-59AE-439C-80FE-46C8995066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/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D45575E4-6EB5-4080-94C3-967741409B1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2022" y="1239044"/>
            <a:ext cx="4924425" cy="5524500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89060CC1-C02B-4D12-8B3F-AE6CB8C21E6A}"/>
              </a:ext>
            </a:extLst>
          </p:cNvPr>
          <p:cNvSpPr/>
          <p:nvPr/>
        </p:nvSpPr>
        <p:spPr>
          <a:xfrm>
            <a:off x="3898257" y="4856851"/>
            <a:ext cx="607192" cy="603682"/>
          </a:xfrm>
          <a:prstGeom prst="rect">
            <a:avLst/>
          </a:prstGeom>
          <a:solidFill>
            <a:schemeClr val="accent1">
              <a:alpha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5E65AACD-D3ED-4F17-B033-E420256D8685}"/>
              </a:ext>
            </a:extLst>
          </p:cNvPr>
          <p:cNvSpPr txBox="1"/>
          <p:nvPr/>
        </p:nvSpPr>
        <p:spPr>
          <a:xfrm>
            <a:off x="3722283" y="4912882"/>
            <a:ext cx="95913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>
                <a:solidFill>
                  <a:schemeClr val="accent1">
                    <a:lumMod val="50000"/>
                  </a:schemeClr>
                </a:solidFill>
              </a:rPr>
              <a:t>1cm²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4AD38595-50B0-41F2-9F40-D6FCE358A40C}"/>
              </a:ext>
            </a:extLst>
          </p:cNvPr>
          <p:cNvSpPr txBox="1"/>
          <p:nvPr/>
        </p:nvSpPr>
        <p:spPr>
          <a:xfrm>
            <a:off x="5943600" y="1239044"/>
            <a:ext cx="488787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200" dirty="0"/>
              <a:t>Calcule l’aire de ce polygone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57A6C4A-7E98-4264-9D00-6861C721F8A2}"/>
              </a:ext>
            </a:extLst>
          </p:cNvPr>
          <p:cNvSpPr/>
          <p:nvPr/>
        </p:nvSpPr>
        <p:spPr>
          <a:xfrm>
            <a:off x="941294" y="1869141"/>
            <a:ext cx="2956963" cy="1788459"/>
          </a:xfrm>
          <a:prstGeom prst="rect">
            <a:avLst/>
          </a:prstGeom>
          <a:solidFill>
            <a:schemeClr val="accent1">
              <a:alpha val="48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CDCBBD0-7512-4DD0-AB6C-1C5E2DD1FB90}"/>
              </a:ext>
            </a:extLst>
          </p:cNvPr>
          <p:cNvSpPr/>
          <p:nvPr/>
        </p:nvSpPr>
        <p:spPr>
          <a:xfrm>
            <a:off x="941293" y="3657600"/>
            <a:ext cx="1775013" cy="2380129"/>
          </a:xfrm>
          <a:prstGeom prst="rect">
            <a:avLst/>
          </a:prstGeom>
          <a:solidFill>
            <a:srgbClr val="00B050">
              <a:alpha val="48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ZoneTexte 9">
                <a:extLst>
                  <a:ext uri="{FF2B5EF4-FFF2-40B4-BE49-F238E27FC236}">
                    <a16:creationId xmlns:a16="http://schemas.microsoft.com/office/drawing/2014/main" id="{7167C8A4-BCB2-451D-A510-437B8EAA787E}"/>
                  </a:ext>
                </a:extLst>
              </p:cNvPr>
              <p:cNvSpPr txBox="1"/>
              <p:nvPr/>
            </p:nvSpPr>
            <p:spPr>
              <a:xfrm>
                <a:off x="4988859" y="3365212"/>
                <a:ext cx="4101353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3200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fr-FR" sz="3200" b="0" i="1" smtClean="0">
                          <a:latin typeface="Cambria Math" panose="02040503050406030204" pitchFamily="18" charset="0"/>
                        </a:rPr>
                        <m:t>=  5×3 +  4×3</m:t>
                      </m:r>
                    </m:oMath>
                  </m:oMathPara>
                </a14:m>
                <a:endParaRPr lang="fr-FR" sz="3200" dirty="0"/>
              </a:p>
            </p:txBody>
          </p:sp>
        </mc:Choice>
        <mc:Fallback xmlns="">
          <p:sp>
            <p:nvSpPr>
              <p:cNvPr id="10" name="ZoneTexte 9">
                <a:extLst>
                  <a:ext uri="{FF2B5EF4-FFF2-40B4-BE49-F238E27FC236}">
                    <a16:creationId xmlns:a16="http://schemas.microsoft.com/office/drawing/2014/main" id="{7167C8A4-BCB2-451D-A510-437B8EAA787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88859" y="3365212"/>
                <a:ext cx="4101353" cy="58477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ZoneTexte 11">
                <a:extLst>
                  <a:ext uri="{FF2B5EF4-FFF2-40B4-BE49-F238E27FC236}">
                    <a16:creationId xmlns:a16="http://schemas.microsoft.com/office/drawing/2014/main" id="{ED08F360-E67A-495D-ACD2-A41DCB18418B}"/>
                  </a:ext>
                </a:extLst>
              </p:cNvPr>
              <p:cNvSpPr txBox="1"/>
              <p:nvPr/>
            </p:nvSpPr>
            <p:spPr>
              <a:xfrm>
                <a:off x="4988858" y="4001294"/>
                <a:ext cx="4101353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3200" b="0" i="1" smtClean="0">
                          <a:latin typeface="Cambria Math" panose="02040503050406030204" pitchFamily="18" charset="0"/>
                        </a:rPr>
                        <m:t>=  </m:t>
                      </m:r>
                      <m:r>
                        <a:rPr lang="fr-FR" sz="32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15</m:t>
                      </m:r>
                      <m:r>
                        <a:rPr lang="fr-FR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  +  </m:t>
                      </m:r>
                      <m:r>
                        <a:rPr lang="fr-FR" sz="32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12</m:t>
                      </m:r>
                    </m:oMath>
                  </m:oMathPara>
                </a14:m>
                <a:endParaRPr lang="fr-FR" sz="3200" dirty="0"/>
              </a:p>
            </p:txBody>
          </p:sp>
        </mc:Choice>
        <mc:Fallback xmlns="">
          <p:sp>
            <p:nvSpPr>
              <p:cNvPr id="12" name="ZoneTexte 11">
                <a:extLst>
                  <a:ext uri="{FF2B5EF4-FFF2-40B4-BE49-F238E27FC236}">
                    <a16:creationId xmlns:a16="http://schemas.microsoft.com/office/drawing/2014/main" id="{ED08F360-E67A-495D-ACD2-A41DCB18418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88858" y="4001294"/>
                <a:ext cx="4101353" cy="58477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ZoneTexte 13">
                <a:extLst>
                  <a:ext uri="{FF2B5EF4-FFF2-40B4-BE49-F238E27FC236}">
                    <a16:creationId xmlns:a16="http://schemas.microsoft.com/office/drawing/2014/main" id="{161524AA-0668-4573-B842-C2F4E4B766B8}"/>
                  </a:ext>
                </a:extLst>
              </p:cNvPr>
              <p:cNvSpPr txBox="1"/>
              <p:nvPr/>
            </p:nvSpPr>
            <p:spPr>
              <a:xfrm>
                <a:off x="4681422" y="4771087"/>
                <a:ext cx="4101353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3200" b="0" i="1" smtClean="0">
                          <a:latin typeface="Cambria Math" panose="02040503050406030204" pitchFamily="18" charset="0"/>
                        </a:rPr>
                        <m:t>=  27 </m:t>
                      </m:r>
                      <m:r>
                        <a:rPr lang="fr-FR" sz="3200" b="0" i="1" smtClean="0">
                          <a:latin typeface="Cambria Math" panose="02040503050406030204" pitchFamily="18" charset="0"/>
                        </a:rPr>
                        <m:t>𝑐𝑚</m:t>
                      </m:r>
                      <m:r>
                        <a:rPr lang="fr-FR" sz="3200" b="0" i="1" smtClean="0">
                          <a:latin typeface="Cambria Math" panose="02040503050406030204" pitchFamily="18" charset="0"/>
                        </a:rPr>
                        <m:t>²</m:t>
                      </m:r>
                    </m:oMath>
                  </m:oMathPara>
                </a14:m>
                <a:endParaRPr lang="fr-FR" sz="3200" dirty="0"/>
              </a:p>
            </p:txBody>
          </p:sp>
        </mc:Choice>
        <mc:Fallback xmlns="">
          <p:sp>
            <p:nvSpPr>
              <p:cNvPr id="14" name="ZoneTexte 13">
                <a:extLst>
                  <a:ext uri="{FF2B5EF4-FFF2-40B4-BE49-F238E27FC236}">
                    <a16:creationId xmlns:a16="http://schemas.microsoft.com/office/drawing/2014/main" id="{161524AA-0668-4573-B842-C2F4E4B766B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81422" y="4771087"/>
                <a:ext cx="4101353" cy="58477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925989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1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/>
      <p:bldP spid="12" grpId="0"/>
      <p:bldP spid="1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 8">
            <a:extLst>
              <a:ext uri="{FF2B5EF4-FFF2-40B4-BE49-F238E27FC236}">
                <a16:creationId xmlns:a16="http://schemas.microsoft.com/office/drawing/2014/main" id="{BCCA27B4-9755-433E-A6D3-41C308116747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737354" y="0"/>
            <a:ext cx="4295775" cy="4232643"/>
          </a:xfrm>
          <a:prstGeom prst="rect">
            <a:avLst/>
          </a:prstGeom>
        </p:spPr>
      </p:pic>
      <p:sp>
        <p:nvSpPr>
          <p:cNvPr id="2" name="Titre 1">
            <a:extLst>
              <a:ext uri="{FF2B5EF4-FFF2-40B4-BE49-F238E27FC236}">
                <a16:creationId xmlns:a16="http://schemas.microsoft.com/office/drawing/2014/main" id="{64ED3AE8-1952-4F1D-A181-BA0220159B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u="sng" dirty="0"/>
              <a:t>Question 9</a:t>
            </a:r>
            <a:r>
              <a:rPr lang="fr-FR" dirty="0"/>
              <a:t>: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2CD1FFC-8C05-4B78-96E4-FAD5AB67F5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12979" y="3468368"/>
            <a:ext cx="6050280" cy="4351338"/>
          </a:xfrm>
        </p:spPr>
        <p:txBody>
          <a:bodyPr/>
          <a:lstStyle/>
          <a:p>
            <a:pPr marL="0" indent="0">
              <a:buNone/>
            </a:pPr>
            <a:r>
              <a:rPr lang="fr-FR" dirty="0"/>
              <a:t>Quelle est l’aire de ce disque?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 </a:t>
            </a:r>
            <a:endParaRPr lang="fr-FR" b="0" dirty="0">
              <a:ea typeface="Cambria Math" panose="02040503050406030204" pitchFamily="18" charset="0"/>
            </a:endParaRP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E579EAE6-0EC5-4E3C-8E3F-1E46E8C40A8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5955" y="1600179"/>
            <a:ext cx="752475" cy="800100"/>
          </a:xfrm>
          <a:prstGeom prst="rect">
            <a:avLst/>
          </a:prstGeom>
        </p:spPr>
      </p:pic>
      <p:grpSp>
        <p:nvGrpSpPr>
          <p:cNvPr id="5" name="Groupe 4">
            <a:extLst>
              <a:ext uri="{FF2B5EF4-FFF2-40B4-BE49-F238E27FC236}">
                <a16:creationId xmlns:a16="http://schemas.microsoft.com/office/drawing/2014/main" id="{B332C747-B427-448E-8C58-CFCB354ECFB3}"/>
              </a:ext>
            </a:extLst>
          </p:cNvPr>
          <p:cNvGrpSpPr/>
          <p:nvPr/>
        </p:nvGrpSpPr>
        <p:grpSpPr>
          <a:xfrm>
            <a:off x="577123" y="2533289"/>
            <a:ext cx="970137" cy="523220"/>
            <a:chOff x="2886776" y="1349512"/>
            <a:chExt cx="970137" cy="523220"/>
          </a:xfrm>
        </p:grpSpPr>
        <p:cxnSp>
          <p:nvCxnSpPr>
            <p:cNvPr id="6" name="Connecteur droit avec flèche 5">
              <a:extLst>
                <a:ext uri="{FF2B5EF4-FFF2-40B4-BE49-F238E27FC236}">
                  <a16:creationId xmlns:a16="http://schemas.microsoft.com/office/drawing/2014/main" id="{1104C26B-D1D3-4948-9EE5-6A491A1BC205}"/>
                </a:ext>
              </a:extLst>
            </p:cNvPr>
            <p:cNvCxnSpPr>
              <a:cxnSpLocks/>
            </p:cNvCxnSpPr>
            <p:nvPr/>
          </p:nvCxnSpPr>
          <p:spPr>
            <a:xfrm>
              <a:off x="3034287" y="1376814"/>
              <a:ext cx="675119" cy="0"/>
            </a:xfrm>
            <a:prstGeom prst="straightConnector1">
              <a:avLst/>
            </a:prstGeom>
            <a:ln w="41275">
              <a:solidFill>
                <a:schemeClr val="accent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ZoneTexte 6">
              <a:extLst>
                <a:ext uri="{FF2B5EF4-FFF2-40B4-BE49-F238E27FC236}">
                  <a16:creationId xmlns:a16="http://schemas.microsoft.com/office/drawing/2014/main" id="{C409D2D7-563D-4B74-8D5D-44D5C84D608F}"/>
                </a:ext>
              </a:extLst>
            </p:cNvPr>
            <p:cNvSpPr txBox="1"/>
            <p:nvPr/>
          </p:nvSpPr>
          <p:spPr>
            <a:xfrm>
              <a:off x="2886776" y="1349512"/>
              <a:ext cx="97013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2800" dirty="0">
                  <a:solidFill>
                    <a:schemeClr val="accent1"/>
                  </a:solidFill>
                </a:rPr>
                <a:t> 1 cm</a:t>
              </a:r>
            </a:p>
          </p:txBody>
        </p:sp>
      </p:grpSp>
      <p:grpSp>
        <p:nvGrpSpPr>
          <p:cNvPr id="16" name="Groupe 15">
            <a:extLst>
              <a:ext uri="{FF2B5EF4-FFF2-40B4-BE49-F238E27FC236}">
                <a16:creationId xmlns:a16="http://schemas.microsoft.com/office/drawing/2014/main" id="{D8C27C6E-66B0-4ECA-B990-0891D59F1568}"/>
              </a:ext>
            </a:extLst>
          </p:cNvPr>
          <p:cNvGrpSpPr/>
          <p:nvPr/>
        </p:nvGrpSpPr>
        <p:grpSpPr>
          <a:xfrm>
            <a:off x="616395" y="1690688"/>
            <a:ext cx="891591" cy="594803"/>
            <a:chOff x="8081108" y="3697271"/>
            <a:chExt cx="891591" cy="594803"/>
          </a:xfrm>
        </p:grpSpPr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6EA538C4-3AC5-497C-B796-E06E5A353A96}"/>
                </a:ext>
              </a:extLst>
            </p:cNvPr>
            <p:cNvSpPr/>
            <p:nvPr/>
          </p:nvSpPr>
          <p:spPr>
            <a:xfrm>
              <a:off x="8232357" y="3697271"/>
              <a:ext cx="589095" cy="594803"/>
            </a:xfrm>
            <a:prstGeom prst="rect">
              <a:avLst/>
            </a:prstGeom>
            <a:solidFill>
              <a:srgbClr val="0070C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200" b="1" dirty="0"/>
            </a:p>
          </p:txBody>
        </p:sp>
        <p:sp>
          <p:nvSpPr>
            <p:cNvPr id="15" name="ZoneTexte 14">
              <a:extLst>
                <a:ext uri="{FF2B5EF4-FFF2-40B4-BE49-F238E27FC236}">
                  <a16:creationId xmlns:a16="http://schemas.microsoft.com/office/drawing/2014/main" id="{E2545B02-20D6-478E-BBE3-50FC2981D4CA}"/>
                </a:ext>
              </a:extLst>
            </p:cNvPr>
            <p:cNvSpPr txBox="1"/>
            <p:nvPr/>
          </p:nvSpPr>
          <p:spPr>
            <a:xfrm rot="2625532">
              <a:off x="8081108" y="3774930"/>
              <a:ext cx="891591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2400" b="1" dirty="0">
                  <a:solidFill>
                    <a:schemeClr val="accent2"/>
                  </a:solidFill>
                </a:rPr>
                <a:t>1 cm²</a:t>
              </a:r>
            </a:p>
          </p:txBody>
        </p:sp>
      </p:grpSp>
      <p:grpSp>
        <p:nvGrpSpPr>
          <p:cNvPr id="24" name="Groupe 23">
            <a:extLst>
              <a:ext uri="{FF2B5EF4-FFF2-40B4-BE49-F238E27FC236}">
                <a16:creationId xmlns:a16="http://schemas.microsoft.com/office/drawing/2014/main" id="{214EE378-6EF3-474F-AF0B-2409F7A8B4E7}"/>
              </a:ext>
            </a:extLst>
          </p:cNvPr>
          <p:cNvGrpSpPr/>
          <p:nvPr/>
        </p:nvGrpSpPr>
        <p:grpSpPr>
          <a:xfrm rot="5400000">
            <a:off x="7130221" y="866207"/>
            <a:ext cx="2081470" cy="523220"/>
            <a:chOff x="3097115" y="2098218"/>
            <a:chExt cx="370058" cy="523220"/>
          </a:xfrm>
        </p:grpSpPr>
        <p:cxnSp>
          <p:nvCxnSpPr>
            <p:cNvPr id="25" name="Connecteur droit avec flèche 24">
              <a:extLst>
                <a:ext uri="{FF2B5EF4-FFF2-40B4-BE49-F238E27FC236}">
                  <a16:creationId xmlns:a16="http://schemas.microsoft.com/office/drawing/2014/main" id="{3C1E66F6-3E44-4CC7-9515-E539D5D4B07B}"/>
                </a:ext>
              </a:extLst>
            </p:cNvPr>
            <p:cNvCxnSpPr>
              <a:cxnSpLocks/>
            </p:cNvCxnSpPr>
            <p:nvPr/>
          </p:nvCxnSpPr>
          <p:spPr>
            <a:xfrm rot="16200000">
              <a:off x="3276125" y="2438455"/>
              <a:ext cx="0" cy="358019"/>
            </a:xfrm>
            <a:prstGeom prst="straightConnector1">
              <a:avLst/>
            </a:prstGeom>
            <a:ln w="41275">
              <a:solidFill>
                <a:srgbClr val="00B050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ZoneTexte 25">
              <a:extLst>
                <a:ext uri="{FF2B5EF4-FFF2-40B4-BE49-F238E27FC236}">
                  <a16:creationId xmlns:a16="http://schemas.microsoft.com/office/drawing/2014/main" id="{B6D50000-70EC-48F1-B434-3A5FEF28A367}"/>
                </a:ext>
              </a:extLst>
            </p:cNvPr>
            <p:cNvSpPr txBox="1"/>
            <p:nvPr/>
          </p:nvSpPr>
          <p:spPr>
            <a:xfrm>
              <a:off x="3166599" y="2098218"/>
              <a:ext cx="30057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2800" dirty="0">
                  <a:solidFill>
                    <a:schemeClr val="accent1"/>
                  </a:solidFill>
                </a:rPr>
                <a:t> </a:t>
              </a:r>
              <a:r>
                <a:rPr lang="fr-FR" sz="2800" dirty="0">
                  <a:solidFill>
                    <a:srgbClr val="00B050"/>
                  </a:solidFill>
                </a:rPr>
                <a:t>3 cm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4377895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" dur="75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3000"/>
                            </p:stCondLst>
                            <p:childTnLst>
                              <p:par>
                                <p:cTn id="1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 8">
            <a:extLst>
              <a:ext uri="{FF2B5EF4-FFF2-40B4-BE49-F238E27FC236}">
                <a16:creationId xmlns:a16="http://schemas.microsoft.com/office/drawing/2014/main" id="{BCCA27B4-9755-433E-A6D3-41C308116747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737354" y="0"/>
            <a:ext cx="4295775" cy="4232643"/>
          </a:xfrm>
          <a:prstGeom prst="rect">
            <a:avLst/>
          </a:prstGeom>
        </p:spPr>
      </p:pic>
      <p:sp>
        <p:nvSpPr>
          <p:cNvPr id="2" name="Titre 1">
            <a:extLst>
              <a:ext uri="{FF2B5EF4-FFF2-40B4-BE49-F238E27FC236}">
                <a16:creationId xmlns:a16="http://schemas.microsoft.com/office/drawing/2014/main" id="{64ED3AE8-1952-4F1D-A181-BA0220159B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u="sng" dirty="0"/>
              <a:t>Question 9</a:t>
            </a:r>
            <a:r>
              <a:rPr lang="fr-FR" dirty="0"/>
              <a:t>: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2CD1FFC-8C05-4B78-96E4-FAD5AB67F5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12979" y="3468368"/>
            <a:ext cx="6050280" cy="4351338"/>
          </a:xfrm>
        </p:spPr>
        <p:txBody>
          <a:bodyPr/>
          <a:lstStyle/>
          <a:p>
            <a:pPr marL="0" indent="0">
              <a:buNone/>
            </a:pPr>
            <a:r>
              <a:rPr lang="fr-FR" dirty="0"/>
              <a:t>Quelle est l’aire de ce disque?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 </a:t>
            </a:r>
            <a:endParaRPr lang="fr-FR" b="0" dirty="0">
              <a:ea typeface="Cambria Math" panose="02040503050406030204" pitchFamily="18" charset="0"/>
            </a:endParaRP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E579EAE6-0EC5-4E3C-8E3F-1E46E8C40A8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5955" y="1600179"/>
            <a:ext cx="752475" cy="800100"/>
          </a:xfrm>
          <a:prstGeom prst="rect">
            <a:avLst/>
          </a:prstGeom>
        </p:spPr>
      </p:pic>
      <p:grpSp>
        <p:nvGrpSpPr>
          <p:cNvPr id="5" name="Groupe 4">
            <a:extLst>
              <a:ext uri="{FF2B5EF4-FFF2-40B4-BE49-F238E27FC236}">
                <a16:creationId xmlns:a16="http://schemas.microsoft.com/office/drawing/2014/main" id="{B332C747-B427-448E-8C58-CFCB354ECFB3}"/>
              </a:ext>
            </a:extLst>
          </p:cNvPr>
          <p:cNvGrpSpPr/>
          <p:nvPr/>
        </p:nvGrpSpPr>
        <p:grpSpPr>
          <a:xfrm>
            <a:off x="577123" y="2533289"/>
            <a:ext cx="970137" cy="523220"/>
            <a:chOff x="2886776" y="1349512"/>
            <a:chExt cx="970137" cy="523220"/>
          </a:xfrm>
        </p:grpSpPr>
        <p:cxnSp>
          <p:nvCxnSpPr>
            <p:cNvPr id="6" name="Connecteur droit avec flèche 5">
              <a:extLst>
                <a:ext uri="{FF2B5EF4-FFF2-40B4-BE49-F238E27FC236}">
                  <a16:creationId xmlns:a16="http://schemas.microsoft.com/office/drawing/2014/main" id="{1104C26B-D1D3-4948-9EE5-6A491A1BC205}"/>
                </a:ext>
              </a:extLst>
            </p:cNvPr>
            <p:cNvCxnSpPr>
              <a:cxnSpLocks/>
            </p:cNvCxnSpPr>
            <p:nvPr/>
          </p:nvCxnSpPr>
          <p:spPr>
            <a:xfrm>
              <a:off x="3034287" y="1376814"/>
              <a:ext cx="675119" cy="0"/>
            </a:xfrm>
            <a:prstGeom prst="straightConnector1">
              <a:avLst/>
            </a:prstGeom>
            <a:ln w="41275">
              <a:solidFill>
                <a:schemeClr val="accent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ZoneTexte 6">
              <a:extLst>
                <a:ext uri="{FF2B5EF4-FFF2-40B4-BE49-F238E27FC236}">
                  <a16:creationId xmlns:a16="http://schemas.microsoft.com/office/drawing/2014/main" id="{C409D2D7-563D-4B74-8D5D-44D5C84D608F}"/>
                </a:ext>
              </a:extLst>
            </p:cNvPr>
            <p:cNvSpPr txBox="1"/>
            <p:nvPr/>
          </p:nvSpPr>
          <p:spPr>
            <a:xfrm>
              <a:off x="2886776" y="1349512"/>
              <a:ext cx="97013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2800" dirty="0">
                  <a:solidFill>
                    <a:schemeClr val="accent1"/>
                  </a:solidFill>
                </a:rPr>
                <a:t> 1 cm</a:t>
              </a:r>
            </a:p>
          </p:txBody>
        </p:sp>
      </p:grpSp>
      <p:grpSp>
        <p:nvGrpSpPr>
          <p:cNvPr id="16" name="Groupe 15">
            <a:extLst>
              <a:ext uri="{FF2B5EF4-FFF2-40B4-BE49-F238E27FC236}">
                <a16:creationId xmlns:a16="http://schemas.microsoft.com/office/drawing/2014/main" id="{D8C27C6E-66B0-4ECA-B990-0891D59F1568}"/>
              </a:ext>
            </a:extLst>
          </p:cNvPr>
          <p:cNvGrpSpPr/>
          <p:nvPr/>
        </p:nvGrpSpPr>
        <p:grpSpPr>
          <a:xfrm>
            <a:off x="616395" y="1690688"/>
            <a:ext cx="891591" cy="594803"/>
            <a:chOff x="8081108" y="3697271"/>
            <a:chExt cx="891591" cy="594803"/>
          </a:xfrm>
        </p:grpSpPr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6EA538C4-3AC5-497C-B796-E06E5A353A96}"/>
                </a:ext>
              </a:extLst>
            </p:cNvPr>
            <p:cNvSpPr/>
            <p:nvPr/>
          </p:nvSpPr>
          <p:spPr>
            <a:xfrm>
              <a:off x="8232357" y="3697271"/>
              <a:ext cx="589095" cy="594803"/>
            </a:xfrm>
            <a:prstGeom prst="rect">
              <a:avLst/>
            </a:prstGeom>
            <a:solidFill>
              <a:srgbClr val="0070C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200" b="1" dirty="0"/>
            </a:p>
          </p:txBody>
        </p:sp>
        <p:sp>
          <p:nvSpPr>
            <p:cNvPr id="15" name="ZoneTexte 14">
              <a:extLst>
                <a:ext uri="{FF2B5EF4-FFF2-40B4-BE49-F238E27FC236}">
                  <a16:creationId xmlns:a16="http://schemas.microsoft.com/office/drawing/2014/main" id="{E2545B02-20D6-478E-BBE3-50FC2981D4CA}"/>
                </a:ext>
              </a:extLst>
            </p:cNvPr>
            <p:cNvSpPr txBox="1"/>
            <p:nvPr/>
          </p:nvSpPr>
          <p:spPr>
            <a:xfrm rot="2625532">
              <a:off x="8081108" y="3774930"/>
              <a:ext cx="891591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2400" b="1" dirty="0">
                  <a:solidFill>
                    <a:schemeClr val="accent2"/>
                  </a:solidFill>
                </a:rPr>
                <a:t>1 cm²</a:t>
              </a: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ZoneTexte 17">
                <a:extLst>
                  <a:ext uri="{FF2B5EF4-FFF2-40B4-BE49-F238E27FC236}">
                    <a16:creationId xmlns:a16="http://schemas.microsoft.com/office/drawing/2014/main" id="{D6C72D18-8E72-4A45-BB30-961111AEB139}"/>
                  </a:ext>
                </a:extLst>
              </p:cNvPr>
              <p:cNvSpPr txBox="1"/>
              <p:nvPr/>
            </p:nvSpPr>
            <p:spPr>
              <a:xfrm>
                <a:off x="2766777" y="4884782"/>
                <a:ext cx="1508042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fr-FR" sz="28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fr-FR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  <m:r>
                      <a:rPr lang="fr-FR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×3</m:t>
                    </m:r>
                  </m:oMath>
                </a14:m>
                <a:r>
                  <a:rPr lang="fr-FR" sz="2800" dirty="0"/>
                  <a:t>²</a:t>
                </a:r>
              </a:p>
            </p:txBody>
          </p:sp>
        </mc:Choice>
        <mc:Fallback xmlns="">
          <p:sp>
            <p:nvSpPr>
              <p:cNvPr id="18" name="ZoneTexte 17">
                <a:extLst>
                  <a:ext uri="{FF2B5EF4-FFF2-40B4-BE49-F238E27FC236}">
                    <a16:creationId xmlns:a16="http://schemas.microsoft.com/office/drawing/2014/main" id="{D6C72D18-8E72-4A45-BB30-961111AEB13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66777" y="4884782"/>
                <a:ext cx="1508042" cy="523220"/>
              </a:xfrm>
              <a:prstGeom prst="rect">
                <a:avLst/>
              </a:prstGeom>
              <a:blipFill>
                <a:blip r:embed="rId4"/>
                <a:stretch>
                  <a:fillRect t="-10465" r="-6883" b="-32558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ZoneTexte 18">
                <a:extLst>
                  <a:ext uri="{FF2B5EF4-FFF2-40B4-BE49-F238E27FC236}">
                    <a16:creationId xmlns:a16="http://schemas.microsoft.com/office/drawing/2014/main" id="{49F5B3D4-C404-45C6-9296-16321934339E}"/>
                  </a:ext>
                </a:extLst>
              </p:cNvPr>
              <p:cNvSpPr txBox="1"/>
              <p:nvPr/>
            </p:nvSpPr>
            <p:spPr>
              <a:xfrm>
                <a:off x="2766777" y="5964856"/>
                <a:ext cx="1719125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</m:t>
                      </m:r>
                      <m:r>
                        <a:rPr lang="fr-FR" sz="2800" b="0" i="1" smtClean="0">
                          <a:solidFill>
                            <a:schemeClr val="accent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28</m:t>
                      </m:r>
                      <m:r>
                        <a:rPr lang="fr-FR" sz="2800" b="0" i="1" smtClean="0">
                          <a:solidFill>
                            <a:schemeClr val="accent2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fr-FR" sz="2800" b="0" i="1" smtClean="0">
                          <a:solidFill>
                            <a:schemeClr val="accent2"/>
                          </a:solidFill>
                          <a:latin typeface="Cambria Math" panose="02040503050406030204" pitchFamily="18" charset="0"/>
                        </a:rPr>
                        <m:t>𝑐𝑚</m:t>
                      </m:r>
                      <m:r>
                        <a:rPr lang="fr-FR" sz="2800" b="0" i="1" smtClean="0">
                          <a:solidFill>
                            <a:schemeClr val="accent2"/>
                          </a:solidFill>
                          <a:latin typeface="Cambria Math" panose="02040503050406030204" pitchFamily="18" charset="0"/>
                        </a:rPr>
                        <m:t>²</m:t>
                      </m:r>
                    </m:oMath>
                  </m:oMathPara>
                </a14:m>
                <a:endParaRPr lang="fr-FR" sz="2800" dirty="0"/>
              </a:p>
            </p:txBody>
          </p:sp>
        </mc:Choice>
        <mc:Fallback xmlns="">
          <p:sp>
            <p:nvSpPr>
              <p:cNvPr id="19" name="ZoneTexte 18">
                <a:extLst>
                  <a:ext uri="{FF2B5EF4-FFF2-40B4-BE49-F238E27FC236}">
                    <a16:creationId xmlns:a16="http://schemas.microsoft.com/office/drawing/2014/main" id="{49F5B3D4-C404-45C6-9296-16321934339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66777" y="5964856"/>
                <a:ext cx="1719125" cy="52322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4" name="Groupe 23">
            <a:extLst>
              <a:ext uri="{FF2B5EF4-FFF2-40B4-BE49-F238E27FC236}">
                <a16:creationId xmlns:a16="http://schemas.microsoft.com/office/drawing/2014/main" id="{214EE378-6EF3-474F-AF0B-2409F7A8B4E7}"/>
              </a:ext>
            </a:extLst>
          </p:cNvPr>
          <p:cNvGrpSpPr/>
          <p:nvPr/>
        </p:nvGrpSpPr>
        <p:grpSpPr>
          <a:xfrm rot="5400000">
            <a:off x="7130221" y="866207"/>
            <a:ext cx="2081470" cy="523220"/>
            <a:chOff x="3097115" y="2098218"/>
            <a:chExt cx="370058" cy="523220"/>
          </a:xfrm>
        </p:grpSpPr>
        <p:cxnSp>
          <p:nvCxnSpPr>
            <p:cNvPr id="25" name="Connecteur droit avec flèche 24">
              <a:extLst>
                <a:ext uri="{FF2B5EF4-FFF2-40B4-BE49-F238E27FC236}">
                  <a16:creationId xmlns:a16="http://schemas.microsoft.com/office/drawing/2014/main" id="{3C1E66F6-3E44-4CC7-9515-E539D5D4B07B}"/>
                </a:ext>
              </a:extLst>
            </p:cNvPr>
            <p:cNvCxnSpPr>
              <a:cxnSpLocks/>
            </p:cNvCxnSpPr>
            <p:nvPr/>
          </p:nvCxnSpPr>
          <p:spPr>
            <a:xfrm rot="16200000">
              <a:off x="3276125" y="2438455"/>
              <a:ext cx="0" cy="358019"/>
            </a:xfrm>
            <a:prstGeom prst="straightConnector1">
              <a:avLst/>
            </a:prstGeom>
            <a:ln w="41275">
              <a:solidFill>
                <a:srgbClr val="00B050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ZoneTexte 25">
              <a:extLst>
                <a:ext uri="{FF2B5EF4-FFF2-40B4-BE49-F238E27FC236}">
                  <a16:creationId xmlns:a16="http://schemas.microsoft.com/office/drawing/2014/main" id="{B6D50000-70EC-48F1-B434-3A5FEF28A367}"/>
                </a:ext>
              </a:extLst>
            </p:cNvPr>
            <p:cNvSpPr txBox="1"/>
            <p:nvPr/>
          </p:nvSpPr>
          <p:spPr>
            <a:xfrm>
              <a:off x="3166599" y="2098218"/>
              <a:ext cx="30057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2800" dirty="0">
                  <a:solidFill>
                    <a:schemeClr val="accent1"/>
                  </a:solidFill>
                </a:rPr>
                <a:t> </a:t>
              </a:r>
              <a:r>
                <a:rPr lang="fr-FR" sz="2800" dirty="0">
                  <a:solidFill>
                    <a:srgbClr val="00B050"/>
                  </a:solidFill>
                </a:rPr>
                <a:t>3 cm</a:t>
              </a: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ZoneTexte 11">
                <a:extLst>
                  <a:ext uri="{FF2B5EF4-FFF2-40B4-BE49-F238E27FC236}">
                    <a16:creationId xmlns:a16="http://schemas.microsoft.com/office/drawing/2014/main" id="{4623104F-9B56-44B2-A2D5-E3BF7C30F38A}"/>
                  </a:ext>
                </a:extLst>
              </p:cNvPr>
              <p:cNvSpPr txBox="1"/>
              <p:nvPr/>
            </p:nvSpPr>
            <p:spPr>
              <a:xfrm>
                <a:off x="1543819" y="4228137"/>
                <a:ext cx="5137176" cy="56509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8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  <m:sub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𝑑𝑖𝑠𝑞𝑢𝑒</m:t>
                          </m:r>
                        </m:sub>
                      </m:sSub>
                      <m:r>
                        <a:rPr lang="fr-FR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fr-FR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r>
                        <a:rPr lang="fr-FR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sSup>
                        <m:sSupPr>
                          <m:ctrlPr>
                            <a:rPr lang="fr-FR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fr-FR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𝑅</m:t>
                          </m:r>
                        </m:e>
                        <m:sup>
                          <m:r>
                            <a:rPr lang="fr-FR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fr-FR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 </m:t>
                      </m:r>
                      <m:r>
                        <a:rPr lang="fr-FR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𝑜𝑢</m:t>
                      </m:r>
                      <m:r>
                        <a:rPr lang="fr-FR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fr-FR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r>
                        <a:rPr lang="fr-FR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fr-FR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𝑅</m:t>
                      </m:r>
                      <m:r>
                        <a:rPr lang="fr-FR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fr-FR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𝑅</m:t>
                      </m:r>
                    </m:oMath>
                  </m:oMathPara>
                </a14:m>
                <a:endParaRPr lang="fr-FR" sz="2800" dirty="0"/>
              </a:p>
            </p:txBody>
          </p:sp>
        </mc:Choice>
        <mc:Fallback xmlns="">
          <p:sp>
            <p:nvSpPr>
              <p:cNvPr id="12" name="ZoneTexte 11">
                <a:extLst>
                  <a:ext uri="{FF2B5EF4-FFF2-40B4-BE49-F238E27FC236}">
                    <a16:creationId xmlns:a16="http://schemas.microsoft.com/office/drawing/2014/main" id="{4623104F-9B56-44B2-A2D5-E3BF7C30F38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43819" y="4228137"/>
                <a:ext cx="5137176" cy="565091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ZoneTexte 30">
                <a:extLst>
                  <a:ext uri="{FF2B5EF4-FFF2-40B4-BE49-F238E27FC236}">
                    <a16:creationId xmlns:a16="http://schemas.microsoft.com/office/drawing/2014/main" id="{294EFD02-2658-4B67-B37D-532AA08F8262}"/>
                  </a:ext>
                </a:extLst>
              </p:cNvPr>
              <p:cNvSpPr txBox="1"/>
              <p:nvPr/>
            </p:nvSpPr>
            <p:spPr>
              <a:xfrm>
                <a:off x="2752625" y="5408002"/>
                <a:ext cx="1953996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fr-FR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≈3,14×3</m:t>
                    </m:r>
                  </m:oMath>
                </a14:m>
                <a:r>
                  <a:rPr lang="fr-FR" sz="2800" dirty="0"/>
                  <a:t>²</a:t>
                </a:r>
              </a:p>
            </p:txBody>
          </p:sp>
        </mc:Choice>
        <mc:Fallback xmlns="">
          <p:sp>
            <p:nvSpPr>
              <p:cNvPr id="31" name="ZoneTexte 30">
                <a:extLst>
                  <a:ext uri="{FF2B5EF4-FFF2-40B4-BE49-F238E27FC236}">
                    <a16:creationId xmlns:a16="http://schemas.microsoft.com/office/drawing/2014/main" id="{294EFD02-2658-4B67-B37D-532AA08F826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52625" y="5408002"/>
                <a:ext cx="1953996" cy="523220"/>
              </a:xfrm>
              <a:prstGeom prst="rect">
                <a:avLst/>
              </a:prstGeom>
              <a:blipFill>
                <a:blip r:embed="rId7"/>
                <a:stretch>
                  <a:fillRect t="-10465" r="-5313" b="-32558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0" name="Image 19">
            <a:extLst>
              <a:ext uri="{FF2B5EF4-FFF2-40B4-BE49-F238E27FC236}">
                <a16:creationId xmlns:a16="http://schemas.microsoft.com/office/drawing/2014/main" id="{F994A853-287C-442A-9538-5ADB94EC1C4B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646267" y="4706001"/>
            <a:ext cx="6470648" cy="19191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16410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3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 8">
            <a:extLst>
              <a:ext uri="{FF2B5EF4-FFF2-40B4-BE49-F238E27FC236}">
                <a16:creationId xmlns:a16="http://schemas.microsoft.com/office/drawing/2014/main" id="{BCCA27B4-9755-433E-A6D3-41C30811674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b="50366"/>
          <a:stretch/>
        </p:blipFill>
        <p:spPr>
          <a:xfrm>
            <a:off x="5737354" y="0"/>
            <a:ext cx="4295775" cy="2100839"/>
          </a:xfrm>
          <a:prstGeom prst="rect">
            <a:avLst/>
          </a:prstGeom>
        </p:spPr>
      </p:pic>
      <p:sp>
        <p:nvSpPr>
          <p:cNvPr id="2" name="Titre 1">
            <a:extLst>
              <a:ext uri="{FF2B5EF4-FFF2-40B4-BE49-F238E27FC236}">
                <a16:creationId xmlns:a16="http://schemas.microsoft.com/office/drawing/2014/main" id="{64ED3AE8-1952-4F1D-A181-BA0220159B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u="sng" dirty="0"/>
              <a:t>Question 10</a:t>
            </a:r>
            <a:r>
              <a:rPr lang="fr-FR" dirty="0"/>
              <a:t>: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2CD1FFC-8C05-4B78-96E4-FAD5AB67F5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43819" y="2335013"/>
            <a:ext cx="6050280" cy="4351338"/>
          </a:xfrm>
        </p:spPr>
        <p:txBody>
          <a:bodyPr/>
          <a:lstStyle/>
          <a:p>
            <a:pPr marL="0" indent="0">
              <a:buNone/>
            </a:pPr>
            <a:r>
              <a:rPr lang="fr-FR" dirty="0"/>
              <a:t>Quelle est l’aire de cette figure?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 </a:t>
            </a:r>
            <a:endParaRPr lang="fr-FR" b="0" dirty="0">
              <a:ea typeface="Cambria Math" panose="02040503050406030204" pitchFamily="18" charset="0"/>
            </a:endParaRPr>
          </a:p>
        </p:txBody>
      </p:sp>
      <p:grpSp>
        <p:nvGrpSpPr>
          <p:cNvPr id="24" name="Groupe 23">
            <a:extLst>
              <a:ext uri="{FF2B5EF4-FFF2-40B4-BE49-F238E27FC236}">
                <a16:creationId xmlns:a16="http://schemas.microsoft.com/office/drawing/2014/main" id="{214EE378-6EF3-474F-AF0B-2409F7A8B4E7}"/>
              </a:ext>
            </a:extLst>
          </p:cNvPr>
          <p:cNvGrpSpPr/>
          <p:nvPr/>
        </p:nvGrpSpPr>
        <p:grpSpPr>
          <a:xfrm rot="5400000">
            <a:off x="7130221" y="866207"/>
            <a:ext cx="2081470" cy="523220"/>
            <a:chOff x="3097115" y="2098218"/>
            <a:chExt cx="370058" cy="523220"/>
          </a:xfrm>
        </p:grpSpPr>
        <p:cxnSp>
          <p:nvCxnSpPr>
            <p:cNvPr id="25" name="Connecteur droit avec flèche 24">
              <a:extLst>
                <a:ext uri="{FF2B5EF4-FFF2-40B4-BE49-F238E27FC236}">
                  <a16:creationId xmlns:a16="http://schemas.microsoft.com/office/drawing/2014/main" id="{3C1E66F6-3E44-4CC7-9515-E539D5D4B07B}"/>
                </a:ext>
              </a:extLst>
            </p:cNvPr>
            <p:cNvCxnSpPr>
              <a:cxnSpLocks/>
            </p:cNvCxnSpPr>
            <p:nvPr/>
          </p:nvCxnSpPr>
          <p:spPr>
            <a:xfrm rot="16200000">
              <a:off x="3276125" y="2438455"/>
              <a:ext cx="0" cy="358019"/>
            </a:xfrm>
            <a:prstGeom prst="straightConnector1">
              <a:avLst/>
            </a:prstGeom>
            <a:ln w="41275">
              <a:solidFill>
                <a:srgbClr val="00B050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ZoneTexte 25">
              <a:extLst>
                <a:ext uri="{FF2B5EF4-FFF2-40B4-BE49-F238E27FC236}">
                  <a16:creationId xmlns:a16="http://schemas.microsoft.com/office/drawing/2014/main" id="{B6D50000-70EC-48F1-B434-3A5FEF28A367}"/>
                </a:ext>
              </a:extLst>
            </p:cNvPr>
            <p:cNvSpPr txBox="1"/>
            <p:nvPr/>
          </p:nvSpPr>
          <p:spPr>
            <a:xfrm>
              <a:off x="3166599" y="2098218"/>
              <a:ext cx="30057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2800" dirty="0">
                  <a:solidFill>
                    <a:schemeClr val="accent1"/>
                  </a:solidFill>
                </a:rPr>
                <a:t> </a:t>
              </a:r>
              <a:r>
                <a:rPr lang="fr-FR" sz="2800" dirty="0">
                  <a:solidFill>
                    <a:srgbClr val="00B050"/>
                  </a:solidFill>
                </a:rPr>
                <a:t>3 cm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3493713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" dur="75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3000"/>
                            </p:stCondLst>
                            <p:childTnLst>
                              <p:par>
                                <p:cTn id="1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 8">
            <a:extLst>
              <a:ext uri="{FF2B5EF4-FFF2-40B4-BE49-F238E27FC236}">
                <a16:creationId xmlns:a16="http://schemas.microsoft.com/office/drawing/2014/main" id="{BCCA27B4-9755-433E-A6D3-41C30811674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b="50366"/>
          <a:stretch/>
        </p:blipFill>
        <p:spPr>
          <a:xfrm>
            <a:off x="5737354" y="0"/>
            <a:ext cx="4295775" cy="2100839"/>
          </a:xfrm>
          <a:prstGeom prst="rect">
            <a:avLst/>
          </a:prstGeom>
        </p:spPr>
      </p:pic>
      <p:sp>
        <p:nvSpPr>
          <p:cNvPr id="2" name="Titre 1">
            <a:extLst>
              <a:ext uri="{FF2B5EF4-FFF2-40B4-BE49-F238E27FC236}">
                <a16:creationId xmlns:a16="http://schemas.microsoft.com/office/drawing/2014/main" id="{64ED3AE8-1952-4F1D-A181-BA0220159B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u="sng" dirty="0"/>
              <a:t>Question 10</a:t>
            </a:r>
            <a:r>
              <a:rPr lang="fr-FR" dirty="0"/>
              <a:t>: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2CD1FFC-8C05-4B78-96E4-FAD5AB67F5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43819" y="2335013"/>
            <a:ext cx="6050280" cy="4351338"/>
          </a:xfrm>
        </p:spPr>
        <p:txBody>
          <a:bodyPr/>
          <a:lstStyle/>
          <a:p>
            <a:pPr marL="0" indent="0">
              <a:buNone/>
            </a:pPr>
            <a:r>
              <a:rPr lang="fr-FR" dirty="0"/>
              <a:t>Quelle est l’aire de cette figure?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 </a:t>
            </a:r>
            <a:endParaRPr lang="fr-FR" b="0" dirty="0">
              <a:ea typeface="Cambria Math" panose="020405030504060302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8" name="ZoneTexte 17">
                <a:extLst>
                  <a:ext uri="{FF2B5EF4-FFF2-40B4-BE49-F238E27FC236}">
                    <a16:creationId xmlns:a16="http://schemas.microsoft.com/office/drawing/2014/main" id="{D6C72D18-8E72-4A45-BB30-961111AEB139}"/>
                  </a:ext>
                </a:extLst>
              </p:cNvPr>
              <p:cNvSpPr txBox="1"/>
              <p:nvPr/>
            </p:nvSpPr>
            <p:spPr>
              <a:xfrm>
                <a:off x="2449546" y="3744524"/>
                <a:ext cx="2394117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fr-FR" sz="2800" b="0" i="1" smtClean="0">
                        <a:latin typeface="Cambria Math" panose="02040503050406030204" pitchFamily="18" charset="0"/>
                      </a:rPr>
                      <m:t>=(</m:t>
                    </m:r>
                    <m:r>
                      <a:rPr lang="fr-FR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  <m:r>
                      <a:rPr lang="fr-FR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×3</m:t>
                    </m:r>
                  </m:oMath>
                </a14:m>
                <a:r>
                  <a:rPr lang="fr-FR" sz="2800" dirty="0"/>
                  <a:t>²) </a:t>
                </a:r>
                <a14:m>
                  <m:oMath xmlns:m="http://schemas.openxmlformats.org/officeDocument/2006/math">
                    <m:r>
                      <a:rPr lang="fr-FR" sz="2800" i="1" smtClean="0">
                        <a:solidFill>
                          <a:srgbClr val="00B05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</m:t>
                    </m:r>
                    <m:r>
                      <a:rPr lang="fr-FR" sz="2800" b="0" i="1" smtClean="0">
                        <a:solidFill>
                          <a:srgbClr val="00B05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2</m:t>
                    </m:r>
                  </m:oMath>
                </a14:m>
                <a:endParaRPr lang="fr-FR" sz="2800" dirty="0"/>
              </a:p>
            </p:txBody>
          </p:sp>
        </mc:Choice>
        <mc:Fallback>
          <p:sp>
            <p:nvSpPr>
              <p:cNvPr id="18" name="ZoneTexte 17">
                <a:extLst>
                  <a:ext uri="{FF2B5EF4-FFF2-40B4-BE49-F238E27FC236}">
                    <a16:creationId xmlns:a16="http://schemas.microsoft.com/office/drawing/2014/main" id="{D6C72D18-8E72-4A45-BB30-961111AEB13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49546" y="3744524"/>
                <a:ext cx="2394117" cy="523220"/>
              </a:xfrm>
              <a:prstGeom prst="rect">
                <a:avLst/>
              </a:prstGeom>
              <a:blipFill>
                <a:blip r:embed="rId3"/>
                <a:stretch>
                  <a:fillRect t="-10465" b="-32558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9" name="ZoneTexte 18">
                <a:extLst>
                  <a:ext uri="{FF2B5EF4-FFF2-40B4-BE49-F238E27FC236}">
                    <a16:creationId xmlns:a16="http://schemas.microsoft.com/office/drawing/2014/main" id="{49F5B3D4-C404-45C6-9296-16321934339E}"/>
                  </a:ext>
                </a:extLst>
              </p:cNvPr>
              <p:cNvSpPr txBox="1"/>
              <p:nvPr/>
            </p:nvSpPr>
            <p:spPr>
              <a:xfrm>
                <a:off x="2379915" y="5032335"/>
                <a:ext cx="2345129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</m:t>
                      </m:r>
                      <m:r>
                        <a:rPr lang="fr-FR" sz="2800" b="0" i="1" smtClean="0">
                          <a:solidFill>
                            <a:schemeClr val="accent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28</m:t>
                      </m:r>
                      <m:r>
                        <a:rPr lang="fr-FR" sz="2800" b="0" i="1" smtClean="0">
                          <a:solidFill>
                            <a:schemeClr val="accent2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fr-FR" sz="2800" b="0" i="1" smtClean="0">
                          <a:solidFill>
                            <a:schemeClr val="accent2"/>
                          </a:solidFill>
                          <a:latin typeface="Cambria Math" panose="02040503050406030204" pitchFamily="18" charset="0"/>
                        </a:rPr>
                        <m:t>𝑐𝑚</m:t>
                      </m:r>
                      <m:r>
                        <a:rPr lang="fr-FR" sz="2800" b="0" i="1" smtClean="0">
                          <a:solidFill>
                            <a:schemeClr val="accent2"/>
                          </a:solidFill>
                          <a:latin typeface="Cambria Math" panose="02040503050406030204" pitchFamily="18" charset="0"/>
                        </a:rPr>
                        <m:t>²÷2</m:t>
                      </m:r>
                    </m:oMath>
                  </m:oMathPara>
                </a14:m>
                <a:endParaRPr lang="fr-FR" sz="2800" dirty="0"/>
              </a:p>
            </p:txBody>
          </p:sp>
        </mc:Choice>
        <mc:Fallback>
          <p:sp>
            <p:nvSpPr>
              <p:cNvPr id="19" name="ZoneTexte 18">
                <a:extLst>
                  <a:ext uri="{FF2B5EF4-FFF2-40B4-BE49-F238E27FC236}">
                    <a16:creationId xmlns:a16="http://schemas.microsoft.com/office/drawing/2014/main" id="{49F5B3D4-C404-45C6-9296-16321934339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79915" y="5032335"/>
                <a:ext cx="2345129" cy="52322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4" name="Groupe 23">
            <a:extLst>
              <a:ext uri="{FF2B5EF4-FFF2-40B4-BE49-F238E27FC236}">
                <a16:creationId xmlns:a16="http://schemas.microsoft.com/office/drawing/2014/main" id="{214EE378-6EF3-474F-AF0B-2409F7A8B4E7}"/>
              </a:ext>
            </a:extLst>
          </p:cNvPr>
          <p:cNvGrpSpPr/>
          <p:nvPr/>
        </p:nvGrpSpPr>
        <p:grpSpPr>
          <a:xfrm rot="5400000">
            <a:off x="7130221" y="866207"/>
            <a:ext cx="2081470" cy="523220"/>
            <a:chOff x="3097115" y="2098218"/>
            <a:chExt cx="370058" cy="523220"/>
          </a:xfrm>
        </p:grpSpPr>
        <p:cxnSp>
          <p:nvCxnSpPr>
            <p:cNvPr id="25" name="Connecteur droit avec flèche 24">
              <a:extLst>
                <a:ext uri="{FF2B5EF4-FFF2-40B4-BE49-F238E27FC236}">
                  <a16:creationId xmlns:a16="http://schemas.microsoft.com/office/drawing/2014/main" id="{3C1E66F6-3E44-4CC7-9515-E539D5D4B07B}"/>
                </a:ext>
              </a:extLst>
            </p:cNvPr>
            <p:cNvCxnSpPr>
              <a:cxnSpLocks/>
            </p:cNvCxnSpPr>
            <p:nvPr/>
          </p:nvCxnSpPr>
          <p:spPr>
            <a:xfrm rot="16200000">
              <a:off x="3276125" y="2438455"/>
              <a:ext cx="0" cy="358019"/>
            </a:xfrm>
            <a:prstGeom prst="straightConnector1">
              <a:avLst/>
            </a:prstGeom>
            <a:ln w="41275">
              <a:solidFill>
                <a:srgbClr val="00B050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ZoneTexte 25">
              <a:extLst>
                <a:ext uri="{FF2B5EF4-FFF2-40B4-BE49-F238E27FC236}">
                  <a16:creationId xmlns:a16="http://schemas.microsoft.com/office/drawing/2014/main" id="{B6D50000-70EC-48F1-B434-3A5FEF28A367}"/>
                </a:ext>
              </a:extLst>
            </p:cNvPr>
            <p:cNvSpPr txBox="1"/>
            <p:nvPr/>
          </p:nvSpPr>
          <p:spPr>
            <a:xfrm>
              <a:off x="3166599" y="2098218"/>
              <a:ext cx="30057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2800" dirty="0">
                  <a:solidFill>
                    <a:schemeClr val="accent1"/>
                  </a:solidFill>
                </a:rPr>
                <a:t> </a:t>
              </a:r>
              <a:r>
                <a:rPr lang="fr-FR" sz="2800" dirty="0">
                  <a:solidFill>
                    <a:srgbClr val="00B050"/>
                  </a:solidFill>
                </a:rPr>
                <a:t>3 cm</a:t>
              </a:r>
            </a:p>
          </p:txBody>
        </p:sp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12" name="ZoneTexte 11">
                <a:extLst>
                  <a:ext uri="{FF2B5EF4-FFF2-40B4-BE49-F238E27FC236}">
                    <a16:creationId xmlns:a16="http://schemas.microsoft.com/office/drawing/2014/main" id="{4623104F-9B56-44B2-A2D5-E3BF7C30F38A}"/>
                  </a:ext>
                </a:extLst>
              </p:cNvPr>
              <p:cNvSpPr txBox="1"/>
              <p:nvPr/>
            </p:nvSpPr>
            <p:spPr>
              <a:xfrm>
                <a:off x="306432" y="3140660"/>
                <a:ext cx="8126134" cy="56509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8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  <m:sub>
                          <m:r>
                            <a:rPr lang="fr-FR" sz="28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𝑑𝑒𝑚𝑖</m:t>
                          </m:r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− </m:t>
                          </m:r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𝑑𝑖𝑠𝑞𝑢𝑒</m:t>
                          </m:r>
                        </m:sub>
                      </m:sSub>
                      <m:r>
                        <a:rPr lang="fr-FR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fr-FR" sz="28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fr-FR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r>
                        <a:rPr lang="fr-FR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sSup>
                        <m:sSupPr>
                          <m:ctrlPr>
                            <a:rPr lang="fr-FR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fr-FR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𝑅</m:t>
                          </m:r>
                        </m:e>
                        <m:sup>
                          <m:r>
                            <a:rPr lang="fr-FR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fr-FR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  <m:r>
                        <a:rPr lang="fr-FR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fr-FR" sz="28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÷2 </m:t>
                      </m:r>
                      <m:r>
                        <a:rPr lang="fr-FR" sz="28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</m:t>
                      </m:r>
                      <m:r>
                        <a:rPr lang="fr-FR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𝑜𝑢</m:t>
                      </m:r>
                      <m:r>
                        <a:rPr lang="fr-FR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</m:t>
                      </m:r>
                      <m:r>
                        <a:rPr lang="fr-FR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fr-FR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fr-FR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r>
                        <a:rPr lang="fr-FR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fr-FR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𝑅</m:t>
                      </m:r>
                      <m:r>
                        <a:rPr lang="fr-FR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fr-FR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𝑅</m:t>
                      </m:r>
                      <m:r>
                        <a:rPr lang="fr-FR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  <m:r>
                        <a:rPr lang="fr-FR" sz="28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÷2</m:t>
                      </m:r>
                    </m:oMath>
                  </m:oMathPara>
                </a14:m>
                <a:endParaRPr lang="fr-FR" sz="2800" dirty="0"/>
              </a:p>
            </p:txBody>
          </p:sp>
        </mc:Choice>
        <mc:Fallback>
          <p:sp>
            <p:nvSpPr>
              <p:cNvPr id="12" name="ZoneTexte 11">
                <a:extLst>
                  <a:ext uri="{FF2B5EF4-FFF2-40B4-BE49-F238E27FC236}">
                    <a16:creationId xmlns:a16="http://schemas.microsoft.com/office/drawing/2014/main" id="{4623104F-9B56-44B2-A2D5-E3BF7C30F38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6432" y="3140660"/>
                <a:ext cx="8126134" cy="565091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1" name="ZoneTexte 30">
                <a:extLst>
                  <a:ext uri="{FF2B5EF4-FFF2-40B4-BE49-F238E27FC236}">
                    <a16:creationId xmlns:a16="http://schemas.microsoft.com/office/drawing/2014/main" id="{294EFD02-2658-4B67-B37D-532AA08F8262}"/>
                  </a:ext>
                </a:extLst>
              </p:cNvPr>
              <p:cNvSpPr txBox="1"/>
              <p:nvPr/>
            </p:nvSpPr>
            <p:spPr>
              <a:xfrm>
                <a:off x="2421777" y="4388849"/>
                <a:ext cx="2758319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fr-FR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≈(3,14×3</m:t>
                    </m:r>
                  </m:oMath>
                </a14:m>
                <a:r>
                  <a:rPr lang="fr-FR" sz="2800" dirty="0"/>
                  <a:t>²)</a:t>
                </a:r>
                <a14:m>
                  <m:oMath xmlns:m="http://schemas.openxmlformats.org/officeDocument/2006/math">
                    <m:r>
                      <a:rPr lang="fr-FR" sz="2800" i="1" dirty="0" smtClean="0">
                        <a:solidFill>
                          <a:srgbClr val="00B05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</m:t>
                    </m:r>
                    <m:r>
                      <a:rPr lang="fr-FR" sz="2800" b="0" i="1" dirty="0" smtClean="0">
                        <a:solidFill>
                          <a:srgbClr val="00B05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2</m:t>
                    </m:r>
                  </m:oMath>
                </a14:m>
                <a:endParaRPr lang="fr-FR" sz="2800" dirty="0"/>
              </a:p>
            </p:txBody>
          </p:sp>
        </mc:Choice>
        <mc:Fallback>
          <p:sp>
            <p:nvSpPr>
              <p:cNvPr id="31" name="ZoneTexte 30">
                <a:extLst>
                  <a:ext uri="{FF2B5EF4-FFF2-40B4-BE49-F238E27FC236}">
                    <a16:creationId xmlns:a16="http://schemas.microsoft.com/office/drawing/2014/main" id="{294EFD02-2658-4B67-B37D-532AA08F826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21777" y="4388849"/>
                <a:ext cx="2758319" cy="523220"/>
              </a:xfrm>
              <a:prstGeom prst="rect">
                <a:avLst/>
              </a:prstGeom>
              <a:blipFill>
                <a:blip r:embed="rId6"/>
                <a:stretch>
                  <a:fillRect t="-11628" b="-32558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0" name="Image 19">
            <a:extLst>
              <a:ext uri="{FF2B5EF4-FFF2-40B4-BE49-F238E27FC236}">
                <a16:creationId xmlns:a16="http://schemas.microsoft.com/office/drawing/2014/main" id="{F994A853-287C-442A-9538-5ADB94EC1C4B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692741" y="4838052"/>
            <a:ext cx="6470648" cy="1919135"/>
          </a:xfrm>
          <a:prstGeom prst="rect">
            <a:avLst/>
          </a:prstGeom>
        </p:spPr>
      </p:pic>
      <p:sp>
        <p:nvSpPr>
          <p:cNvPr id="8" name="ZoneTexte 7">
            <a:extLst>
              <a:ext uri="{FF2B5EF4-FFF2-40B4-BE49-F238E27FC236}">
                <a16:creationId xmlns:a16="http://schemas.microsoft.com/office/drawing/2014/main" id="{3E8DD903-E9FD-46FE-9D3A-5446C2C26C24}"/>
              </a:ext>
            </a:extLst>
          </p:cNvPr>
          <p:cNvSpPr txBox="1"/>
          <p:nvPr/>
        </p:nvSpPr>
        <p:spPr>
          <a:xfrm>
            <a:off x="6456008" y="2281337"/>
            <a:ext cx="368742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200" dirty="0">
                <a:solidFill>
                  <a:srgbClr val="00B050"/>
                </a:solidFill>
              </a:rPr>
              <a:t>C’est un demi-disque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1" name="ZoneTexte 20">
                <a:extLst>
                  <a:ext uri="{FF2B5EF4-FFF2-40B4-BE49-F238E27FC236}">
                    <a16:creationId xmlns:a16="http://schemas.microsoft.com/office/drawing/2014/main" id="{002B1776-23A8-48A2-818E-767DE2020FB0}"/>
                  </a:ext>
                </a:extLst>
              </p:cNvPr>
              <p:cNvSpPr txBox="1"/>
              <p:nvPr/>
            </p:nvSpPr>
            <p:spPr>
              <a:xfrm>
                <a:off x="2421777" y="5675821"/>
                <a:ext cx="1719124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28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≈14</m:t>
                      </m:r>
                      <m:r>
                        <a:rPr lang="fr-FR" sz="28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fr-FR" sz="28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𝑐𝑚</m:t>
                      </m:r>
                      <m:r>
                        <a:rPr lang="fr-FR" sz="28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²</m:t>
                      </m:r>
                    </m:oMath>
                  </m:oMathPara>
                </a14:m>
                <a:endParaRPr lang="fr-FR" sz="2800" dirty="0">
                  <a:solidFill>
                    <a:srgbClr val="00B050"/>
                  </a:solidFill>
                </a:endParaRPr>
              </a:p>
            </p:txBody>
          </p:sp>
        </mc:Choice>
        <mc:Fallback>
          <p:sp>
            <p:nvSpPr>
              <p:cNvPr id="21" name="ZoneTexte 20">
                <a:extLst>
                  <a:ext uri="{FF2B5EF4-FFF2-40B4-BE49-F238E27FC236}">
                    <a16:creationId xmlns:a16="http://schemas.microsoft.com/office/drawing/2014/main" id="{002B1776-23A8-48A2-818E-767DE2020FB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21777" y="5675821"/>
                <a:ext cx="1719124" cy="523220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482011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3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000"/>
                            </p:stCondLst>
                            <p:childTnLst>
                              <p:par>
                                <p:cTn id="33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2000"/>
                            </p:stCondLst>
                            <p:childTnLst>
                              <p:par>
                                <p:cTn id="39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E4B7785-6D8E-483E-8A68-6C107ACB40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605" y="166192"/>
            <a:ext cx="3052313" cy="946089"/>
          </a:xfrm>
        </p:spPr>
        <p:txBody>
          <a:bodyPr>
            <a:normAutofit/>
          </a:bodyPr>
          <a:lstStyle/>
          <a:p>
            <a:r>
              <a:rPr lang="fr-FR" b="1" u="sng" dirty="0"/>
              <a:t>Question  1: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716D811-5DFE-4095-898C-30B5DA4458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605" y="1216325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fr-FR" dirty="0"/>
              <a:t>                    A                                     B                                      C</a:t>
            </a: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6B17C65D-EE58-4F19-A9B8-9C8F9C72543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1771" y="1666714"/>
            <a:ext cx="10265434" cy="2558413"/>
          </a:xfrm>
          <a:prstGeom prst="rect">
            <a:avLst/>
          </a:prstGeom>
        </p:spPr>
      </p:pic>
      <p:sp>
        <p:nvSpPr>
          <p:cNvPr id="13" name="ZoneTexte 12">
            <a:extLst>
              <a:ext uri="{FF2B5EF4-FFF2-40B4-BE49-F238E27FC236}">
                <a16:creationId xmlns:a16="http://schemas.microsoft.com/office/drawing/2014/main" id="{D4AA9036-4D02-4F2E-987A-E3C170967367}"/>
              </a:ext>
            </a:extLst>
          </p:cNvPr>
          <p:cNvSpPr txBox="1"/>
          <p:nvPr/>
        </p:nvSpPr>
        <p:spPr>
          <a:xfrm>
            <a:off x="1130060" y="4675517"/>
            <a:ext cx="802322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dirty="0"/>
              <a:t>Quelles sont les deux figures qui ont   la même aire  ?</a:t>
            </a:r>
          </a:p>
        </p:txBody>
      </p:sp>
    </p:spTree>
    <p:extLst>
      <p:ext uri="{BB962C8B-B14F-4D97-AF65-F5344CB8AC3E}">
        <p14:creationId xmlns:p14="http://schemas.microsoft.com/office/powerpoint/2010/main" val="40665870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E4B7785-6D8E-483E-8A68-6C107ACB40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605" y="166192"/>
            <a:ext cx="3052313" cy="946089"/>
          </a:xfrm>
        </p:spPr>
        <p:txBody>
          <a:bodyPr>
            <a:normAutofit/>
          </a:bodyPr>
          <a:lstStyle/>
          <a:p>
            <a:r>
              <a:rPr lang="fr-FR" b="1" u="sng" dirty="0"/>
              <a:t>Question  1: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716D811-5DFE-4095-898C-30B5DA4458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605" y="1216325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fr-FR" dirty="0"/>
              <a:t>                    A                                     B                                      C</a:t>
            </a: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6B17C65D-EE58-4F19-A9B8-9C8F9C72543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1771" y="1666714"/>
            <a:ext cx="10265434" cy="2558413"/>
          </a:xfrm>
          <a:prstGeom prst="rect">
            <a:avLst/>
          </a:prstGeom>
        </p:spPr>
      </p:pic>
      <p:sp>
        <p:nvSpPr>
          <p:cNvPr id="5" name="ZoneTexte 4">
            <a:extLst>
              <a:ext uri="{FF2B5EF4-FFF2-40B4-BE49-F238E27FC236}">
                <a16:creationId xmlns:a16="http://schemas.microsoft.com/office/drawing/2014/main" id="{BF8D6BA8-04AF-46E1-8A7B-528D9A284F1B}"/>
              </a:ext>
            </a:extLst>
          </p:cNvPr>
          <p:cNvSpPr txBox="1"/>
          <p:nvPr/>
        </p:nvSpPr>
        <p:spPr>
          <a:xfrm>
            <a:off x="1130060" y="4675517"/>
            <a:ext cx="802322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dirty="0"/>
              <a:t>Quelles sont les deux figures qui ont   la même aire  ?</a:t>
            </a:r>
          </a:p>
        </p:txBody>
      </p:sp>
      <p:sp>
        <p:nvSpPr>
          <p:cNvPr id="49" name="ZoneTexte 48">
            <a:extLst>
              <a:ext uri="{FF2B5EF4-FFF2-40B4-BE49-F238E27FC236}">
                <a16:creationId xmlns:a16="http://schemas.microsoft.com/office/drawing/2014/main" id="{BAD83338-FF5A-4089-8CEE-574E7D6150AA}"/>
              </a:ext>
            </a:extLst>
          </p:cNvPr>
          <p:cNvSpPr txBox="1"/>
          <p:nvPr/>
        </p:nvSpPr>
        <p:spPr>
          <a:xfrm>
            <a:off x="1094795" y="5222499"/>
            <a:ext cx="845616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dirty="0"/>
              <a:t>Les figures C et B ont la même aire (de 6x4=24 carreaux).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553E640-4CEB-4CDA-9092-CC12EFEDEC7C}"/>
              </a:ext>
            </a:extLst>
          </p:cNvPr>
          <p:cNvSpPr/>
          <p:nvPr/>
        </p:nvSpPr>
        <p:spPr>
          <a:xfrm>
            <a:off x="4307574" y="2079382"/>
            <a:ext cx="2377440" cy="1584000"/>
          </a:xfrm>
          <a:prstGeom prst="rect">
            <a:avLst/>
          </a:prstGeom>
          <a:solidFill>
            <a:schemeClr val="accent1">
              <a:alpha val="36000"/>
            </a:schemeClr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Signe de multiplication 7">
            <a:extLst>
              <a:ext uri="{FF2B5EF4-FFF2-40B4-BE49-F238E27FC236}">
                <a16:creationId xmlns:a16="http://schemas.microsoft.com/office/drawing/2014/main" id="{A4A44812-5741-4609-8453-3C873BDEFEA9}"/>
              </a:ext>
            </a:extLst>
          </p:cNvPr>
          <p:cNvSpPr/>
          <p:nvPr/>
        </p:nvSpPr>
        <p:spPr>
          <a:xfrm>
            <a:off x="2606603" y="3183148"/>
            <a:ext cx="536023" cy="523220"/>
          </a:xfrm>
          <a:prstGeom prst="mathMultiply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" name="Signe de multiplication 21">
            <a:extLst>
              <a:ext uri="{FF2B5EF4-FFF2-40B4-BE49-F238E27FC236}">
                <a16:creationId xmlns:a16="http://schemas.microsoft.com/office/drawing/2014/main" id="{37D08D9E-45FC-47C8-987F-91BCCF31D7F9}"/>
              </a:ext>
            </a:extLst>
          </p:cNvPr>
          <p:cNvSpPr/>
          <p:nvPr/>
        </p:nvSpPr>
        <p:spPr>
          <a:xfrm>
            <a:off x="3061192" y="3207428"/>
            <a:ext cx="536023" cy="523220"/>
          </a:xfrm>
          <a:prstGeom prst="mathMultiply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251B5BFC-26B3-430C-90AF-C622425CC74A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388451" y="2002462"/>
            <a:ext cx="2460981" cy="1805967"/>
          </a:xfrm>
          <a:prstGeom prst="rect">
            <a:avLst/>
          </a:prstGeom>
        </p:spPr>
      </p:pic>
      <p:pic>
        <p:nvPicPr>
          <p:cNvPr id="16" name="Image 15">
            <a:extLst>
              <a:ext uri="{FF2B5EF4-FFF2-40B4-BE49-F238E27FC236}">
                <a16:creationId xmlns:a16="http://schemas.microsoft.com/office/drawing/2014/main" id="{3CDCB034-3E07-4EE9-BFD4-1C9CC89EBAA9}"/>
              </a:ext>
            </a:extLst>
          </p:cNvPr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9783889" y="2037855"/>
            <a:ext cx="896303" cy="1669825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A55C3171-FA72-4177-BB4B-35216C6D7D20}"/>
              </a:ext>
            </a:extLst>
          </p:cNvPr>
          <p:cNvSpPr/>
          <p:nvPr/>
        </p:nvSpPr>
        <p:spPr>
          <a:xfrm>
            <a:off x="7430221" y="2079382"/>
            <a:ext cx="2377440" cy="1584000"/>
          </a:xfrm>
          <a:prstGeom prst="rect">
            <a:avLst/>
          </a:prstGeom>
          <a:solidFill>
            <a:schemeClr val="accent1">
              <a:alpha val="36000"/>
            </a:schemeClr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511422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25E-6 0 L -0.26055 0.00093 " pathEditMode="relative" rAng="0" ptsTypes="AA">
                                      <p:cBhvr>
                                        <p:cTn id="11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034" y="4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26055 0.00093 L -1.25E-6 0 " pathEditMode="relative" rAng="0" ptsTypes="AA">
                                      <p:cBhvr>
                                        <p:cTn id="23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021" y="-4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42" presetClass="path" presetSubtype="0" accel="50000" decel="5000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25E-6 0 L 0.26146 -0.00278 " pathEditMode="relative" rAng="0" ptsTypes="AA">
                                      <p:cBhvr>
                                        <p:cTn id="31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073" y="-13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000"/>
                            </p:stCondLst>
                            <p:childTnLst>
                              <p:par>
                                <p:cTn id="33" presetID="10" presetClass="exit" presetSubtype="0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0833E-6 -1.48148E-6 L -0.19505 -0.00116 " pathEditMode="relative" rAng="0" ptsTypes="AA">
                                      <p:cBhvr>
                                        <p:cTn id="42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753" y="-6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2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/>
      <p:bldP spid="6" grpId="0" animBg="1"/>
      <p:bldP spid="6" grpId="1" animBg="1"/>
      <p:bldP spid="6" grpId="2" animBg="1"/>
      <p:bldP spid="6" grpId="3" animBg="1"/>
      <p:bldP spid="6" grpId="4" animBg="1"/>
      <p:bldP spid="8" grpId="0" animBg="1"/>
      <p:bldP spid="22" grpId="0" animBg="1"/>
      <p:bldP spid="1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560DD7A-6134-418E-B325-49CDD9399F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u="sng" dirty="0"/>
              <a:t>Question 2: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6638551-773D-4723-AC5C-8A472F0D92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pPr marL="0" indent="0">
              <a:buNone/>
            </a:pPr>
            <a:r>
              <a:rPr lang="fr-FR" dirty="0"/>
              <a:t>Les deux figures qui ont la même aire  sont:  ……………..</a:t>
            </a: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50E7AD86-0F3D-44C5-9E70-9ED7CD07EAB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5492" y="1690688"/>
            <a:ext cx="9858375" cy="2752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87865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25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560DD7A-6134-418E-B325-49CDD9399F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u="sng" dirty="0"/>
              <a:t>Question 2: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6638551-773D-4723-AC5C-8A472F0D92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pPr marL="0" indent="0">
              <a:buNone/>
            </a:pPr>
            <a:r>
              <a:rPr lang="fr-FR" dirty="0"/>
              <a:t>Les deux figures qui ont la même aire  sont:  ……………..</a:t>
            </a: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50E7AD86-0F3D-44C5-9E70-9ED7CD07EAB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5492" y="1690688"/>
            <a:ext cx="9858375" cy="2752725"/>
          </a:xfrm>
          <a:prstGeom prst="rect">
            <a:avLst/>
          </a:prstGeom>
        </p:spPr>
      </p:pic>
      <p:sp>
        <p:nvSpPr>
          <p:cNvPr id="4" name="ZoneTexte 3">
            <a:extLst>
              <a:ext uri="{FF2B5EF4-FFF2-40B4-BE49-F238E27FC236}">
                <a16:creationId xmlns:a16="http://schemas.microsoft.com/office/drawing/2014/main" id="{A57302F3-A739-4A4C-AB51-8E52486A4F3B}"/>
              </a:ext>
            </a:extLst>
          </p:cNvPr>
          <p:cNvSpPr txBox="1"/>
          <p:nvPr/>
        </p:nvSpPr>
        <p:spPr>
          <a:xfrm>
            <a:off x="7331977" y="5366088"/>
            <a:ext cx="4423006" cy="52322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fr-FR" sz="2800" dirty="0">
                <a:solidFill>
                  <a:schemeClr val="accent2">
                    <a:lumMod val="50000"/>
                  </a:schemeClr>
                </a:solidFill>
              </a:rPr>
              <a:t>B et C ( 16 carreaux chacune)</a:t>
            </a:r>
          </a:p>
        </p:txBody>
      </p:sp>
    </p:spTree>
    <p:extLst>
      <p:ext uri="{BB962C8B-B14F-4D97-AF65-F5344CB8AC3E}">
        <p14:creationId xmlns:p14="http://schemas.microsoft.com/office/powerpoint/2010/main" val="20529144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6439CEA-8073-489B-8619-FF257D0DA9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u="sng" dirty="0"/>
              <a:t>Question 3:</a:t>
            </a: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3EEDC87F-6FE2-48AA-85B4-B231E436EFD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43052" r="-1" b="25951"/>
          <a:stretch/>
        </p:blipFill>
        <p:spPr>
          <a:xfrm>
            <a:off x="6266329" y="147638"/>
            <a:ext cx="5788118" cy="5112334"/>
          </a:xfrm>
          <a:prstGeom prst="rect">
            <a:avLst/>
          </a:prstGeom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038122BF-A66B-40ED-AC8E-B2C449FEE62E}"/>
              </a:ext>
            </a:extLst>
          </p:cNvPr>
          <p:cNvSpPr txBox="1"/>
          <p:nvPr/>
        </p:nvSpPr>
        <p:spPr>
          <a:xfrm>
            <a:off x="10019444" y="36047"/>
            <a:ext cx="191744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b="1" dirty="0">
                <a:solidFill>
                  <a:schemeClr val="accent1"/>
                </a:solidFill>
              </a:rPr>
              <a:t>Unité d’aire</a:t>
            </a:r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0F80B536-9DFC-4282-AB2E-D25F53E2E642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13525" t="6309" r="13402" b="8140"/>
          <a:stretch/>
        </p:blipFill>
        <p:spPr>
          <a:xfrm>
            <a:off x="6840000" y="972000"/>
            <a:ext cx="3778855" cy="4281324"/>
          </a:xfrm>
          <a:prstGeom prst="rect">
            <a:avLst/>
          </a:prstGeom>
        </p:spPr>
      </p:pic>
      <p:sp>
        <p:nvSpPr>
          <p:cNvPr id="8" name="ZoneTexte 7">
            <a:extLst>
              <a:ext uri="{FF2B5EF4-FFF2-40B4-BE49-F238E27FC236}">
                <a16:creationId xmlns:a16="http://schemas.microsoft.com/office/drawing/2014/main" id="{EAEEB504-1ADE-491C-861B-6788664DEFE5}"/>
              </a:ext>
            </a:extLst>
          </p:cNvPr>
          <p:cNvSpPr txBox="1"/>
          <p:nvPr/>
        </p:nvSpPr>
        <p:spPr>
          <a:xfrm>
            <a:off x="537875" y="2096681"/>
            <a:ext cx="555812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200" dirty="0"/>
              <a:t>Quelle est l’aire de ce polygone?</a:t>
            </a:r>
          </a:p>
        </p:txBody>
      </p:sp>
      <p:sp>
        <p:nvSpPr>
          <p:cNvPr id="5" name="Triangle isocèle 4">
            <a:extLst>
              <a:ext uri="{FF2B5EF4-FFF2-40B4-BE49-F238E27FC236}">
                <a16:creationId xmlns:a16="http://schemas.microsoft.com/office/drawing/2014/main" id="{282B5ED2-AA50-42CE-B5F4-C75CBAFDACA4}"/>
              </a:ext>
            </a:extLst>
          </p:cNvPr>
          <p:cNvSpPr/>
          <p:nvPr/>
        </p:nvSpPr>
        <p:spPr>
          <a:xfrm rot="1877977">
            <a:off x="10449650" y="667609"/>
            <a:ext cx="975495" cy="816385"/>
          </a:xfrm>
          <a:prstGeom prst="triangle">
            <a:avLst>
              <a:gd name="adj" fmla="val 4893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353034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autoRev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4000"/>
                            </p:stCondLst>
                            <p:childTnLst>
                              <p:par>
                                <p:cTn id="8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6439CEA-8073-489B-8619-FF257D0DA9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u="sng" dirty="0"/>
              <a:t>Question 3:</a:t>
            </a: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3EEDC87F-6FE2-48AA-85B4-B231E436EFD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43052" r="-1" b="25951"/>
          <a:stretch/>
        </p:blipFill>
        <p:spPr>
          <a:xfrm>
            <a:off x="6266329" y="147638"/>
            <a:ext cx="5788118" cy="5112334"/>
          </a:xfrm>
          <a:prstGeom prst="rect">
            <a:avLst/>
          </a:prstGeom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038122BF-A66B-40ED-AC8E-B2C449FEE62E}"/>
              </a:ext>
            </a:extLst>
          </p:cNvPr>
          <p:cNvSpPr txBox="1"/>
          <p:nvPr/>
        </p:nvSpPr>
        <p:spPr>
          <a:xfrm>
            <a:off x="10019444" y="36047"/>
            <a:ext cx="191744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b="1" dirty="0">
                <a:solidFill>
                  <a:schemeClr val="accent1"/>
                </a:solidFill>
              </a:rPr>
              <a:t>Unité d’aire</a:t>
            </a:r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0F80B536-9DFC-4282-AB2E-D25F53E2E642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13525" t="6309" r="13402" b="8140"/>
          <a:stretch/>
        </p:blipFill>
        <p:spPr>
          <a:xfrm>
            <a:off x="6840000" y="972000"/>
            <a:ext cx="3778855" cy="4281324"/>
          </a:xfrm>
          <a:prstGeom prst="rect">
            <a:avLst/>
          </a:prstGeom>
        </p:spPr>
      </p:pic>
      <p:sp>
        <p:nvSpPr>
          <p:cNvPr id="8" name="ZoneTexte 7">
            <a:extLst>
              <a:ext uri="{FF2B5EF4-FFF2-40B4-BE49-F238E27FC236}">
                <a16:creationId xmlns:a16="http://schemas.microsoft.com/office/drawing/2014/main" id="{EAEEB504-1ADE-491C-861B-6788664DEFE5}"/>
              </a:ext>
            </a:extLst>
          </p:cNvPr>
          <p:cNvSpPr txBox="1"/>
          <p:nvPr/>
        </p:nvSpPr>
        <p:spPr>
          <a:xfrm>
            <a:off x="537875" y="2096681"/>
            <a:ext cx="555812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200" dirty="0"/>
              <a:t>Quelle est l’aire de ce polygone?</a:t>
            </a:r>
          </a:p>
        </p:txBody>
      </p:sp>
      <p:pic>
        <p:nvPicPr>
          <p:cNvPr id="11" name="Image 10">
            <a:extLst>
              <a:ext uri="{FF2B5EF4-FFF2-40B4-BE49-F238E27FC236}">
                <a16:creationId xmlns:a16="http://schemas.microsoft.com/office/drawing/2014/main" id="{C6223259-9052-4DE7-A9BE-63AA8A7B2B98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4143" t="7120" r="15625" b="11244"/>
          <a:stretch/>
        </p:blipFill>
        <p:spPr>
          <a:xfrm>
            <a:off x="6741071" y="961327"/>
            <a:ext cx="3684056" cy="4236175"/>
          </a:xfrm>
          <a:prstGeom prst="rect">
            <a:avLst/>
          </a:prstGeom>
        </p:spPr>
      </p:pic>
      <p:pic>
        <p:nvPicPr>
          <p:cNvPr id="12" name="Image 11">
            <a:extLst>
              <a:ext uri="{FF2B5EF4-FFF2-40B4-BE49-F238E27FC236}">
                <a16:creationId xmlns:a16="http://schemas.microsoft.com/office/drawing/2014/main" id="{36FCD6A1-A0FA-4AF0-9234-4642947EE812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13025" t="6201" r="12378" b="10454"/>
          <a:stretch/>
        </p:blipFill>
        <p:spPr>
          <a:xfrm>
            <a:off x="6794555" y="950922"/>
            <a:ext cx="3684056" cy="4220106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13" name="ZoneTexte 12">
                <a:extLst>
                  <a:ext uri="{FF2B5EF4-FFF2-40B4-BE49-F238E27FC236}">
                    <a16:creationId xmlns:a16="http://schemas.microsoft.com/office/drawing/2014/main" id="{9D9481EC-B1D5-4ED4-9821-5CBB4257964D}"/>
                  </a:ext>
                </a:extLst>
              </p:cNvPr>
              <p:cNvSpPr txBox="1"/>
              <p:nvPr/>
            </p:nvSpPr>
            <p:spPr>
              <a:xfrm>
                <a:off x="1116388" y="5464437"/>
                <a:ext cx="5946500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3200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fr-FR" sz="3200" b="0" i="1" smtClean="0">
                          <a:latin typeface="Cambria Math" panose="02040503050406030204" pitchFamily="18" charset="0"/>
                        </a:rPr>
                        <m:t>=12+12=24 </m:t>
                      </m:r>
                      <m:r>
                        <a:rPr lang="fr-FR" sz="3200" b="0" i="1" smtClean="0">
                          <a:latin typeface="Cambria Math" panose="02040503050406030204" pitchFamily="18" charset="0"/>
                        </a:rPr>
                        <m:t>𝑢𝑛𝑖𝑡</m:t>
                      </m:r>
                      <m:r>
                        <a:rPr lang="fr-FR" sz="3200" b="0" i="1" smtClean="0">
                          <a:latin typeface="Cambria Math" panose="02040503050406030204" pitchFamily="18" charset="0"/>
                        </a:rPr>
                        <m:t>é</m:t>
                      </m:r>
                      <m:r>
                        <a:rPr lang="fr-FR" sz="3200" b="0" i="1" smtClean="0">
                          <a:latin typeface="Cambria Math" panose="02040503050406030204" pitchFamily="18" charset="0"/>
                        </a:rPr>
                        <m:t>𝑠</m:t>
                      </m:r>
                      <m:r>
                        <a:rPr lang="fr-FR" sz="3200" b="0" i="1" smtClean="0">
                          <a:latin typeface="Cambria Math" panose="02040503050406030204" pitchFamily="18" charset="0"/>
                        </a:rPr>
                        <m:t> </m:t>
                      </m:r>
                      <m:sSup>
                        <m:sSupPr>
                          <m:ctrlPr>
                            <a:rPr lang="fr-FR" sz="3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fr-FR" sz="3200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</m:e>
                        <m:sup>
                          <m:r>
                            <a:rPr lang="fr-FR" sz="3200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fr-FR" sz="3200" b="0" i="1" smtClean="0">
                          <a:latin typeface="Cambria Math" panose="02040503050406030204" pitchFamily="18" charset="0"/>
                        </a:rPr>
                        <m:t>𝑎𝑖𝑟𝑒</m:t>
                      </m:r>
                    </m:oMath>
                  </m:oMathPara>
                </a14:m>
                <a:endParaRPr lang="fr-FR" sz="3200" dirty="0"/>
              </a:p>
            </p:txBody>
          </p:sp>
        </mc:Choice>
        <mc:Fallback>
          <p:sp>
            <p:nvSpPr>
              <p:cNvPr id="13" name="ZoneTexte 12">
                <a:extLst>
                  <a:ext uri="{FF2B5EF4-FFF2-40B4-BE49-F238E27FC236}">
                    <a16:creationId xmlns:a16="http://schemas.microsoft.com/office/drawing/2014/main" id="{9D9481EC-B1D5-4ED4-9821-5CBB4257964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6388" y="5464437"/>
                <a:ext cx="5946500" cy="584775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riangle isocèle 4">
            <a:extLst>
              <a:ext uri="{FF2B5EF4-FFF2-40B4-BE49-F238E27FC236}">
                <a16:creationId xmlns:a16="http://schemas.microsoft.com/office/drawing/2014/main" id="{282B5ED2-AA50-42CE-B5F4-C75CBAFDACA4}"/>
              </a:ext>
            </a:extLst>
          </p:cNvPr>
          <p:cNvSpPr/>
          <p:nvPr/>
        </p:nvSpPr>
        <p:spPr>
          <a:xfrm rot="1877977">
            <a:off x="10449650" y="667609"/>
            <a:ext cx="975495" cy="816385"/>
          </a:xfrm>
          <a:prstGeom prst="triangle">
            <a:avLst>
              <a:gd name="adj" fmla="val 4893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077898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 7">
            <a:extLst>
              <a:ext uri="{FF2B5EF4-FFF2-40B4-BE49-F238E27FC236}">
                <a16:creationId xmlns:a16="http://schemas.microsoft.com/office/drawing/2014/main" id="{92675789-5DD1-45B1-B4BD-E2792549090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27876" y="2366623"/>
            <a:ext cx="3475402" cy="3395376"/>
          </a:xfrm>
          <a:prstGeom prst="rect">
            <a:avLst/>
          </a:prstGeom>
        </p:spPr>
      </p:pic>
      <p:sp>
        <p:nvSpPr>
          <p:cNvPr id="2" name="Titre 1">
            <a:extLst>
              <a:ext uri="{FF2B5EF4-FFF2-40B4-BE49-F238E27FC236}">
                <a16:creationId xmlns:a16="http://schemas.microsoft.com/office/drawing/2014/main" id="{21FBDE4D-54FA-4216-A530-C5F99DB9D3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1752" y="61452"/>
            <a:ext cx="10515600" cy="1325563"/>
          </a:xfrm>
        </p:spPr>
        <p:txBody>
          <a:bodyPr/>
          <a:lstStyle/>
          <a:p>
            <a:r>
              <a:rPr lang="fr-FR" b="1" u="sng" dirty="0"/>
              <a:t>Question 4: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6B83122-5EEE-44A7-8C01-94E0032E01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8426" y="1005620"/>
            <a:ext cx="10515600" cy="4665155"/>
          </a:xfrm>
        </p:spPr>
        <p:txBody>
          <a:bodyPr/>
          <a:lstStyle/>
          <a:p>
            <a:pPr marL="0" indent="0">
              <a:buNone/>
            </a:pPr>
            <a:r>
              <a:rPr lang="fr-FR" dirty="0"/>
              <a:t> Voici une plaque de </a:t>
            </a:r>
            <a:r>
              <a:rPr lang="fr-FR" dirty="0" err="1"/>
              <a:t>légo</a:t>
            </a:r>
            <a:r>
              <a:rPr lang="fr-FR" dirty="0"/>
              <a:t>.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FA7C3098-6672-42F3-BCA1-2B634A809B8D}"/>
              </a:ext>
            </a:extLst>
          </p:cNvPr>
          <p:cNvSpPr txBox="1"/>
          <p:nvPr/>
        </p:nvSpPr>
        <p:spPr>
          <a:xfrm>
            <a:off x="4715464" y="975252"/>
            <a:ext cx="381463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dirty="0"/>
              <a:t>Et voici une pièce carrée.</a:t>
            </a:r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7EF8B76A-D2EC-4124-B23C-7C249476165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30098" y="601930"/>
            <a:ext cx="1057275" cy="1038225"/>
          </a:xfrm>
          <a:prstGeom prst="rect">
            <a:avLst/>
          </a:prstGeom>
        </p:spPr>
      </p:pic>
      <p:sp>
        <p:nvSpPr>
          <p:cNvPr id="7" name="ZoneTexte 6">
            <a:extLst>
              <a:ext uri="{FF2B5EF4-FFF2-40B4-BE49-F238E27FC236}">
                <a16:creationId xmlns:a16="http://schemas.microsoft.com/office/drawing/2014/main" id="{8F1E87DB-4A68-4506-BCBA-316E532C9F5A}"/>
              </a:ext>
            </a:extLst>
          </p:cNvPr>
          <p:cNvSpPr txBox="1"/>
          <p:nvPr/>
        </p:nvSpPr>
        <p:spPr>
          <a:xfrm>
            <a:off x="301752" y="5931145"/>
            <a:ext cx="850784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dirty="0"/>
              <a:t>Combien faut-il de pièces pour recouvrir toute la plaque?</a:t>
            </a:r>
          </a:p>
        </p:txBody>
      </p:sp>
      <p:pic>
        <p:nvPicPr>
          <p:cNvPr id="9" name="Image 8">
            <a:extLst>
              <a:ext uri="{FF2B5EF4-FFF2-40B4-BE49-F238E27FC236}">
                <a16:creationId xmlns:a16="http://schemas.microsoft.com/office/drawing/2014/main" id="{DA9FCE29-CD48-4077-ACAB-67744276B4FB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b="2375"/>
          <a:stretch/>
        </p:blipFill>
        <p:spPr>
          <a:xfrm>
            <a:off x="6456928" y="2354999"/>
            <a:ext cx="1159626" cy="3395376"/>
          </a:xfrm>
          <a:prstGeom prst="rect">
            <a:avLst/>
          </a:prstGeom>
        </p:spPr>
      </p:pic>
      <p:sp>
        <p:nvSpPr>
          <p:cNvPr id="10" name="Accolade fermante 9">
            <a:extLst>
              <a:ext uri="{FF2B5EF4-FFF2-40B4-BE49-F238E27FC236}">
                <a16:creationId xmlns:a16="http://schemas.microsoft.com/office/drawing/2014/main" id="{3A3CEF38-FACD-4A8D-B01F-5E76498C62C3}"/>
              </a:ext>
            </a:extLst>
          </p:cNvPr>
          <p:cNvSpPr/>
          <p:nvPr/>
        </p:nvSpPr>
        <p:spPr>
          <a:xfrm>
            <a:off x="7691228" y="2403424"/>
            <a:ext cx="635908" cy="3250319"/>
          </a:xfrm>
          <a:prstGeom prst="rightBrace">
            <a:avLst/>
          </a:prstGeom>
          <a:ln w="41275">
            <a:solidFill>
              <a:srgbClr val="FFC000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1FADAFB2-9AFD-4C2C-9609-753D132EE749}"/>
              </a:ext>
            </a:extLst>
          </p:cNvPr>
          <p:cNvSpPr txBox="1"/>
          <p:nvPr/>
        </p:nvSpPr>
        <p:spPr>
          <a:xfrm>
            <a:off x="8424914" y="3674640"/>
            <a:ext cx="49725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4000" dirty="0">
                <a:solidFill>
                  <a:srgbClr val="FFC000"/>
                </a:solidFill>
              </a:rPr>
              <a:t>3</a:t>
            </a:r>
            <a:r>
              <a:rPr lang="fr-FR" dirty="0"/>
              <a:t> </a:t>
            </a:r>
          </a:p>
        </p:txBody>
      </p:sp>
      <p:pic>
        <p:nvPicPr>
          <p:cNvPr id="12" name="Image 11">
            <a:extLst>
              <a:ext uri="{FF2B5EF4-FFF2-40B4-BE49-F238E27FC236}">
                <a16:creationId xmlns:a16="http://schemas.microsoft.com/office/drawing/2014/main" id="{E0CA73DE-F536-4441-9832-40DDE4380177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49391"/>
          <a:stretch/>
        </p:blipFill>
        <p:spPr>
          <a:xfrm>
            <a:off x="4145280" y="2337558"/>
            <a:ext cx="2347051" cy="1136539"/>
          </a:xfrm>
          <a:prstGeom prst="rect">
            <a:avLst/>
          </a:prstGeom>
        </p:spPr>
      </p:pic>
      <p:sp>
        <p:nvSpPr>
          <p:cNvPr id="13" name="Accolade fermante 12">
            <a:extLst>
              <a:ext uri="{FF2B5EF4-FFF2-40B4-BE49-F238E27FC236}">
                <a16:creationId xmlns:a16="http://schemas.microsoft.com/office/drawing/2014/main" id="{31A1E08F-F4BD-4041-A8DB-13EDE03AF095}"/>
              </a:ext>
            </a:extLst>
          </p:cNvPr>
          <p:cNvSpPr/>
          <p:nvPr/>
        </p:nvSpPr>
        <p:spPr>
          <a:xfrm rot="16200000">
            <a:off x="5814278" y="414543"/>
            <a:ext cx="219074" cy="3339275"/>
          </a:xfrm>
          <a:prstGeom prst="rightBrace">
            <a:avLst>
              <a:gd name="adj1" fmla="val 8333"/>
              <a:gd name="adj2" fmla="val 48230"/>
            </a:avLst>
          </a:prstGeom>
          <a:ln w="41275">
            <a:solidFill>
              <a:srgbClr val="92D050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1E9020C2-1B1A-46B0-A8D7-327A27F0414C}"/>
              </a:ext>
            </a:extLst>
          </p:cNvPr>
          <p:cNvSpPr txBox="1"/>
          <p:nvPr/>
        </p:nvSpPr>
        <p:spPr>
          <a:xfrm>
            <a:off x="5713662" y="1246737"/>
            <a:ext cx="5605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>
                <a:solidFill>
                  <a:srgbClr val="92D050"/>
                </a:solidFill>
              </a:rPr>
              <a:t>3</a:t>
            </a:r>
            <a:r>
              <a:rPr lang="fr-FR" dirty="0"/>
              <a:t> 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5" name="ZoneTexte 14">
                <a:extLst>
                  <a:ext uri="{FF2B5EF4-FFF2-40B4-BE49-F238E27FC236}">
                    <a16:creationId xmlns:a16="http://schemas.microsoft.com/office/drawing/2014/main" id="{670FD3E3-E478-4224-B4EA-C9A9F2241D9C}"/>
                  </a:ext>
                </a:extLst>
              </p:cNvPr>
              <p:cNvSpPr txBox="1"/>
              <p:nvPr/>
            </p:nvSpPr>
            <p:spPr>
              <a:xfrm>
                <a:off x="8530098" y="5816846"/>
                <a:ext cx="3613682" cy="113877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3200" i="1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fr-FR" sz="3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fr-FR" sz="3200" b="0" i="1" smtClean="0">
                          <a:solidFill>
                            <a:srgbClr val="92D05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3</m:t>
                      </m:r>
                      <m:r>
                        <a:rPr lang="fr-FR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=9 </m:t>
                      </m:r>
                      <m:r>
                        <a:rPr lang="fr-FR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𝑝𝑖</m:t>
                      </m:r>
                      <m:r>
                        <a:rPr lang="fr-FR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è</m:t>
                      </m:r>
                      <m:r>
                        <a:rPr lang="fr-FR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𝑐𝑒𝑠</m:t>
                      </m:r>
                      <m:r>
                        <a:rPr lang="fr-FR" sz="3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fr-FR" sz="3200" b="0" i="1" dirty="0">
                  <a:solidFill>
                    <a:srgbClr val="FF0000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endParaRPr lang="fr-FR" sz="3600" dirty="0"/>
              </a:p>
            </p:txBody>
          </p:sp>
        </mc:Choice>
        <mc:Fallback>
          <p:sp>
            <p:nvSpPr>
              <p:cNvPr id="15" name="ZoneTexte 14">
                <a:extLst>
                  <a:ext uri="{FF2B5EF4-FFF2-40B4-BE49-F238E27FC236}">
                    <a16:creationId xmlns:a16="http://schemas.microsoft.com/office/drawing/2014/main" id="{670FD3E3-E478-4224-B4EA-C9A9F2241D9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30098" y="5816846"/>
                <a:ext cx="3613682" cy="1138773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6" name="Image 15">
            <a:extLst>
              <a:ext uri="{FF2B5EF4-FFF2-40B4-BE49-F238E27FC236}">
                <a16:creationId xmlns:a16="http://schemas.microsoft.com/office/drawing/2014/main" id="{A6CC0FE5-2F24-4AAA-B775-DE2D30F0E576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516962" y="4568761"/>
            <a:ext cx="219075" cy="85725"/>
          </a:xfrm>
          <a:prstGeom prst="rect">
            <a:avLst/>
          </a:prstGeom>
        </p:spPr>
      </p:pic>
      <p:pic>
        <p:nvPicPr>
          <p:cNvPr id="17" name="Image 16">
            <a:extLst>
              <a:ext uri="{FF2B5EF4-FFF2-40B4-BE49-F238E27FC236}">
                <a16:creationId xmlns:a16="http://schemas.microsoft.com/office/drawing/2014/main" id="{980A2E44-96CF-4E96-898D-3A4BEBDF883E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 rot="5400000">
            <a:off x="5236443" y="2302934"/>
            <a:ext cx="219075" cy="85725"/>
          </a:xfrm>
          <a:prstGeom prst="rect">
            <a:avLst/>
          </a:prstGeom>
        </p:spPr>
      </p:pic>
      <p:pic>
        <p:nvPicPr>
          <p:cNvPr id="18" name="Image 17">
            <a:extLst>
              <a:ext uri="{FF2B5EF4-FFF2-40B4-BE49-F238E27FC236}">
                <a16:creationId xmlns:a16="http://schemas.microsoft.com/office/drawing/2014/main" id="{320ED0B6-87D4-4F0B-BFFC-6B23730F26E5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49391"/>
          <a:stretch/>
        </p:blipFill>
        <p:spPr>
          <a:xfrm>
            <a:off x="4124070" y="4635535"/>
            <a:ext cx="2347051" cy="1136539"/>
          </a:xfrm>
          <a:prstGeom prst="rect">
            <a:avLst/>
          </a:prstGeom>
        </p:spPr>
      </p:pic>
      <p:pic>
        <p:nvPicPr>
          <p:cNvPr id="19" name="Image 18">
            <a:extLst>
              <a:ext uri="{FF2B5EF4-FFF2-40B4-BE49-F238E27FC236}">
                <a16:creationId xmlns:a16="http://schemas.microsoft.com/office/drawing/2014/main" id="{67CE890E-24A4-4AD7-9876-4CE761603631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49391"/>
          <a:stretch/>
        </p:blipFill>
        <p:spPr>
          <a:xfrm rot="10800000">
            <a:off x="4145280" y="3490275"/>
            <a:ext cx="2347051" cy="1136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62275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1.48148E-6 L -0.15378 0.2368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695" y="1182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3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" dur="1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4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000"/>
                            </p:stCondLst>
                            <p:childTnLst>
                              <p:par>
                                <p:cTn id="4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0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2000"/>
                            </p:stCondLst>
                            <p:childTnLst>
                              <p:par>
                                <p:cTn id="52" presetID="16" presetClass="entr" presetSubtype="21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4" dur="1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3750"/>
                            </p:stCondLst>
                            <p:childTnLst>
                              <p:par>
                                <p:cTn id="5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1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/>
      <p:bldP spid="13" grpId="0" animBg="1"/>
      <p:bldP spid="1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1FBDE4D-54FA-4216-A530-C5F99DB9D3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1752" y="61452"/>
            <a:ext cx="10515600" cy="1325563"/>
          </a:xfrm>
        </p:spPr>
        <p:txBody>
          <a:bodyPr/>
          <a:lstStyle/>
          <a:p>
            <a:r>
              <a:rPr lang="fr-FR" b="1" u="sng" dirty="0"/>
              <a:t>Question 5: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6B83122-5EEE-44A7-8C01-94E0032E01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8426" y="1005620"/>
            <a:ext cx="10515600" cy="4665155"/>
          </a:xfrm>
        </p:spPr>
        <p:txBody>
          <a:bodyPr/>
          <a:lstStyle/>
          <a:p>
            <a:pPr marL="0" indent="0">
              <a:buNone/>
            </a:pPr>
            <a:r>
              <a:rPr lang="fr-FR" dirty="0"/>
              <a:t> Voici une plaque de </a:t>
            </a:r>
            <a:r>
              <a:rPr lang="fr-FR" dirty="0" err="1"/>
              <a:t>légo</a:t>
            </a:r>
            <a:r>
              <a:rPr lang="fr-FR" dirty="0"/>
              <a:t>.</a:t>
            </a: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D22AF245-3840-497D-8E73-B8FF1372F49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271" t="4498" r="3789" b="8845"/>
          <a:stretch/>
        </p:blipFill>
        <p:spPr>
          <a:xfrm>
            <a:off x="838200" y="2352458"/>
            <a:ext cx="6755249" cy="3327083"/>
          </a:xfrm>
          <a:prstGeom prst="rect">
            <a:avLst/>
          </a:prstGeom>
        </p:spPr>
      </p:pic>
      <p:sp>
        <p:nvSpPr>
          <p:cNvPr id="5" name="ZoneTexte 4">
            <a:extLst>
              <a:ext uri="{FF2B5EF4-FFF2-40B4-BE49-F238E27FC236}">
                <a16:creationId xmlns:a16="http://schemas.microsoft.com/office/drawing/2014/main" id="{FA7C3098-6672-42F3-BCA1-2B634A809B8D}"/>
              </a:ext>
            </a:extLst>
          </p:cNvPr>
          <p:cNvSpPr txBox="1"/>
          <p:nvPr/>
        </p:nvSpPr>
        <p:spPr>
          <a:xfrm>
            <a:off x="4715464" y="975252"/>
            <a:ext cx="381463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dirty="0"/>
              <a:t>Et voici une pièce carrée.</a:t>
            </a:r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7EF8B76A-D2EC-4124-B23C-7C249476165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93528" y="722131"/>
            <a:ext cx="1057275" cy="1038225"/>
          </a:xfrm>
          <a:prstGeom prst="rect">
            <a:avLst/>
          </a:prstGeom>
        </p:spPr>
      </p:pic>
      <p:sp>
        <p:nvSpPr>
          <p:cNvPr id="7" name="ZoneTexte 6">
            <a:extLst>
              <a:ext uri="{FF2B5EF4-FFF2-40B4-BE49-F238E27FC236}">
                <a16:creationId xmlns:a16="http://schemas.microsoft.com/office/drawing/2014/main" id="{8F1E87DB-4A68-4506-BCBA-316E532C9F5A}"/>
              </a:ext>
            </a:extLst>
          </p:cNvPr>
          <p:cNvSpPr txBox="1"/>
          <p:nvPr/>
        </p:nvSpPr>
        <p:spPr>
          <a:xfrm>
            <a:off x="165698" y="5999784"/>
            <a:ext cx="850784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dirty="0"/>
              <a:t>Combien faut-il de pièces pour recouvrir toute la plaque?</a:t>
            </a:r>
          </a:p>
        </p:txBody>
      </p:sp>
      <p:pic>
        <p:nvPicPr>
          <p:cNvPr id="9" name="Image 8">
            <a:extLst>
              <a:ext uri="{FF2B5EF4-FFF2-40B4-BE49-F238E27FC236}">
                <a16:creationId xmlns:a16="http://schemas.microsoft.com/office/drawing/2014/main" id="{DA9FCE29-CD48-4077-ACAB-67744276B4FB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b="2375"/>
          <a:stretch/>
        </p:blipFill>
        <p:spPr>
          <a:xfrm>
            <a:off x="6456928" y="2354999"/>
            <a:ext cx="1136522" cy="3327729"/>
          </a:xfrm>
          <a:prstGeom prst="rect">
            <a:avLst/>
          </a:prstGeom>
        </p:spPr>
      </p:pic>
      <p:sp>
        <p:nvSpPr>
          <p:cNvPr id="10" name="Accolade fermante 9">
            <a:extLst>
              <a:ext uri="{FF2B5EF4-FFF2-40B4-BE49-F238E27FC236}">
                <a16:creationId xmlns:a16="http://schemas.microsoft.com/office/drawing/2014/main" id="{3A3CEF38-FACD-4A8D-B01F-5E76498C62C3}"/>
              </a:ext>
            </a:extLst>
          </p:cNvPr>
          <p:cNvSpPr/>
          <p:nvPr/>
        </p:nvSpPr>
        <p:spPr>
          <a:xfrm>
            <a:off x="7691228" y="2403424"/>
            <a:ext cx="635908" cy="3250319"/>
          </a:xfrm>
          <a:prstGeom prst="rightBrace">
            <a:avLst/>
          </a:prstGeom>
          <a:ln w="41275">
            <a:solidFill>
              <a:srgbClr val="FFC000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1FADAFB2-9AFD-4C2C-9609-753D132EE749}"/>
              </a:ext>
            </a:extLst>
          </p:cNvPr>
          <p:cNvSpPr txBox="1"/>
          <p:nvPr/>
        </p:nvSpPr>
        <p:spPr>
          <a:xfrm>
            <a:off x="8424914" y="3674640"/>
            <a:ext cx="49725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4000" dirty="0">
                <a:solidFill>
                  <a:srgbClr val="FFC000"/>
                </a:solidFill>
              </a:rPr>
              <a:t>3</a:t>
            </a:r>
            <a:r>
              <a:rPr lang="fr-FR" dirty="0"/>
              <a:t> </a:t>
            </a:r>
          </a:p>
        </p:txBody>
      </p:sp>
      <p:pic>
        <p:nvPicPr>
          <p:cNvPr id="12" name="Image 11">
            <a:extLst>
              <a:ext uri="{FF2B5EF4-FFF2-40B4-BE49-F238E27FC236}">
                <a16:creationId xmlns:a16="http://schemas.microsoft.com/office/drawing/2014/main" id="{E0CA73DE-F536-4441-9832-40DDE438017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975104" y="2349271"/>
            <a:ext cx="4481823" cy="1136539"/>
          </a:xfrm>
          <a:prstGeom prst="rect">
            <a:avLst/>
          </a:prstGeom>
        </p:spPr>
      </p:pic>
      <p:sp>
        <p:nvSpPr>
          <p:cNvPr id="13" name="Accolade fermante 12">
            <a:extLst>
              <a:ext uri="{FF2B5EF4-FFF2-40B4-BE49-F238E27FC236}">
                <a16:creationId xmlns:a16="http://schemas.microsoft.com/office/drawing/2014/main" id="{31A1E08F-F4BD-4041-A8DB-13EDE03AF095}"/>
              </a:ext>
            </a:extLst>
          </p:cNvPr>
          <p:cNvSpPr/>
          <p:nvPr/>
        </p:nvSpPr>
        <p:spPr>
          <a:xfrm rot="16200000">
            <a:off x="4083868" y="-1200798"/>
            <a:ext cx="334142" cy="6685025"/>
          </a:xfrm>
          <a:prstGeom prst="rightBrace">
            <a:avLst>
              <a:gd name="adj1" fmla="val 8333"/>
              <a:gd name="adj2" fmla="val 48230"/>
            </a:avLst>
          </a:prstGeom>
          <a:ln w="41275">
            <a:solidFill>
              <a:srgbClr val="92D050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1E9020C2-1B1A-46B0-A8D7-327A27F0414C}"/>
              </a:ext>
            </a:extLst>
          </p:cNvPr>
          <p:cNvSpPr txBox="1"/>
          <p:nvPr/>
        </p:nvSpPr>
        <p:spPr>
          <a:xfrm>
            <a:off x="3970661" y="1285849"/>
            <a:ext cx="5605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>
                <a:solidFill>
                  <a:srgbClr val="92D050"/>
                </a:solidFill>
              </a:rPr>
              <a:t>6</a:t>
            </a:r>
            <a:r>
              <a:rPr lang="fr-FR" dirty="0"/>
              <a:t> 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5" name="ZoneTexte 14">
                <a:extLst>
                  <a:ext uri="{FF2B5EF4-FFF2-40B4-BE49-F238E27FC236}">
                    <a16:creationId xmlns:a16="http://schemas.microsoft.com/office/drawing/2014/main" id="{670FD3E3-E478-4224-B4EA-C9A9F2241D9C}"/>
                  </a:ext>
                </a:extLst>
              </p:cNvPr>
              <p:cNvSpPr txBox="1"/>
              <p:nvPr/>
            </p:nvSpPr>
            <p:spPr>
              <a:xfrm>
                <a:off x="8286044" y="5883803"/>
                <a:ext cx="4054508" cy="113877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3200" i="1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fr-FR" sz="3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fr-FR" sz="3200" b="0" i="1" smtClean="0">
                          <a:solidFill>
                            <a:srgbClr val="92D05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6</m:t>
                      </m:r>
                      <m:r>
                        <a:rPr lang="fr-FR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=18 </m:t>
                      </m:r>
                      <m:r>
                        <a:rPr lang="fr-FR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𝑝𝑖</m:t>
                      </m:r>
                      <m:r>
                        <a:rPr lang="fr-FR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è</m:t>
                      </m:r>
                      <m:r>
                        <a:rPr lang="fr-FR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𝑐𝑒𝑠</m:t>
                      </m:r>
                      <m:r>
                        <a:rPr lang="fr-FR" sz="3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fr-FR" sz="3200" b="0" i="1" dirty="0">
                  <a:solidFill>
                    <a:srgbClr val="FF0000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endParaRPr lang="fr-FR" sz="3600" dirty="0"/>
              </a:p>
            </p:txBody>
          </p:sp>
        </mc:Choice>
        <mc:Fallback>
          <p:sp>
            <p:nvSpPr>
              <p:cNvPr id="15" name="ZoneTexte 14">
                <a:extLst>
                  <a:ext uri="{FF2B5EF4-FFF2-40B4-BE49-F238E27FC236}">
                    <a16:creationId xmlns:a16="http://schemas.microsoft.com/office/drawing/2014/main" id="{670FD3E3-E478-4224-B4EA-C9A9F2241D9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86044" y="5883803"/>
                <a:ext cx="4054508" cy="1138773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6" name="Image 15">
            <a:extLst>
              <a:ext uri="{FF2B5EF4-FFF2-40B4-BE49-F238E27FC236}">
                <a16:creationId xmlns:a16="http://schemas.microsoft.com/office/drawing/2014/main" id="{A6CC0FE5-2F24-4AAA-B775-DE2D30F0E576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532801" y="4532185"/>
            <a:ext cx="219075" cy="85725"/>
          </a:xfrm>
          <a:prstGeom prst="rect">
            <a:avLst/>
          </a:prstGeom>
        </p:spPr>
      </p:pic>
      <p:pic>
        <p:nvPicPr>
          <p:cNvPr id="17" name="Image 16">
            <a:extLst>
              <a:ext uri="{FF2B5EF4-FFF2-40B4-BE49-F238E27FC236}">
                <a16:creationId xmlns:a16="http://schemas.microsoft.com/office/drawing/2014/main" id="{980A2E44-96CF-4E96-898D-3A4BEBDF883E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 rot="5400000">
            <a:off x="5254942" y="2288320"/>
            <a:ext cx="219075" cy="85725"/>
          </a:xfrm>
          <a:prstGeom prst="rect">
            <a:avLst/>
          </a:prstGeom>
        </p:spPr>
      </p:pic>
      <p:pic>
        <p:nvPicPr>
          <p:cNvPr id="18" name="Image 17">
            <a:extLst>
              <a:ext uri="{FF2B5EF4-FFF2-40B4-BE49-F238E27FC236}">
                <a16:creationId xmlns:a16="http://schemas.microsoft.com/office/drawing/2014/main" id="{37BA80ED-9ABF-4162-ACB9-28B4899A8CFC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 rot="5400000">
            <a:off x="4101775" y="2251024"/>
            <a:ext cx="219075" cy="85725"/>
          </a:xfrm>
          <a:prstGeom prst="rect">
            <a:avLst/>
          </a:prstGeom>
        </p:spPr>
      </p:pic>
      <p:pic>
        <p:nvPicPr>
          <p:cNvPr id="19" name="Image 18">
            <a:extLst>
              <a:ext uri="{FF2B5EF4-FFF2-40B4-BE49-F238E27FC236}">
                <a16:creationId xmlns:a16="http://schemas.microsoft.com/office/drawing/2014/main" id="{F3BE7F49-FB06-4A87-B371-2D3B41328652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 rot="5400000">
            <a:off x="2876515" y="2282743"/>
            <a:ext cx="219075" cy="85725"/>
          </a:xfrm>
          <a:prstGeom prst="rect">
            <a:avLst/>
          </a:prstGeom>
        </p:spPr>
      </p:pic>
      <p:pic>
        <p:nvPicPr>
          <p:cNvPr id="20" name="Image 19">
            <a:extLst>
              <a:ext uri="{FF2B5EF4-FFF2-40B4-BE49-F238E27FC236}">
                <a16:creationId xmlns:a16="http://schemas.microsoft.com/office/drawing/2014/main" id="{146E3866-7DBD-479B-94C7-86CBDC1F47D6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 rot="5400000">
            <a:off x="1865566" y="2294455"/>
            <a:ext cx="219075" cy="85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41241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1.48148E-6 L -0.15378 0.2368 " pathEditMode="relative" rAng="0" ptsTypes="AA">
                                      <p:cBhvr>
                                        <p:cTn id="25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695" y="1182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3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1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5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000"/>
                            </p:stCondLst>
                            <p:childTnLst>
                              <p:par>
                                <p:cTn id="5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6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2000"/>
                            </p:stCondLst>
                            <p:childTnLst>
                              <p:par>
                                <p:cTn id="68" presetID="16" presetClass="entr" presetSubtype="21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0" dur="1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3750"/>
                            </p:stCondLst>
                            <p:childTnLst>
                              <p:par>
                                <p:cTn id="7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1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/>
      <p:bldP spid="13" grpId="0" animBg="1"/>
      <p:bldP spid="14" grpId="0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458</Words>
  <Application>Microsoft Office PowerPoint</Application>
  <PresentationFormat>Grand écran</PresentationFormat>
  <Paragraphs>121</Paragraphs>
  <Slides>19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19</vt:i4>
      </vt:variant>
    </vt:vector>
  </HeadingPairs>
  <TitlesOfParts>
    <vt:vector size="24" baseType="lpstr">
      <vt:lpstr>Arial</vt:lpstr>
      <vt:lpstr>Calibri</vt:lpstr>
      <vt:lpstr>Calibri Light</vt:lpstr>
      <vt:lpstr>Cambria Math</vt:lpstr>
      <vt:lpstr>Thème Office</vt:lpstr>
      <vt:lpstr>Confinement </vt:lpstr>
      <vt:lpstr>Question  1:</vt:lpstr>
      <vt:lpstr>Question  1:</vt:lpstr>
      <vt:lpstr>Question 2:</vt:lpstr>
      <vt:lpstr>Question 2:</vt:lpstr>
      <vt:lpstr>Question 3:</vt:lpstr>
      <vt:lpstr>Question 3:</vt:lpstr>
      <vt:lpstr>Question 4:</vt:lpstr>
      <vt:lpstr>Question 5:</vt:lpstr>
      <vt:lpstr>Question 6:</vt:lpstr>
      <vt:lpstr>Question 6:</vt:lpstr>
      <vt:lpstr>Présentation PowerPoint</vt:lpstr>
      <vt:lpstr>Présentation PowerPoint</vt:lpstr>
      <vt:lpstr>Question 8:</vt:lpstr>
      <vt:lpstr>Question 8:</vt:lpstr>
      <vt:lpstr>Question 9:</vt:lpstr>
      <vt:lpstr>Question 9:</vt:lpstr>
      <vt:lpstr>Question 10:</vt:lpstr>
      <vt:lpstr>Question 10: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Confinement </dc:title>
  <dc:creator>Benoît Dabin</dc:creator>
  <cp:lastModifiedBy>Benoît Dabin</cp:lastModifiedBy>
  <cp:revision>2</cp:revision>
  <dcterms:created xsi:type="dcterms:W3CDTF">2021-09-06T12:24:07Z</dcterms:created>
  <dcterms:modified xsi:type="dcterms:W3CDTF">2021-09-06T12:42:47Z</dcterms:modified>
</cp:coreProperties>
</file>