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5" r:id="rId4"/>
    <p:sldId id="278" r:id="rId5"/>
    <p:sldId id="266" r:id="rId6"/>
    <p:sldId id="279" r:id="rId7"/>
    <p:sldId id="258" r:id="rId8"/>
    <p:sldId id="280" r:id="rId9"/>
    <p:sldId id="259" r:id="rId10"/>
    <p:sldId id="281" r:id="rId11"/>
    <p:sldId id="282" r:id="rId12"/>
    <p:sldId id="262" r:id="rId13"/>
    <p:sldId id="283" r:id="rId14"/>
    <p:sldId id="268" r:id="rId15"/>
    <p:sldId id="267" r:id="rId16"/>
    <p:sldId id="261" r:id="rId17"/>
    <p:sldId id="257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8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7943BE-2A2D-4FAD-927F-A9F905BEA4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D866616-8FE4-4357-B7ED-072ECDC9B6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677382-5F55-499E-B375-3B5D34A11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D44F-1B97-4E67-9E46-257D4438CB74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77DFD1-DCC9-40A1-9F3C-9900A29C7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777E25-D567-4468-BBE1-5AC4CD755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C7691-BFE2-4ABF-96B9-6608D09D04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6963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A836D3-AB08-4934-8627-AFD4ADD71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DB50755-9F6F-467D-A813-D12C98117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B70B2D-1AFF-4480-96AC-706D83211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D44F-1B97-4E67-9E46-257D4438CB74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5EE8A8-16F9-4DEF-8ED5-0F61F24E2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819EB8-A270-4D69-9F0C-503F62937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C7691-BFE2-4ABF-96B9-6608D09D04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2660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9F798F9-AB42-4846-A944-87F9CC2994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9CE1CAA-ADCC-4C85-A6FC-6B250E929D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0D531-9C59-4DEE-A836-91B224D7F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D44F-1B97-4E67-9E46-257D4438CB74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501FCE-16C2-4E58-B4EB-8792C53F3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5F7710-3B27-480F-B78D-DFF5E1C64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C7691-BFE2-4ABF-96B9-6608D09D04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7466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14E662-FEAB-40B5-8C98-44576D97D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15215B-3CB6-4780-A7A5-2E5656361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A7C8A9-A4E7-44ED-9E0C-A82384229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D44F-1B97-4E67-9E46-257D4438CB74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D616CA-D5BB-48AD-8DA1-24085C030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71846A-27FE-4A1C-A8B2-6D1F960B3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C7691-BFE2-4ABF-96B9-6608D09D04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1636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382180-0613-44C4-9531-AAB3541D6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97021FA-B8F6-4814-9B8D-3E86A610F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EF1391-441A-4AE5-B0EF-BA65F090B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D44F-1B97-4E67-9E46-257D4438CB74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F737BE-4D1E-4124-A8CF-A1FF43C4B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D3AF47-88CA-4B3F-BE8A-982E0AA36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C7691-BFE2-4ABF-96B9-6608D09D04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74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7A88A5-510C-4171-992C-7F988293B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E95C17-9440-4992-8B8E-7C014952F0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3B089C1-C436-47D7-9893-93DE7C951A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D7B5382-79F0-447E-AFFD-CBCD41A0D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D44F-1B97-4E67-9E46-257D4438CB74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66540DB-0A9B-4D89-BDA8-7D9ACF51D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203ECBF-F4AE-4FC1-BA0E-521FAEB50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C7691-BFE2-4ABF-96B9-6608D09D04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2531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87D03D-EA3E-4A41-A4E0-96F2DFDAB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AA0C31-FE07-45A5-9C94-5C92A6725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4588249-09A8-4DC2-902B-764A6A0090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9D0E921-6EE5-49B4-9E2D-FBFE98019C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387A331-BB7F-4077-A093-618703F4C4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54228EE-DE75-466C-82AC-509ADFD1B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D44F-1B97-4E67-9E46-257D4438CB74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39F2E1D-9A85-440D-85F9-BCC7EAAF2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5032CF4-365D-4ACE-B064-0A6196D42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C7691-BFE2-4ABF-96B9-6608D09D04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3344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53C459-99AA-44C2-8576-F91C356A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BCAB87D-DAE4-49E0-B27A-1AEE3CBE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D44F-1B97-4E67-9E46-257D4438CB74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BD7337F-D97E-475C-9E44-092D02009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ED690EC-397F-4C4B-9944-E600BFEFF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C7691-BFE2-4ABF-96B9-6608D09D04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1384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2C2D2CE-FD2D-4A3C-928C-82BC08523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D44F-1B97-4E67-9E46-257D4438CB74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EBC2846-6B8B-4B2B-BC3E-305972546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6E7E1FF-F9B8-4D3E-84E9-65511AE9F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C7691-BFE2-4ABF-96B9-6608D09D04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345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E7C59-4A2F-47E6-AF98-1235389A2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78EF08-D2A5-45BA-88E0-BCBAEBCB2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8D6F2FC-F3D6-4D7F-A806-C1CB6E44DA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BBE6727-D908-466E-84DC-81348DBCF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D44F-1B97-4E67-9E46-257D4438CB74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615440-FA17-40A2-8449-B759778B2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95B5675-FBE6-476C-9999-A68B8D0AB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C7691-BFE2-4ABF-96B9-6608D09D04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2810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5258E8-05F8-4346-9A21-3844BDB93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5F947D3-BE55-4616-8F17-5B86BF708D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45CC882-3932-4B89-95AB-C8CC081736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9B8C6A1-9B3E-4CE1-BB32-0CFF6E3F2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D44F-1B97-4E67-9E46-257D4438CB74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36310DE-2E28-42CE-8A93-362DBD388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5AB051D-6290-4CFA-BE83-C8ED52FB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C7691-BFE2-4ABF-96B9-6608D09D04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9270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9A5DD7F-49D5-483A-9356-207DDE335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406A877-A6F2-4401-B3A1-3DCEC8CB9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A0F313-6F5B-413A-85AD-A045773985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3D44F-1B97-4E67-9E46-257D4438CB74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1F2407-BF68-4733-84D5-B070440004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B54121-6642-438D-8B06-7092D2264E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C7691-BFE2-4ABF-96B9-6608D09D04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392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1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png"/><Relationship Id="rId4" Type="http://schemas.openxmlformats.org/officeDocument/2006/relationships/image" Target="../media/image3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1.png"/><Relationship Id="rId4" Type="http://schemas.openxmlformats.org/officeDocument/2006/relationships/image" Target="../media/image9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0.png"/><Relationship Id="rId4" Type="http://schemas.openxmlformats.org/officeDocument/2006/relationships/image" Target="../media/image16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29.png"/><Relationship Id="rId4" Type="http://schemas.openxmlformats.org/officeDocument/2006/relationships/image" Target="../media/image16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23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190.png"/><Relationship Id="rId4" Type="http://schemas.openxmlformats.org/officeDocument/2006/relationships/image" Target="../media/image18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0.png"/><Relationship Id="rId4" Type="http://schemas.openxmlformats.org/officeDocument/2006/relationships/image" Target="../media/image1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8D9539-91CA-4422-AC8C-08B687A74C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Activité mentale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B0CCE19-28AA-46E0-A879-C6CD09EAF2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 (à refaire plusieurs fois  du 23 au 28 mars)</a:t>
            </a:r>
          </a:p>
        </p:txBody>
      </p:sp>
    </p:spTree>
    <p:extLst>
      <p:ext uri="{BB962C8B-B14F-4D97-AF65-F5344CB8AC3E}">
        <p14:creationId xmlns:p14="http://schemas.microsoft.com/office/powerpoint/2010/main" val="1089711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B8DC89-7204-4534-A51A-53D343C35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Question 9</a:t>
            </a:r>
            <a:r>
              <a:rPr lang="fr-FR" dirty="0"/>
              <a:t>:  Complète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553545DE-F690-4208-966A-D8C811511F6F}"/>
                  </a:ext>
                </a:extLst>
              </p:cNvPr>
              <p:cNvSpPr txBox="1"/>
              <p:nvPr/>
            </p:nvSpPr>
            <p:spPr>
              <a:xfrm>
                <a:off x="658272" y="2358912"/>
                <a:ext cx="832664" cy="910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553545DE-F690-4208-966A-D8C811511F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272" y="2358912"/>
                <a:ext cx="832664" cy="9105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20254985-68FF-466F-B5ED-9DF1F20E896C}"/>
                  </a:ext>
                </a:extLst>
              </p:cNvPr>
              <p:cNvSpPr txBox="1"/>
              <p:nvPr/>
            </p:nvSpPr>
            <p:spPr>
              <a:xfrm>
                <a:off x="1643334" y="2613677"/>
                <a:ext cx="479298" cy="6064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</m:num>
                        <m:den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20254985-68FF-466F-B5ED-9DF1F20E89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3334" y="2613677"/>
                <a:ext cx="479298" cy="6064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Flèche : courbe vers le bas 5">
                <a:extLst>
                  <a:ext uri="{FF2B5EF4-FFF2-40B4-BE49-F238E27FC236}">
                    <a16:creationId xmlns:a16="http://schemas.microsoft.com/office/drawing/2014/main" id="{88D48CA8-493A-4CC7-8DAA-4680A37A7493}"/>
                  </a:ext>
                </a:extLst>
              </p:cNvPr>
              <p:cNvSpPr/>
              <p:nvPr/>
            </p:nvSpPr>
            <p:spPr>
              <a:xfrm>
                <a:off x="912042" y="1784010"/>
                <a:ext cx="1157140" cy="505558"/>
              </a:xfrm>
              <a:prstGeom prst="curved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20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fr-FR" sz="20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6" name="Flèche : courbe vers le bas 5">
                <a:extLst>
                  <a:ext uri="{FF2B5EF4-FFF2-40B4-BE49-F238E27FC236}">
                    <a16:creationId xmlns:a16="http://schemas.microsoft.com/office/drawing/2014/main" id="{88D48CA8-493A-4CC7-8DAA-4680A37A74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042" y="1784010"/>
                <a:ext cx="1157140" cy="505558"/>
              </a:xfrm>
              <a:prstGeom prst="curvedDownArrow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lèche : courbe vers le bas 6">
            <a:extLst>
              <a:ext uri="{FF2B5EF4-FFF2-40B4-BE49-F238E27FC236}">
                <a16:creationId xmlns:a16="http://schemas.microsoft.com/office/drawing/2014/main" id="{422AE6E2-A93C-4805-911B-980F5140D4F4}"/>
              </a:ext>
            </a:extLst>
          </p:cNvPr>
          <p:cNvSpPr/>
          <p:nvPr/>
        </p:nvSpPr>
        <p:spPr>
          <a:xfrm rot="10800000" flipH="1">
            <a:off x="919118" y="3232380"/>
            <a:ext cx="1157140" cy="50555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0FAAA9A7-FA0E-4F72-952B-2B813A9D99FC}"/>
                  </a:ext>
                </a:extLst>
              </p:cNvPr>
              <p:cNvSpPr txBox="1"/>
              <p:nvPr/>
            </p:nvSpPr>
            <p:spPr>
              <a:xfrm>
                <a:off x="1272056" y="3265771"/>
                <a:ext cx="4571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20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fr-FR" sz="20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0FAAA9A7-FA0E-4F72-952B-2B813A9D99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056" y="3265771"/>
                <a:ext cx="45719" cy="400110"/>
              </a:xfrm>
              <a:prstGeom prst="rect">
                <a:avLst/>
              </a:prstGeom>
              <a:blipFill>
                <a:blip r:embed="rId5"/>
                <a:stretch>
                  <a:fillRect l="-128571" r="-10428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oneTexte 8">
            <a:extLst>
              <a:ext uri="{FF2B5EF4-FFF2-40B4-BE49-F238E27FC236}">
                <a16:creationId xmlns:a16="http://schemas.microsoft.com/office/drawing/2014/main" id="{2D9B40D9-4CEE-41BE-9242-7EEB0C31DBA3}"/>
              </a:ext>
            </a:extLst>
          </p:cNvPr>
          <p:cNvSpPr txBox="1"/>
          <p:nvPr/>
        </p:nvSpPr>
        <p:spPr>
          <a:xfrm>
            <a:off x="1661133" y="2325676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2060"/>
                </a:solidFill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69556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 animBg="1"/>
      <p:bldP spid="7" grpId="0" animBg="1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CBBDF9-DAC2-4268-BC8E-936DA2997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fr-FR" dirty="0"/>
              <a:t> </a:t>
            </a:r>
            <a:r>
              <a:rPr lang="fr-FR" b="1" dirty="0"/>
              <a:t>Question 10: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A61E28-C6E7-4781-B1FB-CD80EA094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166" y="134826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Donne le résultat: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E0773669-00AE-4C3E-B02C-FFF8CD5F2981}"/>
                  </a:ext>
                </a:extLst>
              </p:cNvPr>
              <p:cNvSpPr txBox="1"/>
              <p:nvPr/>
            </p:nvSpPr>
            <p:spPr>
              <a:xfrm>
                <a:off x="4094083" y="1325563"/>
                <a:ext cx="289085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fr-FR" sz="32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fr-FR" sz="32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fr-FR" sz="3200" b="1" i="1" smtClean="0">
                          <a:latin typeface="Cambria Math" panose="02040503050406030204" pitchFamily="18" charset="0"/>
                        </a:rPr>
                        <m:t> +</m:t>
                      </m:r>
                      <m:r>
                        <a:rPr lang="fr-FR" sz="3200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fr-FR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× </m:t>
                      </m:r>
                      <m:r>
                        <a:rPr lang="fr-FR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𝟏𝟏</m:t>
                      </m:r>
                    </m:oMath>
                  </m:oMathPara>
                </a14:m>
                <a:endParaRPr lang="fr-FR" sz="3200" b="1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E0773669-00AE-4C3E-B02C-FFF8CD5F29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083" y="1325563"/>
                <a:ext cx="2890856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77B242E6-8F95-4D4B-AFB5-FFB8BF62E1C5}"/>
                  </a:ext>
                </a:extLst>
              </p:cNvPr>
              <p:cNvSpPr txBox="1"/>
              <p:nvPr/>
            </p:nvSpPr>
            <p:spPr>
              <a:xfrm>
                <a:off x="5527182" y="2071106"/>
                <a:ext cx="112723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fr-FR" sz="32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𝟕𝟕</m:t>
                      </m:r>
                      <m:r>
                        <a:rPr lang="fr-FR" sz="32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77B242E6-8F95-4D4B-AFB5-FFB8BF62E1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7182" y="2071106"/>
                <a:ext cx="1127232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F50E677A-202A-45FE-918B-0EEFF7DC8C66}"/>
                  </a:ext>
                </a:extLst>
              </p:cNvPr>
              <p:cNvSpPr txBox="1"/>
              <p:nvPr/>
            </p:nvSpPr>
            <p:spPr>
              <a:xfrm>
                <a:off x="3576024" y="2066351"/>
                <a:ext cx="200837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a:rPr lang="fr-FR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fr-FR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fr-FR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fr-FR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+ 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F50E677A-202A-45FE-918B-0EEFF7DC8C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6024" y="2066351"/>
                <a:ext cx="2008370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47139273-394A-4028-A0F8-923F4F7072D1}"/>
                  </a:ext>
                </a:extLst>
              </p:cNvPr>
              <p:cNvSpPr txBox="1"/>
              <p:nvPr/>
            </p:nvSpPr>
            <p:spPr>
              <a:xfrm>
                <a:off x="3606143" y="2943513"/>
                <a:ext cx="248465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         </m:t>
                      </m:r>
                      <m:r>
                        <a:rPr lang="fr-FR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𝟕𝟗</m:t>
                      </m:r>
                      <m:r>
                        <a:rPr lang="fr-FR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fr-FR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47139273-394A-4028-A0F8-923F4F7072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6143" y="2943513"/>
                <a:ext cx="2484655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2BEC7364-A47F-4523-B5EC-9939D73A65D5}"/>
              </a:ext>
            </a:extLst>
          </p:cNvPr>
          <p:cNvSpPr/>
          <p:nvPr/>
        </p:nvSpPr>
        <p:spPr>
          <a:xfrm>
            <a:off x="3472507" y="2892809"/>
            <a:ext cx="3040492" cy="706575"/>
          </a:xfrm>
          <a:prstGeom prst="rect">
            <a:avLst/>
          </a:prstGeom>
          <a:solidFill>
            <a:schemeClr val="accent1">
              <a:alpha val="0"/>
            </a:schemeClr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Accolade fermante 13">
            <a:extLst>
              <a:ext uri="{FF2B5EF4-FFF2-40B4-BE49-F238E27FC236}">
                <a16:creationId xmlns:a16="http://schemas.microsoft.com/office/drawing/2014/main" id="{EA250DAE-FA0F-48FA-B36C-1647D681220C}"/>
              </a:ext>
            </a:extLst>
          </p:cNvPr>
          <p:cNvSpPr/>
          <p:nvPr/>
        </p:nvSpPr>
        <p:spPr>
          <a:xfrm rot="5400000">
            <a:off x="6023536" y="1064076"/>
            <a:ext cx="256032" cy="1517116"/>
          </a:xfrm>
          <a:prstGeom prst="rightBrace">
            <a:avLst/>
          </a:prstGeom>
          <a:ln w="38100">
            <a:solidFill>
              <a:srgbClr val="1064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5818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  <p:bldP spid="11" grpId="0"/>
      <p:bldP spid="12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64747" y="1610883"/>
            <a:ext cx="6848475" cy="311956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7714" y="152853"/>
            <a:ext cx="10515600" cy="1325563"/>
          </a:xfrm>
        </p:spPr>
        <p:txBody>
          <a:bodyPr/>
          <a:lstStyle/>
          <a:p>
            <a:r>
              <a:rPr lang="fr-FR" b="1" dirty="0"/>
              <a:t>Question 11: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Que dire de ce triangle ?</a:t>
            </a:r>
          </a:p>
        </p:txBody>
      </p:sp>
      <p:sp>
        <p:nvSpPr>
          <p:cNvPr id="5" name="ZoneTexte 4"/>
          <p:cNvSpPr txBox="1"/>
          <p:nvPr/>
        </p:nvSpPr>
        <p:spPr>
          <a:xfrm rot="18646598">
            <a:off x="5721800" y="2603675"/>
            <a:ext cx="12875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>
                <a:solidFill>
                  <a:srgbClr val="00B050"/>
                </a:solidFill>
              </a:rPr>
              <a:t>6 cm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809373" y="4268324"/>
            <a:ext cx="1321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>
                <a:solidFill>
                  <a:srgbClr val="FF0000"/>
                </a:solidFill>
              </a:rPr>
              <a:t>15 cm</a:t>
            </a:r>
          </a:p>
        </p:txBody>
      </p:sp>
      <p:sp>
        <p:nvSpPr>
          <p:cNvPr id="7" name="ZoneTexte 6"/>
          <p:cNvSpPr txBox="1"/>
          <p:nvPr/>
        </p:nvSpPr>
        <p:spPr>
          <a:xfrm rot="1948775">
            <a:off x="9133490" y="2369509"/>
            <a:ext cx="12875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>
                <a:solidFill>
                  <a:schemeClr val="accent1"/>
                </a:solidFill>
              </a:rPr>
              <a:t>8 cm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879C2204-8784-433A-A9C7-010FCA58F435}"/>
                  </a:ext>
                </a:extLst>
              </p:cNvPr>
              <p:cNvSpPr txBox="1"/>
              <p:nvPr/>
            </p:nvSpPr>
            <p:spPr>
              <a:xfrm>
                <a:off x="947859" y="5212004"/>
                <a:ext cx="514814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200" dirty="0"/>
                  <a:t>Il n’existe pas  car  6 + 8  </a:t>
                </a:r>
                <a14:m>
                  <m:oMath xmlns:m="http://schemas.openxmlformats.org/officeDocument/2006/math">
                    <m:r>
                      <a:rPr lang="fr-FR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fr-F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15</m:t>
                    </m:r>
                  </m:oMath>
                </a14:m>
                <a:endParaRPr lang="fr-FR" sz="3200" dirty="0"/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879C2204-8784-433A-A9C7-010FCA58F4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859" y="5212004"/>
                <a:ext cx="5148141" cy="584775"/>
              </a:xfrm>
              <a:prstGeom prst="rect">
                <a:avLst/>
              </a:prstGeom>
              <a:blipFill>
                <a:blip r:embed="rId3"/>
                <a:stretch>
                  <a:fillRect l="-2959" t="-12500" b="-343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oneTexte 8">
            <a:extLst>
              <a:ext uri="{FF2B5EF4-FFF2-40B4-BE49-F238E27FC236}">
                <a16:creationId xmlns:a16="http://schemas.microsoft.com/office/drawing/2014/main" id="{0CD829BC-7F97-49CF-B9D5-C34402B587FA}"/>
              </a:ext>
            </a:extLst>
          </p:cNvPr>
          <p:cNvSpPr txBox="1"/>
          <p:nvPr/>
        </p:nvSpPr>
        <p:spPr>
          <a:xfrm>
            <a:off x="947859" y="5730040"/>
            <a:ext cx="37739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Il est inconstructible </a:t>
            </a:r>
            <a:r>
              <a:rPr lang="fr-FR" dirty="0"/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217255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B20D98-77F9-4F2E-9C0B-BF95F97E6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846" y="132212"/>
            <a:ext cx="10515600" cy="1325563"/>
          </a:xfrm>
        </p:spPr>
        <p:txBody>
          <a:bodyPr/>
          <a:lstStyle/>
          <a:p>
            <a:r>
              <a:rPr lang="fr-FR" b="1" dirty="0"/>
              <a:t>Question 12: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3E91DAB0-8D22-45ED-9CE9-79AF03C24A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fr-FR" dirty="0"/>
                  <a:t>Calcule   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103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×41−3×41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3E91DAB0-8D22-45ED-9CE9-79AF03C24A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30E14DA3-82E5-40C6-B465-215BA981D60C}"/>
                  </a:ext>
                </a:extLst>
              </p:cNvPr>
              <p:cNvSpPr txBox="1"/>
              <p:nvPr/>
            </p:nvSpPr>
            <p:spPr>
              <a:xfrm>
                <a:off x="2066859" y="1797930"/>
                <a:ext cx="311585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103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×41</m:t>
                      </m:r>
                      <m:r>
                        <a:rPr lang="fr-FR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×41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30E14DA3-82E5-40C6-B465-215BA981D6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6859" y="1797930"/>
                <a:ext cx="3115853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960A1880-F228-4176-A1CA-9884FB6C17C4}"/>
                  </a:ext>
                </a:extLst>
              </p:cNvPr>
              <p:cNvSpPr txBox="1"/>
              <p:nvPr/>
            </p:nvSpPr>
            <p:spPr>
              <a:xfrm>
                <a:off x="1657350" y="2505075"/>
                <a:ext cx="212391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  <m:r>
                        <a:rPr lang="fr-FR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𝟒𝟏</m:t>
                      </m:r>
                    </m:oMath>
                  </m:oMathPara>
                </a14:m>
                <a:endParaRPr lang="fr-FR" sz="2800" b="1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960A1880-F228-4176-A1CA-9884FB6C17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7350" y="2505075"/>
                <a:ext cx="2123915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B54B1934-B61F-4530-870E-B83CD477F874}"/>
                  </a:ext>
                </a:extLst>
              </p:cNvPr>
              <p:cNvSpPr txBox="1"/>
              <p:nvPr/>
            </p:nvSpPr>
            <p:spPr>
              <a:xfrm>
                <a:off x="1657349" y="3184525"/>
                <a:ext cx="14931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𝟒𝟏</m:t>
                      </m:r>
                      <m:r>
                        <a:rPr lang="fr-FR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𝟎𝟎</m:t>
                      </m:r>
                    </m:oMath>
                  </m:oMathPara>
                </a14:m>
                <a:endParaRPr lang="fr-FR" sz="2800" b="1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B54B1934-B61F-4530-870E-B83CD477F8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7349" y="3184525"/>
                <a:ext cx="1493101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2861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771F52-B400-4BF1-99F7-96F649ECC1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849" y="183444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Calcule l’aire de ce rectangle ABCD: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D33BC9A-F2F7-46FD-878B-A85B0CEBBF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8718" y="180975"/>
            <a:ext cx="5766262" cy="3964305"/>
          </a:xfrm>
          <a:prstGeom prst="rect">
            <a:avLst/>
          </a:prstGeom>
        </p:spPr>
      </p:pic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0C5CD994-2DA6-499A-A575-ADEA3B3CBFA7}"/>
              </a:ext>
            </a:extLst>
          </p:cNvPr>
          <p:cNvCxnSpPr>
            <a:cxnSpLocks/>
          </p:cNvCxnSpPr>
          <p:nvPr/>
        </p:nvCxnSpPr>
        <p:spPr>
          <a:xfrm>
            <a:off x="6925648" y="882278"/>
            <a:ext cx="0" cy="836794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CBB98D9E-4A68-43CD-B06B-C207E50D4D18}"/>
              </a:ext>
            </a:extLst>
          </p:cNvPr>
          <p:cNvSpPr txBox="1"/>
          <p:nvPr/>
        </p:nvSpPr>
        <p:spPr>
          <a:xfrm>
            <a:off x="6111297" y="1148172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1cm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E3685B9-01F0-4415-8708-AE4A8A786C11}"/>
                  </a:ext>
                </a:extLst>
              </p:cNvPr>
              <p:cNvSpPr txBox="1"/>
              <p:nvPr/>
            </p:nvSpPr>
            <p:spPr>
              <a:xfrm>
                <a:off x="500849" y="2542709"/>
                <a:ext cx="205293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800" b="0" dirty="0"/>
                  <a:t>A </a:t>
                </a:r>
                <a14:m>
                  <m:oMath xmlns:m="http://schemas.openxmlformats.org/officeDocument/2006/math"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=   </m:t>
                    </m:r>
                    <m:r>
                      <a:rPr lang="fr-FR" sz="28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</m:t>
                    </m:r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endParaRPr lang="fr-FR" sz="2800" dirty="0"/>
              </a:p>
            </p:txBody>
          </p:sp>
        </mc:Choice>
        <mc:Fallback xmlns="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E3685B9-01F0-4415-8708-AE4A8A786C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849" y="2542709"/>
                <a:ext cx="2052934" cy="523220"/>
              </a:xfrm>
              <a:prstGeom prst="rect">
                <a:avLst/>
              </a:prstGeom>
              <a:blipFill>
                <a:blip r:embed="rId3"/>
                <a:stretch>
                  <a:fillRect l="-5935" t="-10465" b="-325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026E3C30-A6C0-4828-97BF-F20889359920}"/>
                  </a:ext>
                </a:extLst>
              </p:cNvPr>
              <p:cNvSpPr txBox="1"/>
              <p:nvPr/>
            </p:nvSpPr>
            <p:spPr>
              <a:xfrm>
                <a:off x="436430" y="3209267"/>
                <a:ext cx="309668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800" b="0" dirty="0"/>
                  <a:t>     </a:t>
                </a:r>
                <a14:m>
                  <m:oMath xmlns:m="http://schemas.openxmlformats.org/officeDocument/2006/math"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=  </m:t>
                    </m:r>
                    <m:r>
                      <a:rPr lang="fr-FR" sz="28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fr-FR" sz="28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fr-F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fr-FR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fr-FR" sz="2800" i="1" dirty="0"/>
              </a:p>
            </p:txBody>
          </p:sp>
        </mc:Choice>
        <mc:Fallback xmlns=""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026E3C30-A6C0-4828-97BF-F20889359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430" y="3209267"/>
                <a:ext cx="3096682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290A004-FCD2-4E3A-94E9-ECEEFCCD2BD6}"/>
                  </a:ext>
                </a:extLst>
              </p:cNvPr>
              <p:cNvSpPr/>
              <p:nvPr/>
            </p:nvSpPr>
            <p:spPr>
              <a:xfrm>
                <a:off x="838200" y="3917536"/>
                <a:ext cx="203652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fr-FR" sz="28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20 </m:t>
                      </m:r>
                      <m:r>
                        <a:rPr lang="fr-FR" sz="28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fr-FR" sz="28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fr-FR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290A004-FCD2-4E3A-94E9-ECEEFCCD2B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917536"/>
                <a:ext cx="203652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5FB4D225-CD5D-4FE7-A7F1-6D51F314A6FF}"/>
              </a:ext>
            </a:extLst>
          </p:cNvPr>
          <p:cNvSpPr/>
          <p:nvPr/>
        </p:nvSpPr>
        <p:spPr>
          <a:xfrm>
            <a:off x="7635874" y="992167"/>
            <a:ext cx="752217" cy="679923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AC4C140-D735-4B93-8D38-EB5AAFEB17FF}"/>
              </a:ext>
            </a:extLst>
          </p:cNvPr>
          <p:cNvSpPr txBox="1"/>
          <p:nvPr/>
        </p:nvSpPr>
        <p:spPr>
          <a:xfrm>
            <a:off x="7569505" y="1104571"/>
            <a:ext cx="104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50000"/>
                  </a:schemeClr>
                </a:solidFill>
              </a:rPr>
              <a:t>1cm²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B93DDE-FC38-44AE-8695-E9FD287291E5}"/>
              </a:ext>
            </a:extLst>
          </p:cNvPr>
          <p:cNvSpPr/>
          <p:nvPr/>
        </p:nvSpPr>
        <p:spPr>
          <a:xfrm>
            <a:off x="7598951" y="992166"/>
            <a:ext cx="3643597" cy="2855955"/>
          </a:xfrm>
          <a:prstGeom prst="rect">
            <a:avLst/>
          </a:prstGeom>
          <a:solidFill>
            <a:srgbClr val="7030A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C189F73-7CE0-4E83-A4B0-30FEF95FDACC}"/>
              </a:ext>
            </a:extLst>
          </p:cNvPr>
          <p:cNvSpPr txBox="1"/>
          <p:nvPr/>
        </p:nvSpPr>
        <p:spPr>
          <a:xfrm>
            <a:off x="7895719" y="1955542"/>
            <a:ext cx="37940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7030A0"/>
                </a:solidFill>
              </a:rPr>
              <a:t>5x4= 20 carreaux </a:t>
            </a:r>
          </a:p>
          <a:p>
            <a:r>
              <a:rPr lang="fr-FR" sz="2800" dirty="0">
                <a:solidFill>
                  <a:srgbClr val="7030A0"/>
                </a:solidFill>
              </a:rPr>
              <a:t>        de 1cm² </a:t>
            </a:r>
          </a:p>
          <a:p>
            <a:r>
              <a:rPr lang="fr-FR" sz="2800" dirty="0">
                <a:solidFill>
                  <a:srgbClr val="7030A0"/>
                </a:solidFill>
              </a:rPr>
              <a:t>dans ce rectangle</a:t>
            </a:r>
          </a:p>
        </p:txBody>
      </p:sp>
      <p:sp>
        <p:nvSpPr>
          <p:cNvPr id="18" name="Titre 1">
            <a:extLst>
              <a:ext uri="{FF2B5EF4-FFF2-40B4-BE49-F238E27FC236}">
                <a16:creationId xmlns:a16="http://schemas.microsoft.com/office/drawing/2014/main" id="{15F823F8-269B-4270-8CA4-9630055E81B0}"/>
              </a:ext>
            </a:extLst>
          </p:cNvPr>
          <p:cNvSpPr txBox="1">
            <a:spLocks/>
          </p:cNvSpPr>
          <p:nvPr/>
        </p:nvSpPr>
        <p:spPr>
          <a:xfrm>
            <a:off x="200236" y="-2255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/>
              <a:t>Question 13:</a:t>
            </a: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657F397D-4CF3-4150-B70D-E123320D412B}"/>
              </a:ext>
            </a:extLst>
          </p:cNvPr>
          <p:cNvCxnSpPr>
            <a:cxnSpLocks/>
          </p:cNvCxnSpPr>
          <p:nvPr/>
        </p:nvCxnSpPr>
        <p:spPr>
          <a:xfrm flipV="1">
            <a:off x="11292840" y="992167"/>
            <a:ext cx="0" cy="2740320"/>
          </a:xfrm>
          <a:prstGeom prst="line">
            <a:avLst/>
          </a:prstGeom>
          <a:ln w="539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AC6F1412-C6D9-4EB6-99B0-79B7FFA1761E}"/>
              </a:ext>
            </a:extLst>
          </p:cNvPr>
          <p:cNvCxnSpPr>
            <a:cxnSpLocks/>
          </p:cNvCxnSpPr>
          <p:nvPr/>
        </p:nvCxnSpPr>
        <p:spPr>
          <a:xfrm>
            <a:off x="7687235" y="992167"/>
            <a:ext cx="3505021" cy="0"/>
          </a:xfrm>
          <a:prstGeom prst="line">
            <a:avLst/>
          </a:prstGeom>
          <a:ln w="539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794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4" grpId="0" animBg="1"/>
      <p:bldP spid="6" grpId="0"/>
      <p:bldP spid="10" grpId="0" animBg="1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771F52-B400-4BF1-99F7-96F649ECC1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849" y="183444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Calcule l’aire du triangle  ABD: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D33BC9A-F2F7-46FD-878B-A85B0CEBBF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8718" y="180975"/>
            <a:ext cx="5766262" cy="3964305"/>
          </a:xfrm>
          <a:prstGeom prst="rect">
            <a:avLst/>
          </a:prstGeom>
        </p:spPr>
      </p:pic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0C5CD994-2DA6-499A-A575-ADEA3B3CBFA7}"/>
              </a:ext>
            </a:extLst>
          </p:cNvPr>
          <p:cNvCxnSpPr>
            <a:cxnSpLocks/>
          </p:cNvCxnSpPr>
          <p:nvPr/>
        </p:nvCxnSpPr>
        <p:spPr>
          <a:xfrm>
            <a:off x="6925648" y="882278"/>
            <a:ext cx="0" cy="836794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CBB98D9E-4A68-43CD-B06B-C207E50D4D18}"/>
              </a:ext>
            </a:extLst>
          </p:cNvPr>
          <p:cNvSpPr txBox="1"/>
          <p:nvPr/>
        </p:nvSpPr>
        <p:spPr>
          <a:xfrm>
            <a:off x="6111297" y="1148172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1cm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E3685B9-01F0-4415-8708-AE4A8A786C11}"/>
                  </a:ext>
                </a:extLst>
              </p:cNvPr>
              <p:cNvSpPr txBox="1"/>
              <p:nvPr/>
            </p:nvSpPr>
            <p:spPr>
              <a:xfrm>
                <a:off x="685210" y="2905780"/>
                <a:ext cx="29770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800" b="0" dirty="0"/>
                  <a:t>A </a:t>
                </a:r>
                <a14:m>
                  <m:oMath xmlns:m="http://schemas.openxmlformats.org/officeDocument/2006/math"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=(  </m:t>
                    </m:r>
                    <m:r>
                      <a:rPr lang="fr-FR" sz="28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</m:t>
                    </m:r>
                    <m:r>
                      <a:rPr lang="fr-FR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) ÷2</m:t>
                    </m:r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fr-FR" sz="2800" dirty="0"/>
              </a:p>
            </p:txBody>
          </p:sp>
        </mc:Choice>
        <mc:Fallback xmlns="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E3685B9-01F0-4415-8708-AE4A8A786C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210" y="2905780"/>
                <a:ext cx="2977097" cy="523220"/>
              </a:xfrm>
              <a:prstGeom prst="rect">
                <a:avLst/>
              </a:prstGeom>
              <a:blipFill>
                <a:blip r:embed="rId3"/>
                <a:stretch>
                  <a:fillRect l="-4090" t="-11628" b="-325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026E3C30-A6C0-4828-97BF-F20889359920}"/>
                  </a:ext>
                </a:extLst>
              </p:cNvPr>
              <p:cNvSpPr txBox="1"/>
              <p:nvPr/>
            </p:nvSpPr>
            <p:spPr>
              <a:xfrm>
                <a:off x="500849" y="3773674"/>
                <a:ext cx="40366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800" b="0" dirty="0"/>
                  <a:t>     </a:t>
                </a:r>
                <a14:m>
                  <m:oMath xmlns:m="http://schemas.openxmlformats.org/officeDocument/2006/math"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=( </m:t>
                    </m:r>
                    <m:r>
                      <a:rPr lang="fr-FR" sz="28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fr-FR" sz="28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fr-FR" sz="28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  × 4</m:t>
                    </m:r>
                    <m:r>
                      <a:rPr lang="fr-FR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fr-FR" sz="28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 )÷2</m:t>
                    </m:r>
                  </m:oMath>
                </a14:m>
                <a:endParaRPr lang="fr-FR" sz="2800" i="1" dirty="0"/>
              </a:p>
            </p:txBody>
          </p:sp>
        </mc:Choice>
        <mc:Fallback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026E3C30-A6C0-4828-97BF-F20889359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849" y="3773674"/>
                <a:ext cx="4036618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290A004-FCD2-4E3A-94E9-ECEEFCCD2BD6}"/>
                  </a:ext>
                </a:extLst>
              </p:cNvPr>
              <p:cNvSpPr/>
              <p:nvPr/>
            </p:nvSpPr>
            <p:spPr>
              <a:xfrm>
                <a:off x="826008" y="4566717"/>
                <a:ext cx="376096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fr-FR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fr-FR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20 </m:t>
                    </m:r>
                    <m:r>
                      <a:rPr lang="fr-FR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fr-FR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²</m:t>
                    </m:r>
                  </m:oMath>
                </a14:m>
                <a:r>
                  <a:rPr lang="fr-FR" sz="2800" b="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fr-FR" sz="2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</m:t>
                    </m:r>
                    <m:r>
                      <a:rPr lang="fr-FR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÷2</m:t>
                    </m:r>
                  </m:oMath>
                </a14:m>
                <a:endParaRPr lang="fr-FR" sz="28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290A004-FCD2-4E3A-94E9-ECEEFCCD2B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008" y="4566717"/>
                <a:ext cx="3760966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5FB4D225-CD5D-4FE7-A7F1-6D51F314A6FF}"/>
              </a:ext>
            </a:extLst>
          </p:cNvPr>
          <p:cNvSpPr/>
          <p:nvPr/>
        </p:nvSpPr>
        <p:spPr>
          <a:xfrm>
            <a:off x="7635874" y="992167"/>
            <a:ext cx="752217" cy="679923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AC4C140-D735-4B93-8D38-EB5AAFEB17FF}"/>
              </a:ext>
            </a:extLst>
          </p:cNvPr>
          <p:cNvSpPr txBox="1"/>
          <p:nvPr/>
        </p:nvSpPr>
        <p:spPr>
          <a:xfrm>
            <a:off x="7569505" y="1104571"/>
            <a:ext cx="104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50000"/>
                  </a:schemeClr>
                </a:solidFill>
              </a:rPr>
              <a:t>1cm²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C189F73-7CE0-4E83-A4B0-30FEF95FDACC}"/>
              </a:ext>
            </a:extLst>
          </p:cNvPr>
          <p:cNvSpPr txBox="1"/>
          <p:nvPr/>
        </p:nvSpPr>
        <p:spPr>
          <a:xfrm rot="19303182">
            <a:off x="7167756" y="1357386"/>
            <a:ext cx="44286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7030A0"/>
                </a:solidFill>
              </a:rPr>
              <a:t>                10cm² </a:t>
            </a:r>
          </a:p>
          <a:p>
            <a:r>
              <a:rPr lang="fr-FR" sz="2800" dirty="0">
                <a:solidFill>
                  <a:srgbClr val="7030A0"/>
                </a:solidFill>
              </a:rPr>
              <a:t>dans ce triangle rectangle</a:t>
            </a:r>
          </a:p>
        </p:txBody>
      </p:sp>
      <p:sp>
        <p:nvSpPr>
          <p:cNvPr id="18" name="Titre 1">
            <a:extLst>
              <a:ext uri="{FF2B5EF4-FFF2-40B4-BE49-F238E27FC236}">
                <a16:creationId xmlns:a16="http://schemas.microsoft.com/office/drawing/2014/main" id="{15F823F8-269B-4270-8CA4-9630055E81B0}"/>
              </a:ext>
            </a:extLst>
          </p:cNvPr>
          <p:cNvSpPr txBox="1">
            <a:spLocks/>
          </p:cNvSpPr>
          <p:nvPr/>
        </p:nvSpPr>
        <p:spPr>
          <a:xfrm>
            <a:off x="200236" y="-2255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/>
              <a:t>Question 14:</a:t>
            </a: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657F397D-4CF3-4150-B70D-E123320D412B}"/>
              </a:ext>
            </a:extLst>
          </p:cNvPr>
          <p:cNvCxnSpPr>
            <a:cxnSpLocks/>
          </p:cNvCxnSpPr>
          <p:nvPr/>
        </p:nvCxnSpPr>
        <p:spPr>
          <a:xfrm flipV="1">
            <a:off x="7635874" y="992167"/>
            <a:ext cx="0" cy="2740320"/>
          </a:xfrm>
          <a:prstGeom prst="line">
            <a:avLst/>
          </a:prstGeom>
          <a:ln w="539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AC6F1412-C6D9-4EB6-99B0-79B7FFA1761E}"/>
              </a:ext>
            </a:extLst>
          </p:cNvPr>
          <p:cNvCxnSpPr>
            <a:cxnSpLocks/>
          </p:cNvCxnSpPr>
          <p:nvPr/>
        </p:nvCxnSpPr>
        <p:spPr>
          <a:xfrm>
            <a:off x="7687235" y="992167"/>
            <a:ext cx="3505021" cy="0"/>
          </a:xfrm>
          <a:prstGeom prst="line">
            <a:avLst/>
          </a:prstGeom>
          <a:ln w="539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riangle rectangle 22">
            <a:extLst>
              <a:ext uri="{FF2B5EF4-FFF2-40B4-BE49-F238E27FC236}">
                <a16:creationId xmlns:a16="http://schemas.microsoft.com/office/drawing/2014/main" id="{634B1B8E-1082-4D90-92C4-186BAAE732D0}"/>
              </a:ext>
            </a:extLst>
          </p:cNvPr>
          <p:cNvSpPr/>
          <p:nvPr/>
        </p:nvSpPr>
        <p:spPr>
          <a:xfrm rot="10800000" flipH="1">
            <a:off x="7643296" y="992166"/>
            <a:ext cx="3598611" cy="2781508"/>
          </a:xfrm>
          <a:prstGeom prst="rtTriangle">
            <a:avLst/>
          </a:prstGeom>
          <a:solidFill>
            <a:srgbClr val="00B05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0E38561E-00ED-4ACC-81C8-34FA94063D0D}"/>
              </a:ext>
            </a:extLst>
          </p:cNvPr>
          <p:cNvSpPr txBox="1"/>
          <p:nvPr/>
        </p:nvSpPr>
        <p:spPr>
          <a:xfrm>
            <a:off x="413142" y="2276730"/>
            <a:ext cx="62419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C’est </a:t>
            </a:r>
            <a:r>
              <a:rPr lang="fr-FR" sz="2800" dirty="0">
                <a:solidFill>
                  <a:srgbClr val="FF0000"/>
                </a:solidFill>
              </a:rPr>
              <a:t>la moitié </a:t>
            </a:r>
            <a:r>
              <a:rPr lang="fr-FR" sz="2800" dirty="0"/>
              <a:t>de celle du rectangle ABCD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52D2C1E1-DB59-4842-AE9F-FA1715DFCF5D}"/>
                  </a:ext>
                </a:extLst>
              </p:cNvPr>
              <p:cNvSpPr/>
              <p:nvPr/>
            </p:nvSpPr>
            <p:spPr>
              <a:xfrm>
                <a:off x="826008" y="5252287"/>
                <a:ext cx="321472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          </m:t>
                      </m:r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10 </m:t>
                      </m:r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52D2C1E1-DB59-4842-AE9F-FA1715DFCF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008" y="5252287"/>
                <a:ext cx="3214726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216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3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4" grpId="0" animBg="1"/>
      <p:bldP spid="6" grpId="0"/>
      <p:bldP spid="14" grpId="0"/>
      <p:bldP spid="23" grpId="0" animBg="1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F1F109-6023-4E4F-860C-B93880671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88" y="145669"/>
            <a:ext cx="10515600" cy="1325563"/>
          </a:xfrm>
        </p:spPr>
        <p:txBody>
          <a:bodyPr/>
          <a:lstStyle/>
          <a:p>
            <a:r>
              <a:rPr lang="fr-FR" b="1" dirty="0"/>
              <a:t>Question 15: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FE598C-A11D-4E57-B123-64D864FAC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Quelle est la nature de ce triangle ?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6CE4ADC-F7E3-4729-A04A-546E0C752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5297" y="2401093"/>
            <a:ext cx="5528951" cy="3775869"/>
          </a:xfrm>
          <a:prstGeom prst="rect">
            <a:avLst/>
          </a:prstGeom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07B3B58F-3E52-47FA-9691-29B32F8F755E}"/>
              </a:ext>
            </a:extLst>
          </p:cNvPr>
          <p:cNvSpPr/>
          <p:nvPr/>
        </p:nvSpPr>
        <p:spPr>
          <a:xfrm rot="2350988">
            <a:off x="5789280" y="3708875"/>
            <a:ext cx="1172352" cy="765589"/>
          </a:xfrm>
          <a:prstGeom prst="ellipse">
            <a:avLst/>
          </a:prstGeom>
          <a:solidFill>
            <a:srgbClr val="FF0000">
              <a:alpha val="28000"/>
            </a:srgb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890A2253-A2FC-4FC8-897A-2473848D7D7E}"/>
              </a:ext>
            </a:extLst>
          </p:cNvPr>
          <p:cNvSpPr/>
          <p:nvPr/>
        </p:nvSpPr>
        <p:spPr>
          <a:xfrm rot="19726030">
            <a:off x="3968023" y="3708874"/>
            <a:ext cx="1172352" cy="765589"/>
          </a:xfrm>
          <a:prstGeom prst="ellipse">
            <a:avLst/>
          </a:prstGeom>
          <a:solidFill>
            <a:srgbClr val="FF0000">
              <a:alpha val="28000"/>
            </a:srgb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95622B2-D125-4AF5-8BCC-B22BBCABC7CE}"/>
              </a:ext>
            </a:extLst>
          </p:cNvPr>
          <p:cNvSpPr txBox="1"/>
          <p:nvPr/>
        </p:nvSpPr>
        <p:spPr>
          <a:xfrm>
            <a:off x="6201795" y="1768313"/>
            <a:ext cx="28875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/>
              <a:t>DUC est </a:t>
            </a: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isocèle</a:t>
            </a:r>
            <a:r>
              <a:rPr lang="fr-FR" sz="3200" b="1" dirty="0"/>
              <a:t>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337D6BB-ECA8-4438-A918-CD70A3462429}"/>
              </a:ext>
            </a:extLst>
          </p:cNvPr>
          <p:cNvSpPr txBox="1"/>
          <p:nvPr/>
        </p:nvSpPr>
        <p:spPr>
          <a:xfrm>
            <a:off x="8900160" y="1692756"/>
            <a:ext cx="14622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 </a:t>
            </a:r>
            <a:r>
              <a:rPr lang="fr-FR" sz="4000" b="1" dirty="0">
                <a:solidFill>
                  <a:srgbClr val="FF0000"/>
                </a:solidFill>
              </a:rPr>
              <a:t>en D .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18845619-42D8-4033-8CA3-91EB74993899}"/>
              </a:ext>
            </a:extLst>
          </p:cNvPr>
          <p:cNvCxnSpPr/>
          <p:nvPr/>
        </p:nvCxnSpPr>
        <p:spPr>
          <a:xfrm>
            <a:off x="7729728" y="2339087"/>
            <a:ext cx="217017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720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-0.05716 -0.1840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65" y="-9213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2.22222E-6 L 0.09219 -0.18403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09" y="-9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5" grpId="1" animBg="1"/>
      <p:bldP spid="6" grpId="0" animBg="1"/>
      <p:bldP spid="6" grpId="1" animBg="1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5B36CC-4868-4144-8E46-ED0B8D210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95CD6E-44D9-4A58-A131-2884881A3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1651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4C870571-EE85-48E9-8C18-2DD015617F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547" y="1022231"/>
            <a:ext cx="4305300" cy="4572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99125" y="74279"/>
            <a:ext cx="7940535" cy="725470"/>
          </a:xfrm>
        </p:spPr>
        <p:txBody>
          <a:bodyPr>
            <a:normAutofit/>
          </a:bodyPr>
          <a:lstStyle/>
          <a:p>
            <a:r>
              <a:rPr lang="fr-FR" dirty="0"/>
              <a:t>		</a:t>
            </a:r>
            <a:r>
              <a:rPr lang="fr-FR" b="1" dirty="0"/>
              <a:t>	Question 1</a:t>
            </a:r>
            <a:r>
              <a:rPr lang="fr-FR" dirty="0"/>
              <a:t>: complète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468953" y="3578703"/>
            <a:ext cx="56418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3FEA36"/>
                </a:solidFill>
              </a:rPr>
              <a:t>Quelle portion </a:t>
            </a:r>
            <a:r>
              <a:rPr lang="fr-FR" sz="2800" dirty="0">
                <a:solidFill>
                  <a:srgbClr val="0070C0"/>
                </a:solidFill>
              </a:rPr>
              <a:t>du cercle est coloriée?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E0E3DC7E-E791-4AEF-8C9D-6CBD0CAA5897}"/>
                  </a:ext>
                </a:extLst>
              </p:cNvPr>
              <p:cNvSpPr txBox="1"/>
              <p:nvPr/>
            </p:nvSpPr>
            <p:spPr>
              <a:xfrm>
                <a:off x="8372138" y="4204898"/>
                <a:ext cx="505267" cy="10175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2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0" i="1" smtClean="0">
                              <a:solidFill>
                                <a:srgbClr val="3FEA36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fr-FR" sz="32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fr-FR" sz="3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E0E3DC7E-E791-4AEF-8C9D-6CBD0CAA58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2138" y="4204898"/>
                <a:ext cx="505267" cy="10175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7EF4A5F7-654E-4551-91C0-8ECCDF07825A}"/>
              </a:ext>
            </a:extLst>
          </p:cNvPr>
          <p:cNvCxnSpPr>
            <a:cxnSpLocks/>
          </p:cNvCxnSpPr>
          <p:nvPr/>
        </p:nvCxnSpPr>
        <p:spPr>
          <a:xfrm flipV="1">
            <a:off x="1081182" y="2412460"/>
            <a:ext cx="3315720" cy="1861968"/>
          </a:xfrm>
          <a:prstGeom prst="line">
            <a:avLst/>
          </a:prstGeom>
          <a:ln w="254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137E13F8-3657-4D5D-902B-314FB8A59BDF}"/>
              </a:ext>
            </a:extLst>
          </p:cNvPr>
          <p:cNvCxnSpPr>
            <a:cxnSpLocks/>
          </p:cNvCxnSpPr>
          <p:nvPr/>
        </p:nvCxnSpPr>
        <p:spPr>
          <a:xfrm>
            <a:off x="2719197" y="1436299"/>
            <a:ext cx="0" cy="3855548"/>
          </a:xfrm>
          <a:prstGeom prst="line">
            <a:avLst/>
          </a:prstGeom>
          <a:ln w="254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B7D46AE3-907B-437C-B6DC-5810BC86F4AD}"/>
              </a:ext>
            </a:extLst>
          </p:cNvPr>
          <p:cNvCxnSpPr>
            <a:cxnSpLocks/>
          </p:cNvCxnSpPr>
          <p:nvPr/>
        </p:nvCxnSpPr>
        <p:spPr>
          <a:xfrm>
            <a:off x="1081182" y="2412460"/>
            <a:ext cx="3315720" cy="1931308"/>
          </a:xfrm>
          <a:prstGeom prst="line">
            <a:avLst/>
          </a:prstGeom>
          <a:ln w="254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Image 23">
            <a:extLst>
              <a:ext uri="{FF2B5EF4-FFF2-40B4-BE49-F238E27FC236}">
                <a16:creationId xmlns:a16="http://schemas.microsoft.com/office/drawing/2014/main" id="{B79A7895-1FF0-4607-B3CA-80A51CE1133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63638" y="1082804"/>
            <a:ext cx="2225615" cy="2406584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3C315BDD-43EC-40B1-BD4B-5767A4127F5D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3556022">
            <a:off x="2952409" y="2320070"/>
            <a:ext cx="2174964" cy="2351814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83142860-8E0E-4B4F-960A-5C0FB12C9B5F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888831" y="3246966"/>
            <a:ext cx="2183424" cy="2360962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43481477-A30B-4BC8-A2DF-FAD0BD7480B5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7978397">
            <a:off x="1033757" y="983767"/>
            <a:ext cx="2183424" cy="236096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39BE1154-6684-495C-B10D-84985A5F53EB}"/>
                  </a:ext>
                </a:extLst>
              </p:cNvPr>
              <p:cNvSpPr txBox="1"/>
              <p:nvPr/>
            </p:nvSpPr>
            <p:spPr>
              <a:xfrm>
                <a:off x="9106687" y="4156536"/>
                <a:ext cx="1173719" cy="1135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ou </a:t>
                </a:r>
                <a:r>
                  <a:rPr lang="fr-FR" sz="4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800" b="0" i="1" smtClean="0">
                            <a:solidFill>
                              <a:srgbClr val="00FF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fr-FR" sz="4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fr-FR" sz="4800" dirty="0"/>
              </a:p>
            </p:txBody>
          </p:sp>
        </mc:Choice>
        <mc:Fallback xmlns="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39BE1154-6684-495C-B10D-84985A5F5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6687" y="4156536"/>
                <a:ext cx="1173719" cy="1135311"/>
              </a:xfrm>
              <a:prstGeom prst="rect">
                <a:avLst/>
              </a:prstGeom>
              <a:blipFill>
                <a:blip r:embed="rId5"/>
                <a:stretch>
                  <a:fillRect l="-16146" b="-322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718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75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5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xit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92FCA2-F80C-4EDC-A190-A5D68F846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Question 2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8F6684-BCF4-4708-A109-7722078A7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Quelle fraction de [AB] est coloriée?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445B909-832B-4CEF-9C67-99E7A71A89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745" y="2669597"/>
            <a:ext cx="8443526" cy="151880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EDB7B91-DA1D-48DF-8CFE-82E33393A584}"/>
              </a:ext>
            </a:extLst>
          </p:cNvPr>
          <p:cNvSpPr/>
          <p:nvPr/>
        </p:nvSpPr>
        <p:spPr>
          <a:xfrm>
            <a:off x="1340018" y="3574474"/>
            <a:ext cx="6473946" cy="152399"/>
          </a:xfrm>
          <a:prstGeom prst="rect">
            <a:avLst/>
          </a:prstGeom>
          <a:solidFill>
            <a:srgbClr val="FF33CC">
              <a:alpha val="52000"/>
            </a:srgbClr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FDB57184-01F8-416F-9695-30D723DDCD0C}"/>
                  </a:ext>
                </a:extLst>
              </p:cNvPr>
              <p:cNvSpPr txBox="1"/>
              <p:nvPr/>
            </p:nvSpPr>
            <p:spPr>
              <a:xfrm>
                <a:off x="7377031" y="3924305"/>
                <a:ext cx="873866" cy="11689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4000" b="0" i="1" smtClean="0">
                              <a:solidFill>
                                <a:srgbClr val="FF33CC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fr-FR" sz="40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fr-FR" sz="40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FDB57184-01F8-416F-9695-30D723DDCD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7031" y="3924305"/>
                <a:ext cx="873866" cy="11689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4475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AA8805-7F77-42BB-BB9A-8774A3298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Question 4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85870C-7AF5-4C89-95BD-A6ED8E49D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8473" y="71366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dirty="0"/>
              <a:t>Quelles sont les abscisses de A, </a:t>
            </a:r>
            <a:r>
              <a:rPr lang="fr-FR" sz="4000" dirty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fr-FR" sz="4000" dirty="0"/>
              <a:t> et </a:t>
            </a:r>
            <a:r>
              <a:rPr lang="fr-FR" sz="4000" dirty="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fr-FR" sz="4000" dirty="0"/>
              <a:t> ?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53776FA1-68BC-4665-9A6E-58697CCA8369}"/>
              </a:ext>
            </a:extLst>
          </p:cNvPr>
          <p:cNvSpPr txBox="1"/>
          <p:nvPr/>
        </p:nvSpPr>
        <p:spPr>
          <a:xfrm>
            <a:off x="7024266" y="234165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2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B748EE1-7F6E-4E07-92A5-A338829CB1EA}"/>
              </a:ext>
            </a:extLst>
          </p:cNvPr>
          <p:cNvSpPr txBox="1"/>
          <p:nvPr/>
        </p:nvSpPr>
        <p:spPr>
          <a:xfrm>
            <a:off x="6960146" y="1695717"/>
            <a:ext cx="4956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/>
              <a:t>A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B60B1BF-F8D2-4FCF-8474-B8AB085C9BCA}"/>
              </a:ext>
            </a:extLst>
          </p:cNvPr>
          <p:cNvSpPr txBox="1"/>
          <p:nvPr/>
        </p:nvSpPr>
        <p:spPr>
          <a:xfrm>
            <a:off x="1736723" y="1748601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solidFill>
                  <a:schemeClr val="accent1">
                    <a:lumMod val="75000"/>
                  </a:schemeClr>
                </a:solidFill>
              </a:rPr>
              <a:t>B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660806A-C116-4543-9776-7D66FD5405DE}"/>
              </a:ext>
            </a:extLst>
          </p:cNvPr>
          <p:cNvSpPr txBox="1"/>
          <p:nvPr/>
        </p:nvSpPr>
        <p:spPr>
          <a:xfrm>
            <a:off x="9831790" y="1791550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solidFill>
                  <a:schemeClr val="accent1">
                    <a:lumMod val="75000"/>
                  </a:schemeClr>
                </a:solidFill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900722A5-1DB7-4E02-904E-BB58D429775B}"/>
                  </a:ext>
                </a:extLst>
              </p:cNvPr>
              <p:cNvSpPr/>
              <p:nvPr/>
            </p:nvSpPr>
            <p:spPr>
              <a:xfrm>
                <a:off x="9733648" y="2875005"/>
                <a:ext cx="946285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fr-FR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fr-FR" sz="20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900722A5-1DB7-4E02-904E-BB58D42977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3648" y="2875005"/>
                <a:ext cx="946285" cy="6705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18243C4E-F20F-4FD5-A92E-040F3F837944}"/>
                  </a:ext>
                </a:extLst>
              </p:cNvPr>
              <p:cNvSpPr/>
              <p:nvPr/>
            </p:nvSpPr>
            <p:spPr>
              <a:xfrm>
                <a:off x="1629322" y="2317982"/>
                <a:ext cx="622286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8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18243C4E-F20F-4FD5-A92E-040F3F8379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9322" y="2317982"/>
                <a:ext cx="622286" cy="9017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D1FAFE01-6B98-44F4-A5FA-1D0B3A424A90}"/>
                  </a:ext>
                </a:extLst>
              </p:cNvPr>
              <p:cNvSpPr/>
              <p:nvPr/>
            </p:nvSpPr>
            <p:spPr>
              <a:xfrm>
                <a:off x="9436770" y="3737197"/>
                <a:ext cx="1013419" cy="7016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2800" dirty="0">
                    <a:solidFill>
                      <a:schemeClr val="accent1">
                        <a:lumMod val="75000"/>
                      </a:schemeClr>
                    </a:solidFill>
                  </a:rPr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8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  <m:r>
                          <a:rPr lang="fr-FR" sz="28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fr-FR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fr-FR" sz="28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D1FAFE01-6B98-44F4-A5FA-1D0B3A424A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6770" y="3737197"/>
                <a:ext cx="1013419" cy="70160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D5618CF5-A102-49BC-948A-C3D555F6DCEC}"/>
              </a:ext>
            </a:extLst>
          </p:cNvPr>
          <p:cNvCxnSpPr>
            <a:cxnSpLocks/>
          </p:cNvCxnSpPr>
          <p:nvPr/>
        </p:nvCxnSpPr>
        <p:spPr>
          <a:xfrm>
            <a:off x="10033929" y="2412985"/>
            <a:ext cx="1" cy="676081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A6375527-6575-4571-AF65-862331A60B47}"/>
              </a:ext>
            </a:extLst>
          </p:cNvPr>
          <p:cNvSpPr txBox="1"/>
          <p:nvPr/>
        </p:nvSpPr>
        <p:spPr>
          <a:xfrm>
            <a:off x="9943480" y="340937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1B1EF360-B9BC-407B-B82B-8C73F9BB34F0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6626" y="1975921"/>
            <a:ext cx="11382375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99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25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25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75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47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7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Question 3: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Donne l’abscisse de A puis celle  de B.</a:t>
            </a:r>
          </a:p>
        </p:txBody>
      </p:sp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8940" y="2373792"/>
            <a:ext cx="10154118" cy="1023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8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80000" y="3973320"/>
            <a:ext cx="10154119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68A97F7-E37F-45E4-9C79-B58B20B84306}"/>
              </a:ext>
            </a:extLst>
          </p:cNvPr>
          <p:cNvSpPr/>
          <p:nvPr/>
        </p:nvSpPr>
        <p:spPr>
          <a:xfrm flipV="1">
            <a:off x="1187618" y="2868034"/>
            <a:ext cx="1320055" cy="107620"/>
          </a:xfrm>
          <a:prstGeom prst="rect">
            <a:avLst/>
          </a:prstGeom>
          <a:solidFill>
            <a:srgbClr val="FF33CC">
              <a:alpha val="52000"/>
            </a:srgbClr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884FD97-8D36-4903-8BCD-BEF3CC87E965}"/>
              </a:ext>
            </a:extLst>
          </p:cNvPr>
          <p:cNvSpPr/>
          <p:nvPr/>
        </p:nvSpPr>
        <p:spPr>
          <a:xfrm flipV="1">
            <a:off x="1187618" y="2974616"/>
            <a:ext cx="4132527" cy="76872"/>
          </a:xfrm>
          <a:prstGeom prst="rect">
            <a:avLst/>
          </a:prstGeom>
          <a:solidFill>
            <a:srgbClr val="0070C0">
              <a:alpha val="52000"/>
            </a:srgbClr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1527919C-DC5C-468F-84C9-3966D54D03B9}"/>
                  </a:ext>
                </a:extLst>
              </p:cNvPr>
              <p:cNvSpPr txBox="1"/>
              <p:nvPr/>
            </p:nvSpPr>
            <p:spPr>
              <a:xfrm>
                <a:off x="2140013" y="3051489"/>
                <a:ext cx="873866" cy="8182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0" i="1" smtClean="0">
                              <a:solidFill>
                                <a:srgbClr val="FF33CC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1527919C-DC5C-468F-84C9-3966D54D03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0013" y="3051489"/>
                <a:ext cx="873866" cy="8182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56465AB5-0D90-40CF-99B7-DBDC5FA823EB}"/>
              </a:ext>
            </a:extLst>
          </p:cNvPr>
          <p:cNvSpPr/>
          <p:nvPr/>
        </p:nvSpPr>
        <p:spPr>
          <a:xfrm flipV="1">
            <a:off x="1187617" y="4267200"/>
            <a:ext cx="1409279" cy="197624"/>
          </a:xfrm>
          <a:prstGeom prst="rect">
            <a:avLst/>
          </a:prstGeom>
          <a:solidFill>
            <a:srgbClr val="FF33CC">
              <a:alpha val="52000"/>
            </a:srgbClr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A3ED44A-B859-4A8E-9E0C-943E691750B9}"/>
              </a:ext>
            </a:extLst>
          </p:cNvPr>
          <p:cNvSpPr/>
          <p:nvPr/>
        </p:nvSpPr>
        <p:spPr>
          <a:xfrm>
            <a:off x="1187616" y="4454190"/>
            <a:ext cx="7017599" cy="145571"/>
          </a:xfrm>
          <a:prstGeom prst="rect">
            <a:avLst/>
          </a:prstGeom>
          <a:solidFill>
            <a:srgbClr val="0070C0">
              <a:alpha val="52000"/>
            </a:srgbClr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8D7E3B3F-7378-4A67-BD41-3CE460E95862}"/>
                  </a:ext>
                </a:extLst>
              </p:cNvPr>
              <p:cNvSpPr txBox="1"/>
              <p:nvPr/>
            </p:nvSpPr>
            <p:spPr>
              <a:xfrm>
                <a:off x="2070739" y="4612407"/>
                <a:ext cx="873866" cy="8182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0" i="1" smtClean="0">
                              <a:solidFill>
                                <a:srgbClr val="FF33CC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8D7E3B3F-7378-4A67-BD41-3CE460E958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0739" y="4612407"/>
                <a:ext cx="873866" cy="8182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ZoneTexte 13">
            <a:extLst>
              <a:ext uri="{FF2B5EF4-FFF2-40B4-BE49-F238E27FC236}">
                <a16:creationId xmlns:a16="http://schemas.microsoft.com/office/drawing/2014/main" id="{5BC02407-5CF0-4210-A5EB-34A777E07C9F}"/>
              </a:ext>
            </a:extLst>
          </p:cNvPr>
          <p:cNvSpPr txBox="1"/>
          <p:nvPr/>
        </p:nvSpPr>
        <p:spPr>
          <a:xfrm>
            <a:off x="1745672" y="5568550"/>
            <a:ext cx="1662547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2800" dirty="0"/>
              <a:t> ou 0,</a:t>
            </a:r>
            <a:r>
              <a:rPr lang="fr-FR" sz="2800" dirty="0">
                <a:solidFill>
                  <a:srgbClr val="FF33CC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985313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6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4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250"/>
                            </p:stCondLst>
                            <p:childTnLst>
                              <p:par>
                                <p:cTn id="39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8" grpId="0"/>
      <p:bldP spid="11" grpId="0" animBg="1"/>
      <p:bldP spid="12" grpId="0" animBg="1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7BF14F18-D464-4DEF-A68E-408FD2619F8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16290"/>
          <a:stretch/>
        </p:blipFill>
        <p:spPr>
          <a:xfrm>
            <a:off x="928703" y="1407696"/>
            <a:ext cx="8403336" cy="101431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08AA8805-7F77-42BB-BB9A-8774A3298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Question 5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85870C-7AF5-4C89-95BD-A6ED8E49D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8473" y="71366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dirty="0"/>
              <a:t>Quelles sont les abscisses de A, </a:t>
            </a:r>
            <a:r>
              <a:rPr lang="fr-FR" sz="4000" dirty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fr-FR" sz="4000" dirty="0"/>
              <a:t> et </a:t>
            </a:r>
            <a:r>
              <a:rPr lang="fr-FR" sz="4000" dirty="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fr-FR" sz="4000" dirty="0"/>
              <a:t>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B748EE1-7F6E-4E07-92A5-A338829CB1EA}"/>
              </a:ext>
            </a:extLst>
          </p:cNvPr>
          <p:cNvSpPr txBox="1"/>
          <p:nvPr/>
        </p:nvSpPr>
        <p:spPr>
          <a:xfrm>
            <a:off x="4071178" y="1247768"/>
            <a:ext cx="4956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/>
              <a:t>A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B60B1BF-F8D2-4FCF-8474-B8AB085C9BCA}"/>
              </a:ext>
            </a:extLst>
          </p:cNvPr>
          <p:cNvSpPr txBox="1"/>
          <p:nvPr/>
        </p:nvSpPr>
        <p:spPr>
          <a:xfrm>
            <a:off x="2069846" y="1309324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solidFill>
                  <a:schemeClr val="accent1">
                    <a:lumMod val="75000"/>
                  </a:schemeClr>
                </a:solidFill>
              </a:rPr>
              <a:t>B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660806A-C116-4543-9776-7D66FD5405DE}"/>
              </a:ext>
            </a:extLst>
          </p:cNvPr>
          <p:cNvSpPr txBox="1"/>
          <p:nvPr/>
        </p:nvSpPr>
        <p:spPr>
          <a:xfrm>
            <a:off x="8313251" y="1413815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solidFill>
                  <a:schemeClr val="accent1">
                    <a:lumMod val="75000"/>
                  </a:schemeClr>
                </a:solidFill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900722A5-1DB7-4E02-904E-BB58D429775B}"/>
                  </a:ext>
                </a:extLst>
              </p:cNvPr>
              <p:cNvSpPr/>
              <p:nvPr/>
            </p:nvSpPr>
            <p:spPr>
              <a:xfrm>
                <a:off x="8188969" y="2374817"/>
                <a:ext cx="946285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fr-FR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0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fr-FR" sz="20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900722A5-1DB7-4E02-904E-BB58D42977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8969" y="2374817"/>
                <a:ext cx="946285" cy="6705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18243C4E-F20F-4FD5-A92E-040F3F837944}"/>
                  </a:ext>
                </a:extLst>
              </p:cNvPr>
              <p:cNvSpPr/>
              <p:nvPr/>
            </p:nvSpPr>
            <p:spPr>
              <a:xfrm>
                <a:off x="1931947" y="1987552"/>
                <a:ext cx="622286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8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18243C4E-F20F-4FD5-A92E-040F3F8379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1947" y="1987552"/>
                <a:ext cx="622286" cy="9017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D1FAFE01-6B98-44F4-A5FA-1D0B3A424A90}"/>
                  </a:ext>
                </a:extLst>
              </p:cNvPr>
              <p:cNvSpPr/>
              <p:nvPr/>
            </p:nvSpPr>
            <p:spPr>
              <a:xfrm>
                <a:off x="7806541" y="3155576"/>
                <a:ext cx="1013419" cy="7028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2800" dirty="0">
                    <a:solidFill>
                      <a:schemeClr val="accent1">
                        <a:lumMod val="75000"/>
                      </a:schemeClr>
                    </a:solidFill>
                  </a:rPr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8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  <m:r>
                          <a:rPr lang="fr-FR" sz="28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fr-FR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fr-FR" sz="28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D1FAFE01-6B98-44F4-A5FA-1D0B3A424A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6541" y="3155576"/>
                <a:ext cx="1013419" cy="7028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ZoneTexte 15">
            <a:extLst>
              <a:ext uri="{FF2B5EF4-FFF2-40B4-BE49-F238E27FC236}">
                <a16:creationId xmlns:a16="http://schemas.microsoft.com/office/drawing/2014/main" id="{4E643D68-B964-4B31-81A5-9ED4819C0948}"/>
              </a:ext>
            </a:extLst>
          </p:cNvPr>
          <p:cNvSpPr txBox="1"/>
          <p:nvPr/>
        </p:nvSpPr>
        <p:spPr>
          <a:xfrm>
            <a:off x="4198639" y="1868268"/>
            <a:ext cx="64572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                            </a:t>
            </a:r>
            <a:r>
              <a:rPr lang="fr-FR" sz="3200" dirty="0"/>
              <a:t>3</a:t>
            </a:r>
            <a:r>
              <a:rPr lang="fr-FR" dirty="0"/>
              <a:t>                         4                             5                          </a:t>
            </a:r>
          </a:p>
        </p:txBody>
      </p: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D5618CF5-A102-49BC-948A-C3D555F6DCEC}"/>
              </a:ext>
            </a:extLst>
          </p:cNvPr>
          <p:cNvCxnSpPr>
            <a:cxnSpLocks/>
          </p:cNvCxnSpPr>
          <p:nvPr/>
        </p:nvCxnSpPr>
        <p:spPr>
          <a:xfrm>
            <a:off x="8515390" y="2083973"/>
            <a:ext cx="0" cy="36907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A6375527-6575-4571-AF65-862331A60B47}"/>
              </a:ext>
            </a:extLst>
          </p:cNvPr>
          <p:cNvSpPr txBox="1"/>
          <p:nvPr/>
        </p:nvSpPr>
        <p:spPr>
          <a:xfrm>
            <a:off x="8313251" y="2888079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</a:t>
            </a:r>
          </a:p>
        </p:txBody>
      </p:sp>
      <p:sp>
        <p:nvSpPr>
          <p:cNvPr id="8" name="Parchemin : horizontal 7">
            <a:extLst>
              <a:ext uri="{FF2B5EF4-FFF2-40B4-BE49-F238E27FC236}">
                <a16:creationId xmlns:a16="http://schemas.microsoft.com/office/drawing/2014/main" id="{55EAAF0A-2F9E-49A6-9640-20F62BC9B0EB}"/>
              </a:ext>
            </a:extLst>
          </p:cNvPr>
          <p:cNvSpPr/>
          <p:nvPr/>
        </p:nvSpPr>
        <p:spPr>
          <a:xfrm>
            <a:off x="565978" y="3498646"/>
            <a:ext cx="9327198" cy="3192247"/>
          </a:xfrm>
          <a:prstGeom prst="horizontalScroll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41B110D-8E78-4B88-9554-59A992B55AED}"/>
              </a:ext>
            </a:extLst>
          </p:cNvPr>
          <p:cNvSpPr/>
          <p:nvPr/>
        </p:nvSpPr>
        <p:spPr>
          <a:xfrm>
            <a:off x="367566" y="3954279"/>
            <a:ext cx="952561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rgbClr val="0070C0"/>
                </a:solidFill>
              </a:rPr>
              <a:t>Rappel: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sz="2400" dirty="0"/>
              <a:t>Une fraction  sert à représenter un partage, </a:t>
            </a:r>
          </a:p>
          <a:p>
            <a:pPr algn="ctr"/>
            <a:r>
              <a:rPr lang="fr-FR" sz="2400" dirty="0"/>
              <a:t>à graduer les unités  pour  des quantités qui ne sont pas entières.</a:t>
            </a:r>
          </a:p>
        </p:txBody>
      </p:sp>
    </p:spTree>
    <p:extLst>
      <p:ext uri="{BB962C8B-B14F-4D97-AF65-F5344CB8AC3E}">
        <p14:creationId xmlns:p14="http://schemas.microsoft.com/office/powerpoint/2010/main" val="2513720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75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4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75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47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3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3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4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3" grpId="0"/>
      <p:bldP spid="14" grpId="0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35742449-CF2F-4BDB-B97F-32CAEF7DD7C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35753" y="3266922"/>
            <a:ext cx="4400550" cy="2257425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50C69C3-AFA3-4D35-B5C3-333B25D8E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443" y="51879"/>
            <a:ext cx="10515600" cy="1325563"/>
          </a:xfrm>
        </p:spPr>
        <p:txBody>
          <a:bodyPr/>
          <a:lstStyle/>
          <a:p>
            <a:r>
              <a:rPr lang="fr-FR" b="1" u="sng" dirty="0"/>
              <a:t>Question 6: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CA0140-D228-471D-A44B-0735F1A0B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890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Donne les abscisses de A, B et C.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73D06E2-A4C6-4267-AFC3-FDD9A0EDD9B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303"/>
          <a:stretch/>
        </p:blipFill>
        <p:spPr>
          <a:xfrm>
            <a:off x="1673924" y="2083447"/>
            <a:ext cx="9046516" cy="545667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4C386E0F-C43E-43D1-9999-D21109D7F32A}"/>
              </a:ext>
            </a:extLst>
          </p:cNvPr>
          <p:cNvSpPr txBox="1"/>
          <p:nvPr/>
        </p:nvSpPr>
        <p:spPr>
          <a:xfrm>
            <a:off x="1554926" y="246384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0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1861579-0CBB-4D25-A8F2-3099005506C2}"/>
              </a:ext>
            </a:extLst>
          </p:cNvPr>
          <p:cNvSpPr txBox="1"/>
          <p:nvPr/>
        </p:nvSpPr>
        <p:spPr>
          <a:xfrm>
            <a:off x="2768223" y="244198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1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15BEBEB-61B2-47F2-A690-CAC960ADAA33}"/>
              </a:ext>
            </a:extLst>
          </p:cNvPr>
          <p:cNvSpPr txBox="1"/>
          <p:nvPr/>
        </p:nvSpPr>
        <p:spPr>
          <a:xfrm>
            <a:off x="6439742" y="189488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A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ABAE476-CB46-40EF-A736-D4041759EBE1}"/>
              </a:ext>
            </a:extLst>
          </p:cNvPr>
          <p:cNvSpPr txBox="1"/>
          <p:nvPr/>
        </p:nvSpPr>
        <p:spPr>
          <a:xfrm>
            <a:off x="2321006" y="2037775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rgbClr val="0070C0"/>
                </a:solidFill>
              </a:rPr>
              <a:t>C</a:t>
            </a: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B1019C3B-61DE-4738-93F7-BEFE25B2A4A0}"/>
              </a:ext>
            </a:extLst>
          </p:cNvPr>
          <p:cNvGrpSpPr/>
          <p:nvPr/>
        </p:nvGrpSpPr>
        <p:grpSpPr>
          <a:xfrm rot="1132680">
            <a:off x="1457125" y="942148"/>
            <a:ext cx="1808593" cy="2151654"/>
            <a:chOff x="7562217" y="1573200"/>
            <a:chExt cx="954378" cy="1282107"/>
          </a:xfrm>
        </p:grpSpPr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6A63CAED-F7A2-4FE8-A4B1-E3C94D1C3B0A}"/>
                </a:ext>
              </a:extLst>
            </p:cNvPr>
            <p:cNvSpPr/>
            <p:nvPr/>
          </p:nvSpPr>
          <p:spPr>
            <a:xfrm>
              <a:off x="7672299" y="2026251"/>
              <a:ext cx="844296" cy="829056"/>
            </a:xfrm>
            <a:prstGeom prst="ellipse">
              <a:avLst/>
            </a:prstGeom>
            <a:solidFill>
              <a:schemeClr val="accent1">
                <a:alpha val="22000"/>
              </a:schemeClr>
            </a:solidFill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id="{EC7839CD-1AE7-4CF2-8B83-525F7D9D597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562217" y="1573200"/>
              <a:ext cx="306282" cy="514598"/>
            </a:xfrm>
            <a:prstGeom prst="line">
              <a:avLst/>
            </a:prstGeom>
            <a:ln w="1016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Accolade fermante 16">
            <a:extLst>
              <a:ext uri="{FF2B5EF4-FFF2-40B4-BE49-F238E27FC236}">
                <a16:creationId xmlns:a16="http://schemas.microsoft.com/office/drawing/2014/main" id="{6B73EBBE-D3BC-4537-9382-4EDB4F2D7321}"/>
              </a:ext>
            </a:extLst>
          </p:cNvPr>
          <p:cNvSpPr/>
          <p:nvPr/>
        </p:nvSpPr>
        <p:spPr>
          <a:xfrm rot="5400000">
            <a:off x="3458220" y="4060088"/>
            <a:ext cx="453807" cy="3251825"/>
          </a:xfrm>
          <a:prstGeom prst="rightBrace">
            <a:avLst>
              <a:gd name="adj1" fmla="val 0"/>
              <a:gd name="adj2" fmla="val 50000"/>
            </a:avLst>
          </a:prstGeom>
          <a:ln w="412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CBCB6E80-CFC8-4460-8158-28A086D8175C}"/>
              </a:ext>
            </a:extLst>
          </p:cNvPr>
          <p:cNvSpPr txBox="1"/>
          <p:nvPr/>
        </p:nvSpPr>
        <p:spPr>
          <a:xfrm>
            <a:off x="1552736" y="5865021"/>
            <a:ext cx="61152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chemeClr val="accent2"/>
                </a:solidFill>
              </a:rPr>
              <a:t>L’unité est fractionnée en 11  intervalles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9DEC9FD4-1A0F-4203-BC91-04592B57E826}"/>
                  </a:ext>
                </a:extLst>
              </p:cNvPr>
              <p:cNvSpPr txBox="1"/>
              <p:nvPr/>
            </p:nvSpPr>
            <p:spPr>
              <a:xfrm>
                <a:off x="3734573" y="4679793"/>
                <a:ext cx="768159" cy="10111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2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fr-FR" sz="32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</m:den>
                      </m:f>
                    </m:oMath>
                  </m:oMathPara>
                </a14:m>
                <a:endParaRPr lang="fr-FR" sz="3200" b="1" dirty="0"/>
              </a:p>
            </p:txBody>
          </p:sp>
        </mc:Choice>
        <mc:Fallback xmlns=""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9DEC9FD4-1A0F-4203-BC91-04592B57E8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4573" y="4679793"/>
                <a:ext cx="768159" cy="10111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ZoneTexte 19">
                <a:extLst>
                  <a:ext uri="{FF2B5EF4-FFF2-40B4-BE49-F238E27FC236}">
                    <a16:creationId xmlns:a16="http://schemas.microsoft.com/office/drawing/2014/main" id="{55902575-43E4-4235-9CC7-85BFB2DEEFAA}"/>
                  </a:ext>
                </a:extLst>
              </p:cNvPr>
              <p:cNvSpPr txBox="1"/>
              <p:nvPr/>
            </p:nvSpPr>
            <p:spPr>
              <a:xfrm>
                <a:off x="2249861" y="2510801"/>
                <a:ext cx="513282" cy="6090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fr-FR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</m:den>
                      </m:f>
                    </m:oMath>
                  </m:oMathPara>
                </a14:m>
                <a:endParaRPr lang="fr-FR" b="1" dirty="0"/>
              </a:p>
            </p:txBody>
          </p:sp>
        </mc:Choice>
        <mc:Fallback xmlns="">
          <p:sp>
            <p:nvSpPr>
              <p:cNvPr id="20" name="ZoneTexte 19">
                <a:extLst>
                  <a:ext uri="{FF2B5EF4-FFF2-40B4-BE49-F238E27FC236}">
                    <a16:creationId xmlns:a16="http://schemas.microsoft.com/office/drawing/2014/main" id="{55902575-43E4-4235-9CC7-85BFB2DEEF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9861" y="2510801"/>
                <a:ext cx="513282" cy="6090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Flèche : courbe vers le haut 20">
            <a:extLst>
              <a:ext uri="{FF2B5EF4-FFF2-40B4-BE49-F238E27FC236}">
                <a16:creationId xmlns:a16="http://schemas.microsoft.com/office/drawing/2014/main" id="{C48B397F-067E-465C-87AC-DCCC217EE1BF}"/>
              </a:ext>
            </a:extLst>
          </p:cNvPr>
          <p:cNvSpPr/>
          <p:nvPr/>
        </p:nvSpPr>
        <p:spPr>
          <a:xfrm>
            <a:off x="1612841" y="2759783"/>
            <a:ext cx="1517737" cy="584775"/>
          </a:xfrm>
          <a:prstGeom prst="curvedUp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2" name="Flèche : courbe vers le haut 21">
            <a:extLst>
              <a:ext uri="{FF2B5EF4-FFF2-40B4-BE49-F238E27FC236}">
                <a16:creationId xmlns:a16="http://schemas.microsoft.com/office/drawing/2014/main" id="{BE5303B3-8ACF-4788-9ACD-7E80DA37B1F2}"/>
              </a:ext>
            </a:extLst>
          </p:cNvPr>
          <p:cNvSpPr/>
          <p:nvPr/>
        </p:nvSpPr>
        <p:spPr>
          <a:xfrm rot="21375729">
            <a:off x="2892311" y="2797403"/>
            <a:ext cx="1487941" cy="584775"/>
          </a:xfrm>
          <a:prstGeom prst="curvedUp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3" name="Flèche : courbe vers le haut 22">
            <a:extLst>
              <a:ext uri="{FF2B5EF4-FFF2-40B4-BE49-F238E27FC236}">
                <a16:creationId xmlns:a16="http://schemas.microsoft.com/office/drawing/2014/main" id="{8511DE76-AFA5-4941-98C2-7E77EB854134}"/>
              </a:ext>
            </a:extLst>
          </p:cNvPr>
          <p:cNvSpPr/>
          <p:nvPr/>
        </p:nvSpPr>
        <p:spPr>
          <a:xfrm rot="21284727">
            <a:off x="4116314" y="2769078"/>
            <a:ext cx="1487941" cy="584775"/>
          </a:xfrm>
          <a:prstGeom prst="curvedUp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4" name="Flèche : courbe vers le haut 23">
            <a:extLst>
              <a:ext uri="{FF2B5EF4-FFF2-40B4-BE49-F238E27FC236}">
                <a16:creationId xmlns:a16="http://schemas.microsoft.com/office/drawing/2014/main" id="{5792E253-209C-41D5-8372-6307DBB0AB37}"/>
              </a:ext>
            </a:extLst>
          </p:cNvPr>
          <p:cNvSpPr/>
          <p:nvPr/>
        </p:nvSpPr>
        <p:spPr>
          <a:xfrm rot="21278543">
            <a:off x="5337676" y="2795537"/>
            <a:ext cx="1463297" cy="584775"/>
          </a:xfrm>
          <a:prstGeom prst="curvedUp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E6E13B3F-D627-44AC-B6B5-373796A33061}"/>
              </a:ext>
            </a:extLst>
          </p:cNvPr>
          <p:cNvCxnSpPr/>
          <p:nvPr/>
        </p:nvCxnSpPr>
        <p:spPr>
          <a:xfrm>
            <a:off x="2081869" y="4649800"/>
            <a:ext cx="2046542" cy="0"/>
          </a:xfrm>
          <a:prstGeom prst="straightConnector1">
            <a:avLst/>
          </a:prstGeom>
          <a:ln w="60325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9185AD85-D6CB-4B37-99D7-3DED94ABA66B}"/>
              </a:ext>
            </a:extLst>
          </p:cNvPr>
          <p:cNvSpPr txBox="1"/>
          <p:nvPr/>
        </p:nvSpPr>
        <p:spPr>
          <a:xfrm>
            <a:off x="6406368" y="238042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/>
              <a:t>4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80182C68-F318-4E7C-8828-0681DDEF3CA0}"/>
              </a:ext>
            </a:extLst>
          </p:cNvPr>
          <p:cNvSpPr txBox="1"/>
          <p:nvPr/>
        </p:nvSpPr>
        <p:spPr>
          <a:xfrm>
            <a:off x="4360395" y="2049136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B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1E1860A0-F910-493C-B407-E5008B3A7EF2}"/>
                  </a:ext>
                </a:extLst>
              </p:cNvPr>
              <p:cNvSpPr txBox="1"/>
              <p:nvPr/>
            </p:nvSpPr>
            <p:spPr>
              <a:xfrm>
                <a:off x="4152928" y="2672815"/>
                <a:ext cx="898003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2+</m:t>
                      </m:r>
                      <m:f>
                        <m:f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1E1860A0-F910-493C-B407-E5008B3A7E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928" y="2672815"/>
                <a:ext cx="898003" cy="6109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0034710A-697E-4C88-87E9-9781AF8AEAC7}"/>
              </a:ext>
            </a:extLst>
          </p:cNvPr>
          <p:cNvCxnSpPr/>
          <p:nvPr/>
        </p:nvCxnSpPr>
        <p:spPr>
          <a:xfrm>
            <a:off x="4511285" y="2560453"/>
            <a:ext cx="0" cy="3360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>
            <a:extLst>
              <a:ext uri="{FF2B5EF4-FFF2-40B4-BE49-F238E27FC236}">
                <a16:creationId xmlns:a16="http://schemas.microsoft.com/office/drawing/2014/main" id="{0759CD73-4BAC-4876-8C06-E4B8714C764B}"/>
              </a:ext>
            </a:extLst>
          </p:cNvPr>
          <p:cNvSpPr txBox="1"/>
          <p:nvPr/>
        </p:nvSpPr>
        <p:spPr>
          <a:xfrm>
            <a:off x="4013876" y="243694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925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500"/>
                            </p:stCondLst>
                            <p:childTnLst>
                              <p:par>
                                <p:cTn id="1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500"/>
                            </p:stCondLst>
                            <p:childTnLst>
                              <p:par>
                                <p:cTn id="2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500"/>
                            </p:stCondLst>
                            <p:childTnLst>
                              <p:par>
                                <p:cTn id="33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500"/>
                            </p:stCondLst>
                            <p:childTnLst>
                              <p:par>
                                <p:cTn id="39" presetID="42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2.08333E-7 -2.96296E-6 L 0.10417 0.25278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08" y="12639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8500"/>
                            </p:stCondLst>
                            <p:childTnLst>
                              <p:par>
                                <p:cTn id="5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7" grpId="0" animBg="1"/>
      <p:bldP spid="19" grpId="0"/>
      <p:bldP spid="20" grpId="0"/>
      <p:bldP spid="21" grpId="0" animBg="1"/>
      <p:bldP spid="22" grpId="0" animBg="1"/>
      <p:bldP spid="23" grpId="0" animBg="1"/>
      <p:bldP spid="24" grpId="0" animBg="1"/>
      <p:bldP spid="15" grpId="0"/>
      <p:bldP spid="25" grpId="0"/>
      <p:bldP spid="8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F3EFDCAE-D85F-4619-B7B9-E763A7CDBC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57304"/>
          <a:stretch/>
        </p:blipFill>
        <p:spPr>
          <a:xfrm>
            <a:off x="-163552" y="1817036"/>
            <a:ext cx="12861636" cy="1386787"/>
          </a:xfrm>
          <a:prstGeom prst="rect">
            <a:avLst/>
          </a:prstGeom>
        </p:spPr>
      </p:pic>
      <p:sp>
        <p:nvSpPr>
          <p:cNvPr id="25" name="ZoneTexte 24">
            <a:extLst>
              <a:ext uri="{FF2B5EF4-FFF2-40B4-BE49-F238E27FC236}">
                <a16:creationId xmlns:a16="http://schemas.microsoft.com/office/drawing/2014/main" id="{4F134055-72EB-4039-8A7B-ADF384F53AA5}"/>
              </a:ext>
            </a:extLst>
          </p:cNvPr>
          <p:cNvSpPr txBox="1"/>
          <p:nvPr/>
        </p:nvSpPr>
        <p:spPr>
          <a:xfrm>
            <a:off x="11378924" y="2372174"/>
            <a:ext cx="480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7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7A82E88-EA4B-494B-98D8-593C6B7F0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424" y="152182"/>
            <a:ext cx="3307916" cy="1012739"/>
          </a:xfrm>
        </p:spPr>
        <p:txBody>
          <a:bodyPr/>
          <a:lstStyle/>
          <a:p>
            <a:r>
              <a:rPr lang="fr-FR" b="1" u="sng" dirty="0"/>
              <a:t>Question 7: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13CCE3B-9D0D-41EF-A69B-33785DFA561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243"/>
          <a:stretch/>
        </p:blipFill>
        <p:spPr>
          <a:xfrm>
            <a:off x="2922534" y="2015325"/>
            <a:ext cx="9053455" cy="545667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9CFE33B0-2818-482A-B77E-851F75C5BF85}"/>
              </a:ext>
            </a:extLst>
          </p:cNvPr>
          <p:cNvSpPr txBox="1"/>
          <p:nvPr/>
        </p:nvSpPr>
        <p:spPr>
          <a:xfrm>
            <a:off x="2764982" y="23760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0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F38C682-1E60-430F-939F-AB6B4F7C100B}"/>
              </a:ext>
            </a:extLst>
          </p:cNvPr>
          <p:cNvSpPr txBox="1"/>
          <p:nvPr/>
        </p:nvSpPr>
        <p:spPr>
          <a:xfrm>
            <a:off x="4016479" y="24120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1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B800CED-2549-40E9-BFE1-A0D9182ED8FC}"/>
              </a:ext>
            </a:extLst>
          </p:cNvPr>
          <p:cNvSpPr txBox="1"/>
          <p:nvPr/>
        </p:nvSpPr>
        <p:spPr>
          <a:xfrm>
            <a:off x="3560488" y="1986146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rgbClr val="0070C0"/>
                </a:solidFill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76571E6-D5ED-49A2-A3F3-280A6A0B4912}"/>
                  </a:ext>
                </a:extLst>
              </p:cNvPr>
              <p:cNvSpPr txBox="1"/>
              <p:nvPr/>
            </p:nvSpPr>
            <p:spPr>
              <a:xfrm>
                <a:off x="3422215" y="2465314"/>
                <a:ext cx="513282" cy="6090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fr-FR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</m:den>
                      </m:f>
                    </m:oMath>
                  </m:oMathPara>
                </a14:m>
                <a:endParaRPr lang="fr-FR" b="1" dirty="0"/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76571E6-D5ED-49A2-A3F3-280A6A0B49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2215" y="2465314"/>
                <a:ext cx="513282" cy="6090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oneTexte 8">
            <a:extLst>
              <a:ext uri="{FF2B5EF4-FFF2-40B4-BE49-F238E27FC236}">
                <a16:creationId xmlns:a16="http://schemas.microsoft.com/office/drawing/2014/main" id="{DD17A350-094E-4F0E-BD59-A001CFD3F91C}"/>
              </a:ext>
            </a:extLst>
          </p:cNvPr>
          <p:cNvSpPr txBox="1"/>
          <p:nvPr/>
        </p:nvSpPr>
        <p:spPr>
          <a:xfrm>
            <a:off x="313504" y="922940"/>
            <a:ext cx="45984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Observe puis complète:</a:t>
            </a:r>
          </a:p>
        </p:txBody>
      </p:sp>
      <p:sp>
        <p:nvSpPr>
          <p:cNvPr id="10" name="Flèche : courbe vers le haut 9">
            <a:extLst>
              <a:ext uri="{FF2B5EF4-FFF2-40B4-BE49-F238E27FC236}">
                <a16:creationId xmlns:a16="http://schemas.microsoft.com/office/drawing/2014/main" id="{A08A8D28-B69E-4CEA-919D-07E221A6B699}"/>
              </a:ext>
            </a:extLst>
          </p:cNvPr>
          <p:cNvSpPr/>
          <p:nvPr/>
        </p:nvSpPr>
        <p:spPr>
          <a:xfrm>
            <a:off x="2922535" y="2497953"/>
            <a:ext cx="929920" cy="353222"/>
          </a:xfrm>
          <a:prstGeom prst="curvedUpArrow">
            <a:avLst/>
          </a:prstGeom>
          <a:solidFill>
            <a:srgbClr val="00B050">
              <a:alpha val="2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Flèche : courbe vers le haut 10">
            <a:extLst>
              <a:ext uri="{FF2B5EF4-FFF2-40B4-BE49-F238E27FC236}">
                <a16:creationId xmlns:a16="http://schemas.microsoft.com/office/drawing/2014/main" id="{7442202E-F8E5-4BE5-9B5B-BAEE7B331FB1}"/>
              </a:ext>
            </a:extLst>
          </p:cNvPr>
          <p:cNvSpPr/>
          <p:nvPr/>
        </p:nvSpPr>
        <p:spPr>
          <a:xfrm>
            <a:off x="3682298" y="2510430"/>
            <a:ext cx="945361" cy="353222"/>
          </a:xfrm>
          <a:prstGeom prst="curvedUpArrow">
            <a:avLst/>
          </a:prstGeom>
          <a:solidFill>
            <a:srgbClr val="00B050">
              <a:alpha val="2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" name="Flèche : courbe vers le haut 11">
            <a:extLst>
              <a:ext uri="{FF2B5EF4-FFF2-40B4-BE49-F238E27FC236}">
                <a16:creationId xmlns:a16="http://schemas.microsoft.com/office/drawing/2014/main" id="{975D7F4F-BE05-4227-9CBB-06292792FD24}"/>
              </a:ext>
            </a:extLst>
          </p:cNvPr>
          <p:cNvSpPr/>
          <p:nvPr/>
        </p:nvSpPr>
        <p:spPr>
          <a:xfrm>
            <a:off x="4466982" y="2520443"/>
            <a:ext cx="945361" cy="353222"/>
          </a:xfrm>
          <a:prstGeom prst="curvedUpArrow">
            <a:avLst/>
          </a:prstGeom>
          <a:solidFill>
            <a:srgbClr val="00B050">
              <a:alpha val="2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Flèche : courbe vers le haut 12">
            <a:extLst>
              <a:ext uri="{FF2B5EF4-FFF2-40B4-BE49-F238E27FC236}">
                <a16:creationId xmlns:a16="http://schemas.microsoft.com/office/drawing/2014/main" id="{AD09A072-B27D-4AAE-AC38-078A62BA5A9D}"/>
              </a:ext>
            </a:extLst>
          </p:cNvPr>
          <p:cNvSpPr/>
          <p:nvPr/>
        </p:nvSpPr>
        <p:spPr>
          <a:xfrm>
            <a:off x="5267976" y="2510430"/>
            <a:ext cx="904836" cy="353222"/>
          </a:xfrm>
          <a:prstGeom prst="curvedUpArrow">
            <a:avLst/>
          </a:prstGeom>
          <a:solidFill>
            <a:srgbClr val="00B050">
              <a:alpha val="2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Flèche : courbe vers le haut 13">
            <a:extLst>
              <a:ext uri="{FF2B5EF4-FFF2-40B4-BE49-F238E27FC236}">
                <a16:creationId xmlns:a16="http://schemas.microsoft.com/office/drawing/2014/main" id="{69960103-BC3F-4584-8FFD-AB2B26E122C8}"/>
              </a:ext>
            </a:extLst>
          </p:cNvPr>
          <p:cNvSpPr/>
          <p:nvPr/>
        </p:nvSpPr>
        <p:spPr>
          <a:xfrm>
            <a:off x="6045077" y="2520443"/>
            <a:ext cx="919202" cy="353222"/>
          </a:xfrm>
          <a:prstGeom prst="curvedUpArrow">
            <a:avLst/>
          </a:prstGeom>
          <a:solidFill>
            <a:srgbClr val="00B050">
              <a:alpha val="2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" name="Flèche : courbe vers le haut 14">
            <a:extLst>
              <a:ext uri="{FF2B5EF4-FFF2-40B4-BE49-F238E27FC236}">
                <a16:creationId xmlns:a16="http://schemas.microsoft.com/office/drawing/2014/main" id="{713F8407-86C3-4F7D-975F-2A8C3D36A80A}"/>
              </a:ext>
            </a:extLst>
          </p:cNvPr>
          <p:cNvSpPr/>
          <p:nvPr/>
        </p:nvSpPr>
        <p:spPr>
          <a:xfrm>
            <a:off x="6817418" y="2530456"/>
            <a:ext cx="919202" cy="353222"/>
          </a:xfrm>
          <a:prstGeom prst="curvedUpArrow">
            <a:avLst/>
          </a:prstGeom>
          <a:solidFill>
            <a:srgbClr val="00B050">
              <a:alpha val="2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6" name="Flèche : courbe vers le haut 15">
            <a:extLst>
              <a:ext uri="{FF2B5EF4-FFF2-40B4-BE49-F238E27FC236}">
                <a16:creationId xmlns:a16="http://schemas.microsoft.com/office/drawing/2014/main" id="{5AE5E955-6082-433D-8F3D-F87A1C054C38}"/>
              </a:ext>
            </a:extLst>
          </p:cNvPr>
          <p:cNvSpPr/>
          <p:nvPr/>
        </p:nvSpPr>
        <p:spPr>
          <a:xfrm>
            <a:off x="7595607" y="2518845"/>
            <a:ext cx="927878" cy="353222"/>
          </a:xfrm>
          <a:prstGeom prst="curvedUpArrow">
            <a:avLst/>
          </a:prstGeom>
          <a:solidFill>
            <a:srgbClr val="00B050">
              <a:alpha val="2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7" name="Flèche : courbe vers le haut 16">
            <a:extLst>
              <a:ext uri="{FF2B5EF4-FFF2-40B4-BE49-F238E27FC236}">
                <a16:creationId xmlns:a16="http://schemas.microsoft.com/office/drawing/2014/main" id="{32F72418-3110-4AE9-B2A7-E3C28D2A26D8}"/>
              </a:ext>
            </a:extLst>
          </p:cNvPr>
          <p:cNvSpPr/>
          <p:nvPr/>
        </p:nvSpPr>
        <p:spPr>
          <a:xfrm>
            <a:off x="8394321" y="2517864"/>
            <a:ext cx="919202" cy="353222"/>
          </a:xfrm>
          <a:prstGeom prst="curvedUpArrow">
            <a:avLst/>
          </a:prstGeom>
          <a:solidFill>
            <a:srgbClr val="00B050">
              <a:alpha val="2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8" name="Flèche : courbe vers le haut 17">
            <a:extLst>
              <a:ext uri="{FF2B5EF4-FFF2-40B4-BE49-F238E27FC236}">
                <a16:creationId xmlns:a16="http://schemas.microsoft.com/office/drawing/2014/main" id="{04B99C7A-6BEC-41EE-A1F8-585DEA5F1660}"/>
              </a:ext>
            </a:extLst>
          </p:cNvPr>
          <p:cNvSpPr/>
          <p:nvPr/>
        </p:nvSpPr>
        <p:spPr>
          <a:xfrm>
            <a:off x="9150738" y="2520703"/>
            <a:ext cx="919202" cy="353222"/>
          </a:xfrm>
          <a:prstGeom prst="curvedUpArrow">
            <a:avLst/>
          </a:prstGeom>
          <a:solidFill>
            <a:srgbClr val="00B050">
              <a:alpha val="2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9" name="Flèche : courbe vers le haut 18">
            <a:extLst>
              <a:ext uri="{FF2B5EF4-FFF2-40B4-BE49-F238E27FC236}">
                <a16:creationId xmlns:a16="http://schemas.microsoft.com/office/drawing/2014/main" id="{587FA681-6126-4EB9-9813-11D9F76FF2B1}"/>
              </a:ext>
            </a:extLst>
          </p:cNvPr>
          <p:cNvSpPr/>
          <p:nvPr/>
        </p:nvSpPr>
        <p:spPr>
          <a:xfrm>
            <a:off x="9935802" y="2513696"/>
            <a:ext cx="919202" cy="353222"/>
          </a:xfrm>
          <a:prstGeom prst="curvedUpArrow">
            <a:avLst/>
          </a:prstGeom>
          <a:solidFill>
            <a:srgbClr val="00B050">
              <a:alpha val="2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0" name="Flèche : courbe vers le haut 19">
            <a:extLst>
              <a:ext uri="{FF2B5EF4-FFF2-40B4-BE49-F238E27FC236}">
                <a16:creationId xmlns:a16="http://schemas.microsoft.com/office/drawing/2014/main" id="{034F2FA5-954E-4A2F-B667-4ECBC0067DB2}"/>
              </a:ext>
            </a:extLst>
          </p:cNvPr>
          <p:cNvSpPr/>
          <p:nvPr/>
        </p:nvSpPr>
        <p:spPr>
          <a:xfrm>
            <a:off x="10692531" y="2545724"/>
            <a:ext cx="919202" cy="353222"/>
          </a:xfrm>
          <a:prstGeom prst="curvedUpArrow">
            <a:avLst/>
          </a:prstGeom>
          <a:solidFill>
            <a:srgbClr val="00B050">
              <a:alpha val="2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07B112A-515A-4A79-9F6F-4395DB4FE199}"/>
              </a:ext>
            </a:extLst>
          </p:cNvPr>
          <p:cNvSpPr txBox="1"/>
          <p:nvPr/>
        </p:nvSpPr>
        <p:spPr>
          <a:xfrm>
            <a:off x="8904322" y="235013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5</a:t>
            </a:r>
          </a:p>
        </p:txBody>
      </p:sp>
      <p:sp>
        <p:nvSpPr>
          <p:cNvPr id="22" name="Accolade fermante 21">
            <a:extLst>
              <a:ext uri="{FF2B5EF4-FFF2-40B4-BE49-F238E27FC236}">
                <a16:creationId xmlns:a16="http://schemas.microsoft.com/office/drawing/2014/main" id="{34036692-19F6-45F9-845A-D811CD598D8B}"/>
              </a:ext>
            </a:extLst>
          </p:cNvPr>
          <p:cNvSpPr/>
          <p:nvPr/>
        </p:nvSpPr>
        <p:spPr>
          <a:xfrm rot="5400000">
            <a:off x="7002558" y="-988735"/>
            <a:ext cx="493292" cy="8628290"/>
          </a:xfrm>
          <a:prstGeom prst="rightBrace">
            <a:avLst>
              <a:gd name="adj1" fmla="val 0"/>
              <a:gd name="adj2" fmla="val 50000"/>
            </a:avLst>
          </a:prstGeom>
          <a:ln w="41275">
            <a:solidFill>
              <a:srgbClr val="00B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5B06F885-1AC6-4A64-A77B-148235893577}"/>
                  </a:ext>
                </a:extLst>
              </p:cNvPr>
              <p:cNvSpPr txBox="1"/>
              <p:nvPr/>
            </p:nvSpPr>
            <p:spPr>
              <a:xfrm>
                <a:off x="6584073" y="3657600"/>
                <a:ext cx="2017475" cy="6222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11 </m:t>
                    </m:r>
                    <m:r>
                      <a:rPr lang="fr-FR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fr-FR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fr-FR" sz="2400" b="1" dirty="0"/>
                  <a:t> =  </a:t>
                </a:r>
                <a:r>
                  <a:rPr lang="fr-FR" sz="2400" b="1" dirty="0">
                    <a:solidFill>
                      <a:schemeClr val="bg1">
                        <a:lumMod val="85000"/>
                      </a:schemeClr>
                    </a:solidFill>
                  </a:rPr>
                  <a:t>……</a:t>
                </a:r>
              </a:p>
            </p:txBody>
          </p:sp>
        </mc:Choice>
        <mc:Fallback xmlns=""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5B06F885-1AC6-4A64-A77B-1482358935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4073" y="3657600"/>
                <a:ext cx="2017475" cy="622286"/>
              </a:xfrm>
              <a:prstGeom prst="rect">
                <a:avLst/>
              </a:prstGeom>
              <a:blipFill>
                <a:blip r:embed="rId5"/>
                <a:stretch>
                  <a:fillRect r="-4230" b="-980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ZoneTexte 23">
            <a:extLst>
              <a:ext uri="{FF2B5EF4-FFF2-40B4-BE49-F238E27FC236}">
                <a16:creationId xmlns:a16="http://schemas.microsoft.com/office/drawing/2014/main" id="{4E8EBE36-FA38-45CC-A9EE-A8AEB16144C8}"/>
              </a:ext>
            </a:extLst>
          </p:cNvPr>
          <p:cNvSpPr txBox="1"/>
          <p:nvPr/>
        </p:nvSpPr>
        <p:spPr>
          <a:xfrm>
            <a:off x="11384693" y="237293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7</a:t>
            </a:r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210ACE28-DD7F-4C2C-942A-7A87071289C8}"/>
              </a:ext>
            </a:extLst>
          </p:cNvPr>
          <p:cNvCxnSpPr>
            <a:cxnSpLocks/>
          </p:cNvCxnSpPr>
          <p:nvPr/>
        </p:nvCxnSpPr>
        <p:spPr>
          <a:xfrm flipH="1" flipV="1">
            <a:off x="6598476" y="3886080"/>
            <a:ext cx="475176" cy="16532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16C8415C-72B3-4CD9-A334-B9F69330EE4E}"/>
              </a:ext>
            </a:extLst>
          </p:cNvPr>
          <p:cNvCxnSpPr>
            <a:cxnSpLocks/>
          </p:cNvCxnSpPr>
          <p:nvPr/>
        </p:nvCxnSpPr>
        <p:spPr>
          <a:xfrm flipH="1" flipV="1">
            <a:off x="7367812" y="4094268"/>
            <a:ext cx="449996" cy="1809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archemin : horizontal 28">
            <a:extLst>
              <a:ext uri="{FF2B5EF4-FFF2-40B4-BE49-F238E27FC236}">
                <a16:creationId xmlns:a16="http://schemas.microsoft.com/office/drawing/2014/main" id="{5164FE3E-88CE-482E-8A97-04FB726315F8}"/>
              </a:ext>
            </a:extLst>
          </p:cNvPr>
          <p:cNvSpPr/>
          <p:nvPr/>
        </p:nvSpPr>
        <p:spPr>
          <a:xfrm>
            <a:off x="1187628" y="4094268"/>
            <a:ext cx="9327198" cy="2632978"/>
          </a:xfrm>
          <a:prstGeom prst="horizontalScroll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5B1D1DE-E974-4BF5-80EE-39ECEC32877E}"/>
                  </a:ext>
                </a:extLst>
              </p:cNvPr>
              <p:cNvSpPr/>
              <p:nvPr/>
            </p:nvSpPr>
            <p:spPr>
              <a:xfrm>
                <a:off x="-607827" y="4676189"/>
                <a:ext cx="9525610" cy="12588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FR" dirty="0">
                    <a:solidFill>
                      <a:srgbClr val="0070C0"/>
                    </a:solidFill>
                  </a:rPr>
                  <a:t>Je mémorise:</a:t>
                </a:r>
              </a:p>
              <a:p>
                <a:pPr algn="ctr"/>
                <a:endParaRPr lang="fr-FR" sz="2400" b="0" i="1" dirty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  <a:p>
                <a:pPr algn="ctr"/>
                <a:r>
                  <a:rPr lang="fr-FR" sz="2400" i="1" dirty="0">
                    <a:solidFill>
                      <a:srgbClr val="0070C0"/>
                    </a:solidFill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11</m:t>
                    </m:r>
                    <m:r>
                      <a:rPr lang="fr-F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fr-FR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=11</m:t>
                    </m:r>
                  </m:oMath>
                </a14:m>
                <a:r>
                  <a:rPr lang="fr-FR" sz="2400" dirty="0"/>
                  <a:t>.</a:t>
                </a:r>
              </a:p>
            </p:txBody>
          </p:sp>
        </mc:Choice>
        <mc:Fallback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5B1D1DE-E974-4BF5-80EE-39ECEC3287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07827" y="4676189"/>
                <a:ext cx="9525610" cy="1258871"/>
              </a:xfrm>
              <a:prstGeom prst="rect">
                <a:avLst/>
              </a:prstGeom>
              <a:blipFill>
                <a:blip r:embed="rId6"/>
                <a:stretch>
                  <a:fillRect t="-2415" b="-386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D9D3A8C0-BE62-4DFE-BC32-6541053B451F}"/>
                  </a:ext>
                </a:extLst>
              </p:cNvPr>
              <p:cNvSpPr txBox="1"/>
              <p:nvPr/>
            </p:nvSpPr>
            <p:spPr>
              <a:xfrm>
                <a:off x="6145143" y="2803185"/>
                <a:ext cx="1827167" cy="5258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dirty="0">
                    <a:solidFill>
                      <a:srgbClr val="00B050"/>
                    </a:solidFill>
                  </a:rPr>
                  <a:t> on a 11 fois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0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fr-FR" sz="20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fr-FR" sz="2000" dirty="0">
                    <a:solidFill>
                      <a:srgbClr val="00B05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D9D3A8C0-BE62-4DFE-BC32-6541053B45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5143" y="2803185"/>
                <a:ext cx="1827167" cy="525850"/>
              </a:xfrm>
              <a:prstGeom prst="rect">
                <a:avLst/>
              </a:prstGeom>
              <a:blipFill>
                <a:blip r:embed="rId7"/>
                <a:stretch>
                  <a:fillRect l="-333" b="-814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441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1.85185E-6 L -0.27317 0.1993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59" y="9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2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5" grpId="1"/>
      <p:bldP spid="5" grpId="0"/>
      <p:bldP spid="6" grpId="0"/>
      <p:bldP spid="7" grpId="0"/>
      <p:bldP spid="8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/>
      <p:bldP spid="22" grpId="0" animBg="1"/>
      <p:bldP spid="23" grpId="0"/>
      <p:bldP spid="24" grpId="0"/>
      <p:bldP spid="29" grpId="0" animBg="1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B8DC89-7204-4534-A51A-53D343C35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Question 8</a:t>
            </a:r>
            <a:r>
              <a:rPr lang="fr-FR" dirty="0"/>
              <a:t>:  Complète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553545DE-F690-4208-966A-D8C811511F6F}"/>
                  </a:ext>
                </a:extLst>
              </p:cNvPr>
              <p:cNvSpPr txBox="1"/>
              <p:nvPr/>
            </p:nvSpPr>
            <p:spPr>
              <a:xfrm>
                <a:off x="658272" y="2358912"/>
                <a:ext cx="1031436" cy="8961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553545DE-F690-4208-966A-D8C811511F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272" y="2358912"/>
                <a:ext cx="1031436" cy="8961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20254985-68FF-466F-B5ED-9DF1F20E896C}"/>
                  </a:ext>
                </a:extLst>
              </p:cNvPr>
              <p:cNvSpPr txBox="1"/>
              <p:nvPr/>
            </p:nvSpPr>
            <p:spPr>
              <a:xfrm>
                <a:off x="1643334" y="2613677"/>
                <a:ext cx="479298" cy="6079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</m:num>
                        <m:den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88</m:t>
                          </m:r>
                        </m:den>
                      </m:f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20254985-68FF-466F-B5ED-9DF1F20E89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3334" y="2613677"/>
                <a:ext cx="479298" cy="6079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Flèche : courbe vers le bas 5">
                <a:extLst>
                  <a:ext uri="{FF2B5EF4-FFF2-40B4-BE49-F238E27FC236}">
                    <a16:creationId xmlns:a16="http://schemas.microsoft.com/office/drawing/2014/main" id="{88D48CA8-493A-4CC7-8DAA-4680A37A7493}"/>
                  </a:ext>
                </a:extLst>
              </p:cNvPr>
              <p:cNvSpPr/>
              <p:nvPr/>
            </p:nvSpPr>
            <p:spPr>
              <a:xfrm>
                <a:off x="912042" y="1784010"/>
                <a:ext cx="1157140" cy="505558"/>
              </a:xfrm>
              <a:prstGeom prst="curved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20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fr-FR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" name="Flèche : courbe vers le bas 5">
                <a:extLst>
                  <a:ext uri="{FF2B5EF4-FFF2-40B4-BE49-F238E27FC236}">
                    <a16:creationId xmlns:a16="http://schemas.microsoft.com/office/drawing/2014/main" id="{88D48CA8-493A-4CC7-8DAA-4680A37A74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042" y="1784010"/>
                <a:ext cx="1157140" cy="505558"/>
              </a:xfrm>
              <a:prstGeom prst="curvedDownArrow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lèche : courbe vers le bas 6">
            <a:extLst>
              <a:ext uri="{FF2B5EF4-FFF2-40B4-BE49-F238E27FC236}">
                <a16:creationId xmlns:a16="http://schemas.microsoft.com/office/drawing/2014/main" id="{422AE6E2-A93C-4805-911B-980F5140D4F4}"/>
              </a:ext>
            </a:extLst>
          </p:cNvPr>
          <p:cNvSpPr/>
          <p:nvPr/>
        </p:nvSpPr>
        <p:spPr>
          <a:xfrm rot="10800000" flipH="1">
            <a:off x="919118" y="3232380"/>
            <a:ext cx="1157140" cy="50555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0FAAA9A7-FA0E-4F72-952B-2B813A9D99FC}"/>
                  </a:ext>
                </a:extLst>
              </p:cNvPr>
              <p:cNvSpPr txBox="1"/>
              <p:nvPr/>
            </p:nvSpPr>
            <p:spPr>
              <a:xfrm>
                <a:off x="1272056" y="3265771"/>
                <a:ext cx="4571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20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fr-FR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0FAAA9A7-FA0E-4F72-952B-2B813A9D99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056" y="3265771"/>
                <a:ext cx="45719" cy="400110"/>
              </a:xfrm>
              <a:prstGeom prst="rect">
                <a:avLst/>
              </a:prstGeom>
              <a:blipFill>
                <a:blip r:embed="rId5"/>
                <a:stretch>
                  <a:fillRect l="-128571" r="-10428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oneTexte 8">
            <a:extLst>
              <a:ext uri="{FF2B5EF4-FFF2-40B4-BE49-F238E27FC236}">
                <a16:creationId xmlns:a16="http://schemas.microsoft.com/office/drawing/2014/main" id="{2D9B40D9-4CEE-41BE-9242-7EEB0C31DBA3}"/>
              </a:ext>
            </a:extLst>
          </p:cNvPr>
          <p:cNvSpPr txBox="1"/>
          <p:nvPr/>
        </p:nvSpPr>
        <p:spPr>
          <a:xfrm>
            <a:off x="1661133" y="2325676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2060"/>
                </a:solidFill>
              </a:rPr>
              <a:t>56</a:t>
            </a:r>
          </a:p>
        </p:txBody>
      </p:sp>
    </p:spTree>
    <p:extLst>
      <p:ext uri="{BB962C8B-B14F-4D97-AF65-F5344CB8AC3E}">
        <p14:creationId xmlns:p14="http://schemas.microsoft.com/office/powerpoint/2010/main" val="331781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 animBg="1"/>
      <p:bldP spid="7" grpId="0" animBg="1"/>
      <p:bldP spid="8" grpId="0"/>
      <p:bldP spid="9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405</Words>
  <Application>Microsoft Office PowerPoint</Application>
  <PresentationFormat>Grand écran</PresentationFormat>
  <Paragraphs>121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Thème Office</vt:lpstr>
      <vt:lpstr>Activité mentale</vt:lpstr>
      <vt:lpstr>   Question 1: complète </vt:lpstr>
      <vt:lpstr>Question 2:</vt:lpstr>
      <vt:lpstr>Question 4:</vt:lpstr>
      <vt:lpstr>Question 3:</vt:lpstr>
      <vt:lpstr>Question 5:</vt:lpstr>
      <vt:lpstr>Question 6:</vt:lpstr>
      <vt:lpstr>Question 7:</vt:lpstr>
      <vt:lpstr>Question 8:  Complète</vt:lpstr>
      <vt:lpstr>Question 9:  Complète</vt:lpstr>
      <vt:lpstr> Question 10:</vt:lpstr>
      <vt:lpstr>Question 11:</vt:lpstr>
      <vt:lpstr>Question 12:</vt:lpstr>
      <vt:lpstr>Présentation PowerPoint</vt:lpstr>
      <vt:lpstr>Présentation PowerPoint</vt:lpstr>
      <vt:lpstr>Question 15: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Activité mentale</dc:title>
  <dc:creator>Benéflo</dc:creator>
  <cp:lastModifiedBy>Benéflo</cp:lastModifiedBy>
  <cp:revision>3</cp:revision>
  <dcterms:created xsi:type="dcterms:W3CDTF">2020-03-19T09:37:08Z</dcterms:created>
  <dcterms:modified xsi:type="dcterms:W3CDTF">2020-03-19T10:04:04Z</dcterms:modified>
</cp:coreProperties>
</file>