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76" r:id="rId4"/>
    <p:sldId id="277" r:id="rId5"/>
    <p:sldId id="278" r:id="rId6"/>
    <p:sldId id="279" r:id="rId7"/>
    <p:sldId id="281" r:id="rId8"/>
    <p:sldId id="280" r:id="rId9"/>
    <p:sldId id="282" r:id="rId10"/>
    <p:sldId id="283" r:id="rId11"/>
    <p:sldId id="284" r:id="rId12"/>
    <p:sldId id="28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F0C884-85E4-4EC9-B392-3DE7C8F93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9E778A-3D6E-487B-8CC5-CD4CFE6B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86647A-A6DB-4250-9DD2-9B9B6D86A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41AB-16E0-4FE5-98AE-E2796B15D41A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9F1C98-BE4B-4EB6-A969-936219B9A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C221E7-17E5-4566-A51C-2890B8EC4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C7A8-A3DD-4CD1-B8BA-99463FE10B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6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B66C8-5770-4DC8-88C6-FB75F9F08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01D190-7DF8-4C53-AC3B-DCC7E9A59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F3288E-8FFF-47B0-9A8C-73B7E1F5F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41AB-16E0-4FE5-98AE-E2796B15D41A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0C0098-15F7-49E2-90B3-125FBC8CA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EE9AAB-385E-4BEB-B7D3-0673F0A5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C7A8-A3DD-4CD1-B8BA-99463FE10B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72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B504D06-5221-475D-AAF1-BC1200A5F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187FF6E-A66D-41AB-B8D8-1F8C928D3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C7B9A2-D7E0-48A2-BC98-B775B458D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41AB-16E0-4FE5-98AE-E2796B15D41A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C4A2-59CD-45C2-869C-9C9D37BE6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08EA2A-0C46-4B9A-B413-FD5EF609F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C7A8-A3DD-4CD1-B8BA-99463FE10B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41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7FEB57-C19E-40D5-A822-C6FB5BB05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4D1169-73D6-4FA2-A333-3E043E324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310A2A-E277-4EE0-8168-D75E4B3B9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41AB-16E0-4FE5-98AE-E2796B15D41A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40D6C8-0252-419F-8ECE-507B26110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B8CB64-14A8-4568-A4CA-D22A6863E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C7A8-A3DD-4CD1-B8BA-99463FE10B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89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C3638D-421A-4150-9D31-AECD555A0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F6FA0E-4413-4E4B-AD47-7B43FA0EB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67664A-C6CD-4278-B2B2-B626BBCEF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41AB-16E0-4FE5-98AE-E2796B15D41A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753A2E-73BA-441D-AAAB-F4105D19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BF735C-162E-4008-BF19-48BBA63F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C7A8-A3DD-4CD1-B8BA-99463FE10B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29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D172E4-4ADA-425F-A8A1-FC36D0E4C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F81E84-9A89-40C8-993D-A0EDC2C82B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98A67E-A024-48B5-8BA1-165E30DC4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5538873-B91B-4608-B295-42DC4A092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41AB-16E0-4FE5-98AE-E2796B15D41A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DB695D-9830-4FAB-BBF1-7AC78D7DF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59C2DB-1D93-47E3-B6D1-9B9ACEA5A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C7A8-A3DD-4CD1-B8BA-99463FE10B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034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19F1DF-B92C-450C-8CD8-045E55215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9457C3-D189-46C6-B19E-0828DB0DB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9B1C57-B3CF-43F6-85F4-8ABFB5C4E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D72A425-20BA-4756-8B99-EA8ED17B22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65054CB-6475-42FE-95E7-F709D5545E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602E719-867E-4A0B-8CE9-64B8B2FAD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41AB-16E0-4FE5-98AE-E2796B15D41A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990C09C-CAE9-4B77-B9E8-5EF3E5B45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CC38B07-F0B5-418E-B373-F4A33B388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C7A8-A3DD-4CD1-B8BA-99463FE10B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568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64E489-8CB9-41E0-8866-2D827F87A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6E209F8-7A48-43C1-90A9-D2F843ED1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41AB-16E0-4FE5-98AE-E2796B15D41A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FF1F4AF-1351-4F83-B90B-1DF363AF4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C803F29-11CF-4419-AFC8-ED4F5C8E0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C7A8-A3DD-4CD1-B8BA-99463FE10B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83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E303A64-F0BD-4A43-834E-278E36F69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41AB-16E0-4FE5-98AE-E2796B15D41A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8F0795-0F7F-42A5-B7F9-1353FF9C7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C107CC2-B398-428C-8F26-3E02E9FEC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C7A8-A3DD-4CD1-B8BA-99463FE10B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176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734F30-0672-4461-BF92-33CE1FF0B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DE5A01-6C58-4916-80AB-A0120D9B1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07216A4-B822-46F3-A01D-C8EF560F3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F64028-43B6-4DFE-AD67-5AF6961BC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41AB-16E0-4FE5-98AE-E2796B15D41A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74929F-96AE-4407-8842-D705E9ADA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460C2E-7CA9-4EF3-B484-5AE0E8E99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C7A8-A3DD-4CD1-B8BA-99463FE10B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83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6A3E3F-AF2E-4B58-9084-BE731F629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401E009-47AC-4F00-BAC4-835F6C5FB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9B5EB3-A744-445A-8B1F-9578D56C9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91F4D1-19C7-459F-8437-8BFBEA1EE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41AB-16E0-4FE5-98AE-E2796B15D41A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62D8BD-BAB7-4A83-AEC1-EEC92BFE9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A903B9-0216-47ED-9A0F-D3B9A126C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C7A8-A3DD-4CD1-B8BA-99463FE10B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01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ECC4AC7-BFFF-47F2-97E7-10AADB5AC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16793B-28C9-46EF-BFBA-4D20D7C1E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100DDD-BCF4-4ED7-B1DB-003ED50F8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341AB-16E0-4FE5-98AE-E2796B15D41A}" type="datetimeFigureOut">
              <a:rPr lang="fr-FR" smtClean="0"/>
              <a:t>19/03/2020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F701A5-96BA-4445-9A90-F1C8C370C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056AB1-00BD-44CA-9856-A42468979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C7A8-A3DD-4CD1-B8BA-99463FE10B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302E83-8134-44F4-AA0B-01C2912811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AP de maths n° 2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915996-49FC-49AA-BF5A-F9450E8061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8 questions pour s’échauffer</a:t>
            </a:r>
          </a:p>
        </p:txBody>
      </p:sp>
    </p:spTree>
    <p:extLst>
      <p:ext uri="{BB962C8B-B14F-4D97-AF65-F5344CB8AC3E}">
        <p14:creationId xmlns:p14="http://schemas.microsoft.com/office/powerpoint/2010/main" val="2958683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DC6D74-008B-4380-ABFD-30F9BE4A9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67551"/>
            <a:ext cx="10515600" cy="1325563"/>
          </a:xfrm>
        </p:spPr>
        <p:txBody>
          <a:bodyPr/>
          <a:lstStyle/>
          <a:p>
            <a:r>
              <a:rPr lang="fr-FR" dirty="0"/>
              <a:t>Maintenant, tu es prêt(e) pour un  problème!</a:t>
            </a:r>
          </a:p>
        </p:txBody>
      </p:sp>
    </p:spTree>
    <p:extLst>
      <p:ext uri="{BB962C8B-B14F-4D97-AF65-F5344CB8AC3E}">
        <p14:creationId xmlns:p14="http://schemas.microsoft.com/office/powerpoint/2010/main" val="1834173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C98A0F-196D-4594-B8AD-E018FFA50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Problème n°1: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(énoncé à recopier)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7139BE-C072-4E6F-8D5F-C7A490068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8" y="1562869"/>
            <a:ext cx="11599533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Une tablette de chocolat  de 240g  est composée de 30 carreaux  de chocolat.</a:t>
            </a:r>
          </a:p>
          <a:p>
            <a:pPr marL="0" indent="0">
              <a:buNone/>
            </a:pPr>
            <a:endParaRPr lang="fr-FR" dirty="0"/>
          </a:p>
          <a:p>
            <a:pPr marL="514350" indent="-514350">
              <a:buAutoNum type="arabicParenR"/>
            </a:pPr>
            <a:r>
              <a:rPr lang="fr-FR" dirty="0"/>
              <a:t>Quelle est la masse d’un seul carreau de chocolat?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2) Dessine  toutes les formes possibles de cette tablette.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(à main levée)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4CB98E8-EAE2-4F46-92A1-DE282943E4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015876">
            <a:off x="5278107" y="4321663"/>
            <a:ext cx="1164969" cy="194693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79D4CB5-16C1-4C58-B80C-50A9D4FAF01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8609" y="4720914"/>
            <a:ext cx="2609850" cy="169545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4989CD8-BBAD-4C6C-B7DA-64F317268800}"/>
              </a:ext>
            </a:extLst>
          </p:cNvPr>
          <p:cNvSpPr txBox="1"/>
          <p:nvPr/>
        </p:nvSpPr>
        <p:spPr>
          <a:xfrm>
            <a:off x="2302649" y="6308209"/>
            <a:ext cx="4554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Barre de 6 carreaux         tablette de 6 carreaux</a:t>
            </a:r>
          </a:p>
        </p:txBody>
      </p:sp>
    </p:spTree>
    <p:extLst>
      <p:ext uri="{BB962C8B-B14F-4D97-AF65-F5344CB8AC3E}">
        <p14:creationId xmlns:p14="http://schemas.microsoft.com/office/powerpoint/2010/main" val="2144570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604543A-1925-42ED-8C41-2F42F2457D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6879" y="359134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1)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240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÷30=8</m:t>
                    </m:r>
                  </m:oMath>
                </a14:m>
                <a:r>
                  <a:rPr lang="fr-FR" dirty="0"/>
                  <a:t>   donc 1 carreau fait 8g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2) 30 c’est     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×15     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𝑜𝑢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3×10   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𝑜𝑢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6×5</m:t>
                    </m:r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604543A-1925-42ED-8C41-2F42F2457D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6879" y="359134"/>
                <a:ext cx="10515600" cy="4351338"/>
              </a:xfrm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>
            <a:extLst>
              <a:ext uri="{FF2B5EF4-FFF2-40B4-BE49-F238E27FC236}">
                <a16:creationId xmlns:a16="http://schemas.microsoft.com/office/drawing/2014/main" id="{05322D3F-E99B-4178-A8D2-F0F9070A42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691466" y="1949570"/>
            <a:ext cx="541689" cy="36576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157C8FB-C3AD-428B-A014-68BBDB1662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2361" y="1863306"/>
            <a:ext cx="795381" cy="252940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C1D456D-DEAB-4F9A-96BA-A592228A63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4260" y="1863306"/>
            <a:ext cx="1324818" cy="156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8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013C4E-650A-4DE0-8779-55B4C259B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08" y="97706"/>
            <a:ext cx="10515600" cy="1325563"/>
          </a:xfrm>
        </p:spPr>
        <p:txBody>
          <a:bodyPr/>
          <a:lstStyle/>
          <a:p>
            <a:r>
              <a:rPr lang="fr-FR" b="1" dirty="0"/>
              <a:t>Question 1: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2D6900-9412-4572-9449-369BF3CED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408" y="142326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Lors d’un repas de mariage, il y a 7 tables de 6 convives.</a:t>
            </a:r>
          </a:p>
          <a:p>
            <a:pPr marL="0" indent="0">
              <a:buNone/>
            </a:pPr>
            <a:r>
              <a:rPr lang="fr-FR" dirty="0"/>
              <a:t>Combien de personnes partagent ce repas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E7F5FC8-09FD-4484-82F6-97D383D1344F}"/>
                  </a:ext>
                </a:extLst>
              </p:cNvPr>
              <p:cNvSpPr txBox="1"/>
              <p:nvPr/>
            </p:nvSpPr>
            <p:spPr>
              <a:xfrm>
                <a:off x="579408" y="2629441"/>
                <a:ext cx="244490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×7=42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E7F5FC8-09FD-4484-82F6-97D383D13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08" y="2629441"/>
                <a:ext cx="2444900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A5F13238-630B-4C48-A5B2-F5319A5E5073}"/>
              </a:ext>
            </a:extLst>
          </p:cNvPr>
          <p:cNvSpPr txBox="1"/>
          <p:nvPr/>
        </p:nvSpPr>
        <p:spPr>
          <a:xfrm>
            <a:off x="500332" y="3270949"/>
            <a:ext cx="6585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Donc 48 personnes  partagent ce repas de mariage.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C5053AD-EC79-4453-934B-2154D7A67EA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3041" y="3854121"/>
            <a:ext cx="1228253" cy="126933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AD3B7D3-74D1-46C1-A5A3-21B3D4919F5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39936" y="3847278"/>
            <a:ext cx="1228253" cy="1269332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036F94EC-6166-4A57-81D0-350D928808D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99062" y="3854120"/>
            <a:ext cx="1228253" cy="1269332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61F4894-D985-4A22-AFD6-5C74D4DF88B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23081" y="3840846"/>
            <a:ext cx="1228253" cy="126933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2E56E748-02DF-4976-A137-84695133AFE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52261" y="5123452"/>
            <a:ext cx="1228253" cy="1269332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744D5BF3-388D-455B-8425-7F53E3C1655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85120" y="5135201"/>
            <a:ext cx="1228253" cy="126933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8BF6CC19-0D2C-414E-9C46-CEBF9036D64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00088" y="5116610"/>
            <a:ext cx="1228253" cy="1269332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D9E7D9CB-287F-4495-BE29-D261B553EA3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808"/>
          <a:stretch/>
        </p:blipFill>
        <p:spPr>
          <a:xfrm>
            <a:off x="7044426" y="2497572"/>
            <a:ext cx="5124907" cy="371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02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013C4E-650A-4DE0-8779-55B4C259B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08" y="97706"/>
            <a:ext cx="10515600" cy="1325563"/>
          </a:xfrm>
        </p:spPr>
        <p:txBody>
          <a:bodyPr/>
          <a:lstStyle/>
          <a:p>
            <a:r>
              <a:rPr lang="fr-FR" b="1" dirty="0"/>
              <a:t>Question 2: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2D6900-9412-4572-9449-369BF3CED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408" y="1423269"/>
            <a:ext cx="1111226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Lors d’un repas de mariage, il y a 42 convives installés à des tables de 6.</a:t>
            </a:r>
          </a:p>
          <a:p>
            <a:pPr marL="0" indent="0">
              <a:buNone/>
            </a:pPr>
            <a:r>
              <a:rPr lang="fr-FR" dirty="0"/>
              <a:t>Combien faut- il de tables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E7F5FC8-09FD-4484-82F6-97D383D1344F}"/>
                  </a:ext>
                </a:extLst>
              </p:cNvPr>
              <p:cNvSpPr txBox="1"/>
              <p:nvPr/>
            </p:nvSpPr>
            <p:spPr>
              <a:xfrm>
                <a:off x="579408" y="2629441"/>
                <a:ext cx="25603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42 ÷6=7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E7F5FC8-09FD-4484-82F6-97D383D13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08" y="2629441"/>
                <a:ext cx="2560316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A5F13238-630B-4C48-A5B2-F5319A5E5073}"/>
              </a:ext>
            </a:extLst>
          </p:cNvPr>
          <p:cNvSpPr txBox="1"/>
          <p:nvPr/>
        </p:nvSpPr>
        <p:spPr>
          <a:xfrm>
            <a:off x="500332" y="3270949"/>
            <a:ext cx="36838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Donc il faut 7 tables 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E11C08B-E4B1-4CA1-9CA2-18C22FC20FB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3041" y="3854121"/>
            <a:ext cx="1228253" cy="126933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5797789-CFDD-4EF9-B472-A5A86B4F7F9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39936" y="3847278"/>
            <a:ext cx="1228253" cy="1269332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BE05328-C037-477B-86AA-0B7CF05A6F3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99062" y="3854120"/>
            <a:ext cx="1228253" cy="126933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54107D5-E602-4F2F-AADF-D3100BAB7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23081" y="3840846"/>
            <a:ext cx="1228253" cy="1269332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48C08F4D-F71E-4045-8C65-51F68002CCE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52261" y="5123452"/>
            <a:ext cx="1228253" cy="1269332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F57BE8D-4838-49EE-99C9-6597B5685D9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85120" y="5135201"/>
            <a:ext cx="1228253" cy="126933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9225051-9FEA-4CF4-87AA-2F1D83CEE7F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00088" y="5116610"/>
            <a:ext cx="1228253" cy="126933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A35348A-2879-441D-A7B6-F12A4F9FDD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808"/>
          <a:stretch/>
        </p:blipFill>
        <p:spPr>
          <a:xfrm>
            <a:off x="7044426" y="2497572"/>
            <a:ext cx="5124907" cy="371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57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013C4E-650A-4DE0-8779-55B4C259B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08" y="97706"/>
            <a:ext cx="10515600" cy="1325563"/>
          </a:xfrm>
        </p:spPr>
        <p:txBody>
          <a:bodyPr/>
          <a:lstStyle/>
          <a:p>
            <a:r>
              <a:rPr lang="fr-FR" b="1" dirty="0"/>
              <a:t>Question 3: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2D6900-9412-4572-9449-369BF3CED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408" y="1423269"/>
            <a:ext cx="1111226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Lors d’un repas de mariage, il y a 42 convives répartis sur 7 tables.</a:t>
            </a:r>
          </a:p>
          <a:p>
            <a:pPr marL="0" indent="0">
              <a:buNone/>
            </a:pPr>
            <a:r>
              <a:rPr lang="fr-FR" dirty="0"/>
              <a:t>Combien y a t-il de convives à chaque table?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E7F5FC8-09FD-4484-82F6-97D383D1344F}"/>
                  </a:ext>
                </a:extLst>
              </p:cNvPr>
              <p:cNvSpPr txBox="1"/>
              <p:nvPr/>
            </p:nvSpPr>
            <p:spPr>
              <a:xfrm>
                <a:off x="579408" y="2629441"/>
                <a:ext cx="25603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42 ÷7=6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E7F5FC8-09FD-4484-82F6-97D383D13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08" y="2629441"/>
                <a:ext cx="2560316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A5F13238-630B-4C48-A5B2-F5319A5E5073}"/>
              </a:ext>
            </a:extLst>
          </p:cNvPr>
          <p:cNvSpPr txBox="1"/>
          <p:nvPr/>
        </p:nvSpPr>
        <p:spPr>
          <a:xfrm>
            <a:off x="500332" y="3270949"/>
            <a:ext cx="5933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Donc il y a 6 personnes à chaque table 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CC1B37E-18FC-4AF7-A981-92C875EDCC0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3041" y="3854121"/>
            <a:ext cx="1228253" cy="126933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D16FF2D-F325-4630-8C5D-CBBF14B7DF8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39936" y="3847278"/>
            <a:ext cx="1228253" cy="1269332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6841EB0-6FCE-4B2C-85A1-428C82FD75B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99062" y="3854120"/>
            <a:ext cx="1228253" cy="126933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C730744-1EC0-4F9D-BF33-3E1872661E8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23081" y="3840846"/>
            <a:ext cx="1228253" cy="1269332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C7BFC8FA-7A15-4062-AF99-4D4AD1A5272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52261" y="5123452"/>
            <a:ext cx="1228253" cy="1269332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50B25127-AD56-440D-8CCB-2DF8AA00743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85120" y="5135201"/>
            <a:ext cx="1228253" cy="126933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B338CDB0-35A6-42C5-9415-E7BFE80A197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00088" y="5116610"/>
            <a:ext cx="1228253" cy="1269332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D3BC6A6B-2DDB-4F74-996A-0C4FFEADB4D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808"/>
          <a:stretch/>
        </p:blipFill>
        <p:spPr>
          <a:xfrm>
            <a:off x="7044426" y="2497572"/>
            <a:ext cx="5124907" cy="371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41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013C4E-650A-4DE0-8779-55B4C259B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08" y="97706"/>
            <a:ext cx="10515600" cy="1325563"/>
          </a:xfrm>
        </p:spPr>
        <p:txBody>
          <a:bodyPr/>
          <a:lstStyle/>
          <a:p>
            <a:r>
              <a:rPr lang="fr-FR" b="1" dirty="0"/>
              <a:t>Question 4: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2D6900-9412-4572-9449-369BF3CED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408" y="1423269"/>
            <a:ext cx="1111226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Lors d’un repas de mariage, il y a 56 convives.</a:t>
            </a:r>
          </a:p>
          <a:p>
            <a:pPr marL="0" indent="0">
              <a:buNone/>
            </a:pPr>
            <a:r>
              <a:rPr lang="fr-FR" dirty="0"/>
              <a:t>Peut-on les répartir par table de 6?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E7F5FC8-09FD-4484-82F6-97D383D1344F}"/>
                  </a:ext>
                </a:extLst>
              </p:cNvPr>
              <p:cNvSpPr txBox="1"/>
              <p:nvPr/>
            </p:nvSpPr>
            <p:spPr>
              <a:xfrm>
                <a:off x="579408" y="2629441"/>
                <a:ext cx="574067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×9=54  </m:t>
                      </m:r>
                      <m:r>
                        <m:rPr>
                          <m:sty m:val="p"/>
                        </m:rPr>
                        <a:rPr lang="fr-FR" sz="3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et</m:t>
                      </m:r>
                      <m:r>
                        <a:rPr lang="fr-FR" sz="3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6×10=60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E7F5FC8-09FD-4484-82F6-97D383D13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08" y="2629441"/>
                <a:ext cx="5740674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A5F13238-630B-4C48-A5B2-F5319A5E5073}"/>
              </a:ext>
            </a:extLst>
          </p:cNvPr>
          <p:cNvSpPr txBox="1"/>
          <p:nvPr/>
        </p:nvSpPr>
        <p:spPr>
          <a:xfrm>
            <a:off x="500332" y="3270949"/>
            <a:ext cx="57692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Non, car 56 n’est pas un multiple de 6.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F23E5A3-C3C7-43B7-8B7B-99C9BA98D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9914" y="1915871"/>
            <a:ext cx="4920830" cy="33661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555BCD8-F73B-4F0F-BFE6-EE053646F9A0}"/>
                  </a:ext>
                </a:extLst>
              </p:cNvPr>
              <p:cNvSpPr/>
              <p:nvPr/>
            </p:nvSpPr>
            <p:spPr>
              <a:xfrm>
                <a:off x="579408" y="5480699"/>
                <a:ext cx="847001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3200" dirty="0"/>
                  <a:t>Il vaut mieux faire des tables de 8 car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fr-F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×8=56</m:t>
                    </m:r>
                  </m:oMath>
                </a14:m>
                <a:r>
                  <a:rPr lang="fr-FR" sz="3200" dirty="0"/>
                  <a:t>.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555BCD8-F73B-4F0F-BFE6-EE053646F9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08" y="5480699"/>
                <a:ext cx="8470011" cy="584775"/>
              </a:xfrm>
              <a:prstGeom prst="rect">
                <a:avLst/>
              </a:prstGeom>
              <a:blipFill>
                <a:blip r:embed="rId4"/>
                <a:stretch>
                  <a:fillRect l="-1800" t="-12500" r="-936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 7">
            <a:extLst>
              <a:ext uri="{FF2B5EF4-FFF2-40B4-BE49-F238E27FC236}">
                <a16:creationId xmlns:a16="http://schemas.microsoft.com/office/drawing/2014/main" id="{99A7B63C-5484-4ED6-BE66-7C5A7BDEC03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5808"/>
          <a:stretch/>
        </p:blipFill>
        <p:spPr>
          <a:xfrm>
            <a:off x="6726740" y="1768452"/>
            <a:ext cx="5124907" cy="371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92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dirty="0"/>
              <a:t>Question 5: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8802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Il y a 4 familles dans un jeu de cartes</a:t>
            </a:r>
            <a:r>
              <a:rPr lang="fr-FR" sz="3600" dirty="0"/>
              <a:t>:  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♦   ♥   </a:t>
            </a:r>
            <a:r>
              <a:rPr lang="fr-FR" sz="3600" dirty="0">
                <a:latin typeface="Book Antiqua" panose="02040602050305030304" pitchFamily="18" charset="0"/>
              </a:rPr>
              <a:t>♣   ♠</a:t>
            </a:r>
            <a:endParaRPr lang="fr-FR" sz="36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04104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Il y a  8 cartes dans chaque familles.   As, 7 , 8 , 9 , 10 , V , D , R</a:t>
            </a:r>
            <a:endParaRPr lang="fr-FR" sz="36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194C647-805C-406E-A85A-3ACCE3BF05A9}"/>
              </a:ext>
            </a:extLst>
          </p:cNvPr>
          <p:cNvSpPr txBox="1"/>
          <p:nvPr/>
        </p:nvSpPr>
        <p:spPr>
          <a:xfrm>
            <a:off x="369277" y="2419561"/>
            <a:ext cx="81539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Combien y a-t-il de cartes  au total dans ce jeu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/>
              <p:nvPr/>
            </p:nvSpPr>
            <p:spPr>
              <a:xfrm>
                <a:off x="467374" y="3207334"/>
                <a:ext cx="244490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×8=32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3207334"/>
                <a:ext cx="2444900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C9B3D118-1371-4CA8-819B-2288B292D892}"/>
              </a:ext>
            </a:extLst>
          </p:cNvPr>
          <p:cNvSpPr txBox="1"/>
          <p:nvPr/>
        </p:nvSpPr>
        <p:spPr>
          <a:xfrm>
            <a:off x="534782" y="3853665"/>
            <a:ext cx="70398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Donc il y a 32 cartes au total  dans ce jeu.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318FCAE-F2D8-445A-AA97-E67983526B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3404" y="3424479"/>
            <a:ext cx="3830868" cy="291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27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dirty="0"/>
              <a:t>Question 6: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10368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On dispose  d’un jeu de 32 cartes et nous sommes 5 joueurs.</a:t>
            </a:r>
            <a:endParaRPr lang="fr-FR" sz="36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000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Peut-on distribuer toutes les cartes équitablement aux 5 joueurs?</a:t>
            </a:r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/>
              <p:nvPr/>
            </p:nvSpPr>
            <p:spPr>
              <a:xfrm>
                <a:off x="467374" y="3207334"/>
                <a:ext cx="54993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360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×6=30</m:t>
                    </m:r>
                  </m:oMath>
                </a14:m>
                <a:r>
                  <a:rPr lang="fr-FR" sz="3600" dirty="0"/>
                  <a:t>   et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3207334"/>
                <a:ext cx="5499326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C9B3D118-1371-4CA8-819B-2288B292D892}"/>
              </a:ext>
            </a:extLst>
          </p:cNvPr>
          <p:cNvSpPr txBox="1"/>
          <p:nvPr/>
        </p:nvSpPr>
        <p:spPr>
          <a:xfrm>
            <a:off x="534782" y="3853665"/>
            <a:ext cx="6049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Non car 32 n’est pas divisible par 5.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318FCAE-F2D8-445A-AA97-E67983526B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2397" y="2443126"/>
            <a:ext cx="3830868" cy="291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76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dirty="0"/>
              <a:t>Question 7: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6876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les 10 premiers multiples de 7.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482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0      7      14      21       28        35        42          49         56        63</a:t>
            </a:r>
          </a:p>
        </p:txBody>
      </p:sp>
    </p:spTree>
    <p:extLst>
      <p:ext uri="{BB962C8B-B14F-4D97-AF65-F5344CB8AC3E}">
        <p14:creationId xmlns:p14="http://schemas.microsoft.com/office/powerpoint/2010/main" val="224868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8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dirty="0"/>
              <a:t>Question 8: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24.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/>
              <p:nvPr/>
            </p:nvSpPr>
            <p:spPr>
              <a:xfrm>
                <a:off x="467374" y="1834786"/>
                <a:ext cx="25298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24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×24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1834786"/>
                <a:ext cx="2529860" cy="646331"/>
              </a:xfrm>
              <a:prstGeom prst="rect">
                <a:avLst/>
              </a:prstGeom>
              <a:blipFill>
                <a:blip r:embed="rId2"/>
                <a:stretch>
                  <a:fillRect l="-7470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/>
              <p:nvPr/>
            </p:nvSpPr>
            <p:spPr>
              <a:xfrm>
                <a:off x="467374" y="2481117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×12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2481117"/>
                <a:ext cx="247856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/>
              <p:nvPr/>
            </p:nvSpPr>
            <p:spPr>
              <a:xfrm>
                <a:off x="467374" y="3127448"/>
                <a:ext cx="22236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3127448"/>
                <a:ext cx="2223686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/>
              <p:nvPr/>
            </p:nvSpPr>
            <p:spPr>
              <a:xfrm>
                <a:off x="467374" y="3773779"/>
                <a:ext cx="22236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3773779"/>
                <a:ext cx="222368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/>
              <p:nvPr/>
            </p:nvSpPr>
            <p:spPr>
              <a:xfrm>
                <a:off x="467374" y="4420110"/>
                <a:ext cx="62065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𝑖𝑙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𝑒𝑠𝑡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𝑝𝑎𝑠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𝑑𝑖𝑣𝑖𝑠𝑖𝑏𝑙𝑒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𝑝𝑎𝑟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5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4420110"/>
                <a:ext cx="6206571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ccolade fermante 1">
            <a:extLst>
              <a:ext uri="{FF2B5EF4-FFF2-40B4-BE49-F238E27FC236}">
                <a16:creationId xmlns:a16="http://schemas.microsoft.com/office/drawing/2014/main" id="{9CEA083F-26B4-4B1D-A00A-E9D71BCA666D}"/>
              </a:ext>
            </a:extLst>
          </p:cNvPr>
          <p:cNvSpPr/>
          <p:nvPr/>
        </p:nvSpPr>
        <p:spPr>
          <a:xfrm>
            <a:off x="6559807" y="1834786"/>
            <a:ext cx="816077" cy="356911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B9E2396-E5F6-4C31-BB90-237F7817E063}"/>
              </a:ext>
            </a:extLst>
          </p:cNvPr>
          <p:cNvSpPr txBox="1"/>
          <p:nvPr/>
        </p:nvSpPr>
        <p:spPr>
          <a:xfrm>
            <a:off x="7922177" y="3059668"/>
            <a:ext cx="3984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Les diviseurs de 24 sont</a:t>
            </a:r>
          </a:p>
          <a:p>
            <a:r>
              <a:rPr lang="fr-FR" sz="2800" dirty="0">
                <a:solidFill>
                  <a:srgbClr val="0070C0"/>
                </a:solidFill>
              </a:rPr>
              <a:t> 1, 2, 3, 4, 6, 8, 12 et 24</a:t>
            </a:r>
          </a:p>
        </p:txBody>
      </p:sp>
    </p:spTree>
    <p:extLst>
      <p:ext uri="{BB962C8B-B14F-4D97-AF65-F5344CB8AC3E}">
        <p14:creationId xmlns:p14="http://schemas.microsoft.com/office/powerpoint/2010/main" val="215034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436</Words>
  <Application>Microsoft Office PowerPoint</Application>
  <PresentationFormat>Grand écran</PresentationFormat>
  <Paragraphs>57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Book Antiqua</vt:lpstr>
      <vt:lpstr>Calibri</vt:lpstr>
      <vt:lpstr>Calibri Light</vt:lpstr>
      <vt:lpstr>Cambria Math</vt:lpstr>
      <vt:lpstr>Thème Office</vt:lpstr>
      <vt:lpstr>AP de maths n° 2</vt:lpstr>
      <vt:lpstr>Question 1:</vt:lpstr>
      <vt:lpstr>Question 2:</vt:lpstr>
      <vt:lpstr>Question 3:</vt:lpstr>
      <vt:lpstr>Question 4:</vt:lpstr>
      <vt:lpstr>Question 5:</vt:lpstr>
      <vt:lpstr>Question 6:</vt:lpstr>
      <vt:lpstr>Question 7:</vt:lpstr>
      <vt:lpstr>Question 8:</vt:lpstr>
      <vt:lpstr>Maintenant, tu es prêt(e) pour un  problème!</vt:lpstr>
      <vt:lpstr>Problème n°1: (énoncé à recopier)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I, séance 1</dc:title>
  <dc:creator>Benéflo</dc:creator>
  <cp:lastModifiedBy>Benéflo</cp:lastModifiedBy>
  <cp:revision>52</cp:revision>
  <dcterms:created xsi:type="dcterms:W3CDTF">2020-02-06T03:39:44Z</dcterms:created>
  <dcterms:modified xsi:type="dcterms:W3CDTF">2020-03-19T10:54:54Z</dcterms:modified>
</cp:coreProperties>
</file>