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7" r:id="rId5"/>
    <p:sldId id="269" r:id="rId6"/>
    <p:sldId id="265" r:id="rId7"/>
    <p:sldId id="270" r:id="rId8"/>
    <p:sldId id="271" r:id="rId9"/>
    <p:sldId id="258" r:id="rId10"/>
    <p:sldId id="274" r:id="rId11"/>
    <p:sldId id="272" r:id="rId12"/>
    <p:sldId id="263" r:id="rId13"/>
    <p:sldId id="273" r:id="rId14"/>
    <p:sldId id="370" r:id="rId15"/>
    <p:sldId id="371" r:id="rId16"/>
    <p:sldId id="276" r:id="rId17"/>
    <p:sldId id="372" r:id="rId18"/>
    <p:sldId id="373" r:id="rId19"/>
    <p:sldId id="259" r:id="rId20"/>
    <p:sldId id="305" r:id="rId21"/>
    <p:sldId id="277" r:id="rId22"/>
    <p:sldId id="279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EED"/>
    <a:srgbClr val="F8CEB2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5CC0F-1078-4C40-AAB7-A1A11EACE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F215F1-1E4E-4CFE-8F87-BF0CEF187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804E5-0493-4FC5-96A7-CC666742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5192-AE31-4E94-B79F-9AAF2ABD7E1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9BA9F5-1500-40C8-83F8-B8359FC4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B97459-2F11-4D53-9AC8-9B29EEC2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2AA0-7965-431C-9D5A-1D9956279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08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17B59-EB68-4633-80F0-98D28313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7BB366-46E4-413D-819E-4034CE670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7B1E8B-A43F-4CB4-8205-7ED8808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5192-AE31-4E94-B79F-9AAF2ABD7E1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9DE4F9-DF20-4E71-AA9A-CFCF4683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F94723-E2E7-4AA3-965B-22927B38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2AA0-7965-431C-9D5A-1D9956279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18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929D3E3-C25E-4C8E-AFAC-F7B228F3E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59D4DA-1C88-4CED-80F1-152706C38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1899B0-91C8-4BD2-ACB9-92C21FB9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5192-AE31-4E94-B79F-9AAF2ABD7E1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5F4436-CE0A-4042-81C1-9F7D85CF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864D57-F250-4F0E-8A5A-FD210CF4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2AA0-7965-431C-9D5A-1D9956279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27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42D67-38B1-4C3C-B8B6-EA6E4C49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A68FDF-0401-4726-8F9D-7D544756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B7F87F-6C13-4CA0-8341-6A3ECC7B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5192-AE31-4E94-B79F-9AAF2ABD7E1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80DE8F-B3D6-42DA-ADE0-D7834BFD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2411A1-2A12-4C82-A6DA-2646711A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2AA0-7965-431C-9D5A-1D9956279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08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3031B-0087-4D2C-8A4C-7224B1A5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45BF0D-E483-4280-90F5-FFF32319E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BC1B4D-8367-4BBC-B60B-03CF6085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5192-AE31-4E94-B79F-9AAF2ABD7E1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8FD8E2-A10F-4E7F-AC5D-58DE2973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384416-1120-4FCC-9C65-779FF208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2AA0-7965-431C-9D5A-1D9956279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59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41440-17FE-485F-8FB4-E9814B96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FFF71-210A-42E0-B040-D62F4CD1D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C75CE6-3284-4FF8-B1DE-0AE68AD31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079E1B-2875-4251-8133-170EBD71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5192-AE31-4E94-B79F-9AAF2ABD7E1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4EE7DF-5873-4657-969E-A7032344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C2783E-C47B-48A8-A28D-5C4271C6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2AA0-7965-431C-9D5A-1D9956279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51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2D66A-E22D-48A8-9157-1AF27010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41B31F-1833-4ABC-A6E8-D6FBA68CC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89B474-0D77-4974-A3F9-DF5EEE3B0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5DF8E8-A101-4584-91EB-C2CD67D62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E8331D-D55E-425A-A996-DFDDA4F33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A9D8D5-BE43-481C-BE9E-FFE66C22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5192-AE31-4E94-B79F-9AAF2ABD7E1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8F558BE-B73D-4ADF-AB0A-42D1F3E8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F73447-6B24-4E54-9057-E88D2024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2AA0-7965-431C-9D5A-1D9956279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48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A5F57-C3D6-432A-8D71-F0AD4DD1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E5751C-5AB7-4E4A-A4E8-DEA903CA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5192-AE31-4E94-B79F-9AAF2ABD7E1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AA3003-D696-46AA-A603-4D8319CF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8FB157-F0E3-4F81-8195-B354296B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2AA0-7965-431C-9D5A-1D9956279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6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5FAC1AD-1570-4B36-9B92-BA0CAC40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5192-AE31-4E94-B79F-9AAF2ABD7E1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7CB6E4-23C0-4925-BCCC-855F16DF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78F9EC-967F-415E-BE10-33FC593C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2AA0-7965-431C-9D5A-1D9956279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7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319C03-51D7-44F1-9F27-E6C050AE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3D449D-AB04-4B2B-8185-AF424C72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F94492-8158-412B-8194-03943F82A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E666DD-7A4D-4D3D-B161-C3B8770F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5192-AE31-4E94-B79F-9AAF2ABD7E1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B04A9B-0D9E-43DF-9937-42E2B3C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C33529-884E-4793-AB61-1CC4C57F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2AA0-7965-431C-9D5A-1D9956279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36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D088E-960F-49B9-A053-DA74B46B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682D17-3044-4DD5-A52B-A95FCF8B8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D61FFC-36EE-4E53-AA19-4D98AAC2D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8FB606-3AAC-4607-9B88-A9607ADB1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5192-AE31-4E94-B79F-9AAF2ABD7E1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A160A3-D21F-42F0-B5B6-2F39D156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A036F5-0F08-4C4C-B446-D6AD1300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2AA0-7965-431C-9D5A-1D9956279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95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72D48B-4AA1-403C-97DD-1386ACC0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D16431-41B9-43A1-B476-49563D6D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C0DE6C-38B4-4F18-A631-4C97E5F52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5192-AE31-4E94-B79F-9AAF2ABD7E1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8CF68-FB62-4A03-B703-450705846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67728C-5E73-4AF4-B8B4-C27E2D71E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92AA0-7965-431C-9D5A-1D9956279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08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6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72EBB-8CF4-41B2-AB38-B2813E2584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Activité mentale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FF9352-4106-4C24-AAF7-8DA5531EBB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Semaine du 23 au 29 mars</a:t>
            </a:r>
          </a:p>
        </p:txBody>
      </p:sp>
    </p:spTree>
    <p:extLst>
      <p:ext uri="{BB962C8B-B14F-4D97-AF65-F5344CB8AC3E}">
        <p14:creationId xmlns:p14="http://schemas.microsoft.com/office/powerpoint/2010/main" val="205550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CFE29-78EE-48CD-9633-574CAFB4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9" y="89080"/>
            <a:ext cx="10515600" cy="1325563"/>
          </a:xfrm>
        </p:spPr>
        <p:txBody>
          <a:bodyPr/>
          <a:lstStyle/>
          <a:p>
            <a:r>
              <a:rPr lang="fr-FR" b="1" dirty="0"/>
              <a:t>Question 9: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18E1F-1425-4BF1-8F57-EB276D29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4146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/>
              <a:t>Convertis dans une unité plus adaptée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013E23-9FC6-4138-A99A-0DB6E87E441F}"/>
              </a:ext>
            </a:extLst>
          </p:cNvPr>
          <p:cNvSpPr txBox="1"/>
          <p:nvPr/>
        </p:nvSpPr>
        <p:spPr>
          <a:xfrm>
            <a:off x="190554" y="1852723"/>
            <a:ext cx="11662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capacité de stockage d’un DVD est d’environ  4 700 000 000 octets.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0B1E6C-546E-4F19-AF0C-F5A86AEA81B8}"/>
              </a:ext>
            </a:extLst>
          </p:cNvPr>
          <p:cNvSpPr txBox="1"/>
          <p:nvPr/>
        </p:nvSpPr>
        <p:spPr>
          <a:xfrm>
            <a:off x="7530748" y="2230855"/>
            <a:ext cx="3991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4 700 000 000 o.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454308-A8B0-411E-AC68-B5DE2581231C}"/>
              </a:ext>
            </a:extLst>
          </p:cNvPr>
          <p:cNvSpPr txBox="1"/>
          <p:nvPr/>
        </p:nvSpPr>
        <p:spPr>
          <a:xfrm rot="5400000">
            <a:off x="10557701" y="269637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585137-14FE-4A2F-81BF-86453F3A969B}"/>
              </a:ext>
            </a:extLst>
          </p:cNvPr>
          <p:cNvSpPr txBox="1"/>
          <p:nvPr/>
        </p:nvSpPr>
        <p:spPr>
          <a:xfrm rot="5400000">
            <a:off x="10189528" y="2778684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do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195B9B-EBC6-40DB-8231-A6F5A51039BF}"/>
              </a:ext>
            </a:extLst>
          </p:cNvPr>
          <p:cNvSpPr txBox="1"/>
          <p:nvPr/>
        </p:nvSpPr>
        <p:spPr>
          <a:xfrm rot="5400000">
            <a:off x="9913945" y="277810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ho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3130D3-FD94-4627-A722-DA7EABE45059}"/>
              </a:ext>
            </a:extLst>
          </p:cNvPr>
          <p:cNvSpPr txBox="1"/>
          <p:nvPr/>
        </p:nvSpPr>
        <p:spPr>
          <a:xfrm rot="5400000">
            <a:off x="9506470" y="2753640"/>
            <a:ext cx="48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ko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324713-A906-4525-9D60-0E981940C563}"/>
              </a:ext>
            </a:extLst>
          </p:cNvPr>
          <p:cNvSpPr txBox="1"/>
          <p:nvPr/>
        </p:nvSpPr>
        <p:spPr>
          <a:xfrm rot="5400000">
            <a:off x="8977035" y="266589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°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D4C2ED-692C-46CB-BDD5-667724A02E39}"/>
              </a:ext>
            </a:extLst>
          </p:cNvPr>
          <p:cNvSpPr txBox="1"/>
          <p:nvPr/>
        </p:nvSpPr>
        <p:spPr>
          <a:xfrm rot="5400000">
            <a:off x="9248895" y="2667157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°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39FD96-3CA9-4FD1-B3F7-718BAEB7D2E1}"/>
              </a:ext>
            </a:extLst>
          </p:cNvPr>
          <p:cNvSpPr txBox="1"/>
          <p:nvPr/>
        </p:nvSpPr>
        <p:spPr>
          <a:xfrm rot="5400000">
            <a:off x="8406872" y="2872682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Mm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F4EB921-6CB8-4A93-902A-4B59DE1CB567}"/>
              </a:ext>
            </a:extLst>
          </p:cNvPr>
          <p:cNvGrpSpPr/>
          <p:nvPr/>
        </p:nvGrpSpPr>
        <p:grpSpPr>
          <a:xfrm>
            <a:off x="8065688" y="1708048"/>
            <a:ext cx="3749734" cy="624158"/>
            <a:chOff x="3230880" y="4798437"/>
            <a:chExt cx="2865120" cy="88215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8BADEC-3A82-4168-B9D0-F98F1A78A59A}"/>
                </a:ext>
              </a:extLst>
            </p:cNvPr>
            <p:cNvSpPr/>
            <p:nvPr/>
          </p:nvSpPr>
          <p:spPr>
            <a:xfrm>
              <a:off x="3230880" y="5230333"/>
              <a:ext cx="2865120" cy="450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92DCA45D-F44E-4A4A-BDF6-FAF58ED0A651}"/>
                    </a:ext>
                  </a:extLst>
                </p:cNvPr>
                <p:cNvSpPr txBox="1"/>
                <p:nvPr/>
              </p:nvSpPr>
              <p:spPr>
                <a:xfrm>
                  <a:off x="4042481" y="4798437"/>
                  <a:ext cx="1435747" cy="7944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3600" dirty="0">
                      <a:solidFill>
                        <a:srgbClr val="C00000"/>
                      </a:solidFill>
                    </a:rPr>
                    <a:t>4,7 Go</a:t>
                  </a:r>
                  <a14:m>
                    <m:oMath xmlns:m="http://schemas.openxmlformats.org/officeDocument/2006/math"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a14:m>
                  <a:endParaRPr lang="fr-FR" sz="3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92DCA45D-F44E-4A4A-BDF6-FAF58ED0A6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2481" y="4798437"/>
                  <a:ext cx="1435747" cy="794493"/>
                </a:xfrm>
                <a:prstGeom prst="rect">
                  <a:avLst/>
                </a:prstGeom>
                <a:blipFill>
                  <a:blip r:embed="rId2"/>
                  <a:stretch>
                    <a:fillRect l="-9709" t="-17391" b="-554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D12C623-7D6A-497F-8EF1-C60EB87AEE6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3"/>
          <a:stretch/>
        </p:blipFill>
        <p:spPr bwMode="auto">
          <a:xfrm>
            <a:off x="1058477" y="4197784"/>
            <a:ext cx="9926515" cy="204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D7EFF65-6EFE-4909-A94D-07F513625953}"/>
              </a:ext>
            </a:extLst>
          </p:cNvPr>
          <p:cNvSpPr txBox="1"/>
          <p:nvPr/>
        </p:nvSpPr>
        <p:spPr>
          <a:xfrm rot="5400000">
            <a:off x="8216837" y="2712412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°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7FC31ED-A8B2-4129-8D75-EC18380717D4}"/>
              </a:ext>
            </a:extLst>
          </p:cNvPr>
          <p:cNvSpPr txBox="1"/>
          <p:nvPr/>
        </p:nvSpPr>
        <p:spPr>
          <a:xfrm rot="5400000">
            <a:off x="7914850" y="2704448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°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9F968BB-1661-4B48-B664-975549570E6A}"/>
              </a:ext>
            </a:extLst>
          </p:cNvPr>
          <p:cNvSpPr txBox="1"/>
          <p:nvPr/>
        </p:nvSpPr>
        <p:spPr>
          <a:xfrm rot="5400000">
            <a:off x="7504368" y="2786449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41792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CFE29-78EE-48CD-9633-574CAFB4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9" y="89080"/>
            <a:ext cx="10515600" cy="1325563"/>
          </a:xfrm>
        </p:spPr>
        <p:txBody>
          <a:bodyPr/>
          <a:lstStyle/>
          <a:p>
            <a:r>
              <a:rPr lang="fr-FR" b="1" dirty="0"/>
              <a:t>Question 10: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18E1F-1425-4BF1-8F57-EB276D29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4146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/>
              <a:t>Convertis dans une unité plus adaptée</a:t>
            </a:r>
            <a:r>
              <a:rPr lang="fr-FR" dirty="0"/>
              <a:t>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013E23-9FC6-4138-A99A-0DB6E87E441F}"/>
              </a:ext>
            </a:extLst>
          </p:cNvPr>
          <p:cNvSpPr txBox="1"/>
          <p:nvPr/>
        </p:nvSpPr>
        <p:spPr>
          <a:xfrm>
            <a:off x="215993" y="1743410"/>
            <a:ext cx="111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Une molécule de chlorophylle mesure  0,000 000 002 3 m  de long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0B1E6C-546E-4F19-AF0C-F5A86AEA81B8}"/>
              </a:ext>
            </a:extLst>
          </p:cNvPr>
          <p:cNvSpPr txBox="1"/>
          <p:nvPr/>
        </p:nvSpPr>
        <p:spPr>
          <a:xfrm>
            <a:off x="7447218" y="2486397"/>
            <a:ext cx="4570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0,000 000 002 3 m.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454308-A8B0-411E-AC68-B5DE2581231C}"/>
              </a:ext>
            </a:extLst>
          </p:cNvPr>
          <p:cNvSpPr txBox="1"/>
          <p:nvPr/>
        </p:nvSpPr>
        <p:spPr>
          <a:xfrm rot="5400000">
            <a:off x="7501625" y="302500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585137-14FE-4A2F-81BF-86453F3A969B}"/>
              </a:ext>
            </a:extLst>
          </p:cNvPr>
          <p:cNvSpPr txBox="1"/>
          <p:nvPr/>
        </p:nvSpPr>
        <p:spPr>
          <a:xfrm rot="5400000">
            <a:off x="7770299" y="3096427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dm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195B9B-EBC6-40DB-8231-A6F5A51039BF}"/>
              </a:ext>
            </a:extLst>
          </p:cNvPr>
          <p:cNvSpPr txBox="1"/>
          <p:nvPr/>
        </p:nvSpPr>
        <p:spPr>
          <a:xfrm rot="5400000">
            <a:off x="8139962" y="3077992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cm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3130D3-FD94-4627-A722-DA7EABE45059}"/>
              </a:ext>
            </a:extLst>
          </p:cNvPr>
          <p:cNvSpPr txBox="1"/>
          <p:nvPr/>
        </p:nvSpPr>
        <p:spPr>
          <a:xfrm rot="5400000">
            <a:off x="8367786" y="3125187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mm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324713-A906-4525-9D60-0E981940C563}"/>
              </a:ext>
            </a:extLst>
          </p:cNvPr>
          <p:cNvSpPr txBox="1"/>
          <p:nvPr/>
        </p:nvSpPr>
        <p:spPr>
          <a:xfrm rot="5400000">
            <a:off x="8853693" y="2987019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°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D4C2ED-692C-46CB-BDD5-667724A02E39}"/>
              </a:ext>
            </a:extLst>
          </p:cNvPr>
          <p:cNvSpPr txBox="1"/>
          <p:nvPr/>
        </p:nvSpPr>
        <p:spPr>
          <a:xfrm rot="5400000">
            <a:off x="9126182" y="2987020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539FD96-3CA9-4FD1-B3F7-718BAEB7D2E1}"/>
                  </a:ext>
                </a:extLst>
              </p:cNvPr>
              <p:cNvSpPr txBox="1"/>
              <p:nvPr/>
            </p:nvSpPr>
            <p:spPr>
              <a:xfrm rot="5400000">
                <a:off x="9322858" y="3143628"/>
                <a:ext cx="6303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fr-FR" sz="2400" b="1" dirty="0">
                    <a:solidFill>
                      <a:srgbClr val="C00000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539FD96-3CA9-4FD1-B3F7-718BAEB7D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322858" y="3143628"/>
                <a:ext cx="630301" cy="461665"/>
              </a:xfrm>
              <a:prstGeom prst="rect">
                <a:avLst/>
              </a:prstGeom>
              <a:blipFill>
                <a:blip r:embed="rId2"/>
                <a:stretch>
                  <a:fillRect l="-28947" t="-2913" r="-10526" b="-145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e 16">
            <a:extLst>
              <a:ext uri="{FF2B5EF4-FFF2-40B4-BE49-F238E27FC236}">
                <a16:creationId xmlns:a16="http://schemas.microsoft.com/office/drawing/2014/main" id="{4F4EB921-6CB8-4A93-902A-4B59DE1CB567}"/>
              </a:ext>
            </a:extLst>
          </p:cNvPr>
          <p:cNvGrpSpPr/>
          <p:nvPr/>
        </p:nvGrpSpPr>
        <p:grpSpPr>
          <a:xfrm>
            <a:off x="6694891" y="1795907"/>
            <a:ext cx="3212326" cy="646331"/>
            <a:chOff x="3230880" y="5119911"/>
            <a:chExt cx="2865120" cy="7944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8BADEC-3A82-4168-B9D0-F98F1A78A59A}"/>
                </a:ext>
              </a:extLst>
            </p:cNvPr>
            <p:cNvSpPr/>
            <p:nvPr/>
          </p:nvSpPr>
          <p:spPr>
            <a:xfrm>
              <a:off x="3230880" y="5230333"/>
              <a:ext cx="2865120" cy="450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92DCA45D-F44E-4A4A-BDF6-FAF58ED0A651}"/>
                    </a:ext>
                  </a:extLst>
                </p:cNvPr>
                <p:cNvSpPr txBox="1"/>
                <p:nvPr/>
              </p:nvSpPr>
              <p:spPr>
                <a:xfrm>
                  <a:off x="3702345" y="5119911"/>
                  <a:ext cx="1525705" cy="7944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3600" dirty="0">
                      <a:solidFill>
                        <a:srgbClr val="C00000"/>
                      </a:solidFill>
                    </a:rPr>
                    <a:t>2,3 n</a:t>
                  </a:r>
                  <a14:m>
                    <m:oMath xmlns:m="http://schemas.openxmlformats.org/officeDocument/2006/math"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a14:m>
                  <a:endParaRPr lang="fr-FR" sz="3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92DCA45D-F44E-4A4A-BDF6-FAF58ED0A6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345" y="5119911"/>
                  <a:ext cx="1525705" cy="794493"/>
                </a:xfrm>
                <a:prstGeom prst="rect">
                  <a:avLst/>
                </a:prstGeom>
                <a:blipFill>
                  <a:blip r:embed="rId3"/>
                  <a:stretch>
                    <a:fillRect l="-11032" t="-15094"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D12C623-7D6A-497F-8EF1-C60EB87AEE6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3"/>
          <a:stretch/>
        </p:blipFill>
        <p:spPr bwMode="auto">
          <a:xfrm>
            <a:off x="1058477" y="4197784"/>
            <a:ext cx="9926515" cy="204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D7EFF65-6EFE-4909-A94D-07F513625953}"/>
              </a:ext>
            </a:extLst>
          </p:cNvPr>
          <p:cNvSpPr txBox="1"/>
          <p:nvPr/>
        </p:nvSpPr>
        <p:spPr>
          <a:xfrm rot="5400000">
            <a:off x="9862458" y="297995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°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7FC31ED-A8B2-4129-8D75-EC18380717D4}"/>
              </a:ext>
            </a:extLst>
          </p:cNvPr>
          <p:cNvSpPr txBox="1"/>
          <p:nvPr/>
        </p:nvSpPr>
        <p:spPr>
          <a:xfrm rot="5400000">
            <a:off x="10121477" y="2998395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99F968BB-1661-4B48-B664-975549570E6A}"/>
                  </a:ext>
                </a:extLst>
              </p:cNvPr>
              <p:cNvSpPr txBox="1"/>
              <p:nvPr/>
            </p:nvSpPr>
            <p:spPr>
              <a:xfrm rot="5400000">
                <a:off x="10323772" y="3166433"/>
                <a:ext cx="6335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2400" b="1" dirty="0">
                    <a:solidFill>
                      <a:srgbClr val="C00000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99F968BB-1661-4B48-B664-975549570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323772" y="3166433"/>
                <a:ext cx="633507" cy="461665"/>
              </a:xfrm>
              <a:prstGeom prst="rect">
                <a:avLst/>
              </a:prstGeom>
              <a:blipFill>
                <a:blip r:embed="rId5"/>
                <a:stretch>
                  <a:fillRect l="-30667" r="-10667" b="-144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7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F1022-B84E-403F-8547-141D0C4C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5" y="93631"/>
            <a:ext cx="10515600" cy="1325563"/>
          </a:xfrm>
        </p:spPr>
        <p:txBody>
          <a:bodyPr/>
          <a:lstStyle/>
          <a:p>
            <a:r>
              <a:rPr lang="fr-FR" b="1" dirty="0"/>
              <a:t>Question 11: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A71D6-1C7D-4BD2-8B54-8DB850D0E894}"/>
              </a:ext>
            </a:extLst>
          </p:cNvPr>
          <p:cNvSpPr/>
          <p:nvPr/>
        </p:nvSpPr>
        <p:spPr>
          <a:xfrm>
            <a:off x="776377" y="1526874"/>
            <a:ext cx="2631057" cy="19973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7639AA-0733-4576-8283-09231D0D59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0175" y="1690688"/>
            <a:ext cx="1143000" cy="1162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D337C03-B4A9-4709-A8C5-D7C9080D7A3B}"/>
                  </a:ext>
                </a:extLst>
              </p:cNvPr>
              <p:cNvSpPr txBox="1"/>
              <p:nvPr/>
            </p:nvSpPr>
            <p:spPr>
              <a:xfrm>
                <a:off x="1523058" y="2750069"/>
                <a:ext cx="105394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fr-F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D337C03-B4A9-4709-A8C5-D7C9080D7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058" y="2750069"/>
                <a:ext cx="1053943" cy="532966"/>
              </a:xfrm>
              <a:prstGeom prst="rect">
                <a:avLst/>
              </a:prstGeom>
              <a:blipFill>
                <a:blip r:embed="rId3"/>
                <a:stretch>
                  <a:fillRect l="-12139" t="-7955" b="-3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D5A40000-6C84-4714-BBA5-2AE7399F221E}"/>
              </a:ext>
            </a:extLst>
          </p:cNvPr>
          <p:cNvSpPr txBox="1"/>
          <p:nvPr/>
        </p:nvSpPr>
        <p:spPr>
          <a:xfrm>
            <a:off x="4617997" y="5121054"/>
            <a:ext cx="4869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Quel est le volume de ce solide?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A94FF81-5BBD-4A24-9517-A74AE17ADFE1}"/>
                  </a:ext>
                </a:extLst>
              </p:cNvPr>
              <p:cNvSpPr txBox="1"/>
              <p:nvPr/>
            </p:nvSpPr>
            <p:spPr>
              <a:xfrm>
                <a:off x="5189509" y="5538314"/>
                <a:ext cx="17368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70C0"/>
                    </a:solidFill>
                  </a:rPr>
                  <a:t>5</a:t>
                </a:r>
                <a:r>
                  <a:rPr lang="fr-FR" sz="2800" b="1" dirty="0">
                    <a:solidFill>
                      <a:srgbClr val="76E63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dirty="0"/>
                  <a:t> 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A94FF81-5BBD-4A24-9517-A74AE17AD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509" y="5538314"/>
                <a:ext cx="1736822" cy="523220"/>
              </a:xfrm>
              <a:prstGeom prst="rect">
                <a:avLst/>
              </a:prstGeom>
              <a:blipFill>
                <a:blip r:embed="rId4"/>
                <a:stretch>
                  <a:fillRect l="-7018" t="-11765" b="-3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2658C857-5088-4BCD-8643-6C67551B68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7720" y="2465090"/>
            <a:ext cx="3971925" cy="2695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B559A63-14DB-47B9-9657-773C0479F984}"/>
                  </a:ext>
                </a:extLst>
              </p:cNvPr>
              <p:cNvSpPr txBox="1"/>
              <p:nvPr/>
            </p:nvSpPr>
            <p:spPr>
              <a:xfrm>
                <a:off x="6878022" y="5544252"/>
                <a:ext cx="184903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/>
                  <a:t>=</a:t>
                </a:r>
                <a:r>
                  <a:rPr lang="fr-FR" sz="2800" b="1" dirty="0">
                    <a:solidFill>
                      <a:srgbClr val="76E63E"/>
                    </a:solidFill>
                  </a:rPr>
                  <a:t>  </a:t>
                </a:r>
                <a:r>
                  <a:rPr lang="fr-FR" sz="2800" b="1" dirty="0">
                    <a:solidFill>
                      <a:schemeClr val="tx1"/>
                    </a:solidFill>
                  </a:rPr>
                  <a:t>60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chemeClr val="tx1"/>
                    </a:solidFill>
                  </a:rPr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  </a:t>
                </a:r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B559A63-14DB-47B9-9657-773C0479F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022" y="5544252"/>
                <a:ext cx="1849032" cy="532966"/>
              </a:xfrm>
              <a:prstGeom prst="rect">
                <a:avLst/>
              </a:prstGeom>
              <a:blipFill>
                <a:blip r:embed="rId6"/>
                <a:stretch>
                  <a:fillRect l="-6579" t="-7955" b="-3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>
            <a:extLst>
              <a:ext uri="{FF2B5EF4-FFF2-40B4-BE49-F238E27FC236}">
                <a16:creationId xmlns:a16="http://schemas.microsoft.com/office/drawing/2014/main" id="{ECF9988D-3167-48BE-B306-A9AC95C1D7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7720" y="1976264"/>
            <a:ext cx="3971925" cy="26955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54DAE79-C3CE-4A13-A2BC-15D5BEEB8B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9674" y="1480548"/>
            <a:ext cx="3971925" cy="269557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6191B97F-F793-4DD2-BFD3-A656E3D1BEA6}"/>
              </a:ext>
            </a:extLst>
          </p:cNvPr>
          <p:cNvGrpSpPr/>
          <p:nvPr/>
        </p:nvGrpSpPr>
        <p:grpSpPr>
          <a:xfrm>
            <a:off x="3707942" y="966148"/>
            <a:ext cx="3971925" cy="4146232"/>
            <a:chOff x="4253770" y="1086259"/>
            <a:chExt cx="3971925" cy="414623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17044B6-8862-4DCB-A1DD-F0B66206C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48670" y="1661365"/>
              <a:ext cx="3607690" cy="357112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1F2B608-B245-4883-930C-27D6C3352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53770" y="1086259"/>
              <a:ext cx="3971925" cy="2695575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D045E8E8-6855-4C67-83CC-1DAAEB802E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1628" y="995234"/>
            <a:ext cx="3971925" cy="2695575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6F717C9F-0DA2-42A2-8D16-3B13A0CA9218}"/>
              </a:ext>
            </a:extLst>
          </p:cNvPr>
          <p:cNvGrpSpPr/>
          <p:nvPr/>
        </p:nvGrpSpPr>
        <p:grpSpPr>
          <a:xfrm>
            <a:off x="8850828" y="1047604"/>
            <a:ext cx="2066536" cy="1224109"/>
            <a:chOff x="6246927" y="2366151"/>
            <a:chExt cx="2066536" cy="1224109"/>
          </a:xfrm>
        </p:grpSpPr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615C2FDC-C1E7-43AE-9765-E1BFEB3204F2}"/>
                </a:ext>
              </a:extLst>
            </p:cNvPr>
            <p:cNvCxnSpPr>
              <a:cxnSpLocks/>
            </p:cNvCxnSpPr>
            <p:nvPr/>
          </p:nvCxnSpPr>
          <p:spPr>
            <a:xfrm>
              <a:off x="6246927" y="2366151"/>
              <a:ext cx="2066536" cy="1224109"/>
            </a:xfrm>
            <a:prstGeom prst="straightConnector1">
              <a:avLst/>
            </a:prstGeom>
            <a:ln w="412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AAB2DB2-8C5D-47A2-BD71-2E7AF641D1CB}"/>
                </a:ext>
              </a:extLst>
            </p:cNvPr>
            <p:cNvSpPr txBox="1"/>
            <p:nvPr/>
          </p:nvSpPr>
          <p:spPr>
            <a:xfrm rot="1868895">
              <a:off x="6875448" y="2571650"/>
              <a:ext cx="1382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</a:rPr>
                <a:t>L = 5 cm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7CF8824-4B15-4F23-A245-A4C22CB0AE57}"/>
              </a:ext>
            </a:extLst>
          </p:cNvPr>
          <p:cNvGrpSpPr/>
          <p:nvPr/>
        </p:nvGrpSpPr>
        <p:grpSpPr>
          <a:xfrm>
            <a:off x="7249894" y="925628"/>
            <a:ext cx="1477157" cy="942780"/>
            <a:chOff x="4953639" y="1463117"/>
            <a:chExt cx="1331737" cy="1114021"/>
          </a:xfrm>
        </p:grpSpPr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BC93C145-D1B4-47EF-8D0F-28DB44579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6516" y="1633640"/>
              <a:ext cx="1198860" cy="943498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C8FB5F4-9B8D-492B-8427-42175BD63A8F}"/>
                </a:ext>
              </a:extLst>
            </p:cNvPr>
            <p:cNvSpPr txBox="1"/>
            <p:nvPr/>
          </p:nvSpPr>
          <p:spPr>
            <a:xfrm rot="19802322">
              <a:off x="4953639" y="1463117"/>
              <a:ext cx="1205581" cy="763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l</a:t>
              </a:r>
              <a:r>
                <a:rPr lang="fr-FR" sz="2800" dirty="0">
                  <a:solidFill>
                    <a:srgbClr val="FF0000"/>
                  </a:solidFill>
                </a:rPr>
                <a:t> = 3 cm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C009206-833E-4CF4-9CEB-F383478B3C16}"/>
              </a:ext>
            </a:extLst>
          </p:cNvPr>
          <p:cNvGrpSpPr/>
          <p:nvPr/>
        </p:nvGrpSpPr>
        <p:grpSpPr>
          <a:xfrm>
            <a:off x="11043366" y="2450182"/>
            <a:ext cx="1144865" cy="1919318"/>
            <a:chOff x="832278" y="3764499"/>
            <a:chExt cx="1144865" cy="1919318"/>
          </a:xfrm>
        </p:grpSpPr>
        <p:sp>
          <p:nvSpPr>
            <p:cNvPr id="29" name="Accolade fermante 28">
              <a:extLst>
                <a:ext uri="{FF2B5EF4-FFF2-40B4-BE49-F238E27FC236}">
                  <a16:creationId xmlns:a16="http://schemas.microsoft.com/office/drawing/2014/main" id="{6EEBA960-B2A6-4F83-8614-19252F42A91D}"/>
                </a:ext>
              </a:extLst>
            </p:cNvPr>
            <p:cNvSpPr/>
            <p:nvPr/>
          </p:nvSpPr>
          <p:spPr>
            <a:xfrm>
              <a:off x="832278" y="3764499"/>
              <a:ext cx="151379" cy="1919318"/>
            </a:xfrm>
            <a:prstGeom prst="rightBrac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F1E8809-DA21-4487-A443-56B4893D2ADD}"/>
                </a:ext>
              </a:extLst>
            </p:cNvPr>
            <p:cNvSpPr txBox="1"/>
            <p:nvPr/>
          </p:nvSpPr>
          <p:spPr>
            <a:xfrm>
              <a:off x="832278" y="4412090"/>
              <a:ext cx="1144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2"/>
                  </a:solidFill>
                </a:rPr>
                <a:t>    </a:t>
              </a:r>
              <a:r>
                <a:rPr lang="fr-FR" sz="2800" dirty="0">
                  <a:solidFill>
                    <a:srgbClr val="009900"/>
                  </a:solidFill>
                </a:rPr>
                <a:t>h=4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6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873F5FA-3887-4D89-A0E6-8FECFE39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05" y="710860"/>
            <a:ext cx="5779835" cy="43866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11F1022-B84E-403F-8547-141D0C4C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8" y="24572"/>
            <a:ext cx="10515600" cy="1325563"/>
          </a:xfrm>
        </p:spPr>
        <p:txBody>
          <a:bodyPr/>
          <a:lstStyle/>
          <a:p>
            <a:r>
              <a:rPr lang="fr-FR" b="1" dirty="0"/>
              <a:t>Question 12: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5A40000-6C84-4714-BBA5-2AE7399F221E}"/>
              </a:ext>
            </a:extLst>
          </p:cNvPr>
          <p:cNvSpPr txBox="1"/>
          <p:nvPr/>
        </p:nvSpPr>
        <p:spPr>
          <a:xfrm>
            <a:off x="137223" y="1507809"/>
            <a:ext cx="4869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Quel est le volume de ce solide?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A94FF81-5BBD-4A24-9517-A74AE17ADFE1}"/>
                  </a:ext>
                </a:extLst>
              </p:cNvPr>
              <p:cNvSpPr txBox="1"/>
              <p:nvPr/>
            </p:nvSpPr>
            <p:spPr>
              <a:xfrm>
                <a:off x="640704" y="2259333"/>
                <a:ext cx="2291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/>
                  <a:t>V = </a:t>
                </a:r>
                <a:r>
                  <a:rPr lang="fr-FR" sz="2800" b="1" dirty="0">
                    <a:solidFill>
                      <a:srgbClr val="0070C0"/>
                    </a:solidFill>
                  </a:rPr>
                  <a:t>7</a:t>
                </a:r>
                <a:r>
                  <a:rPr lang="fr-FR" sz="2800" b="1" dirty="0">
                    <a:solidFill>
                      <a:srgbClr val="76E63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dirty="0"/>
                  <a:t> 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A94FF81-5BBD-4A24-9517-A74AE17AD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04" y="2259333"/>
                <a:ext cx="2291461" cy="523220"/>
              </a:xfrm>
              <a:prstGeom prst="rect">
                <a:avLst/>
              </a:prstGeom>
              <a:blipFill>
                <a:blip r:embed="rId3"/>
                <a:stretch>
                  <a:fillRect l="-5319" t="-11765" b="-3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B559A63-14DB-47B9-9657-773C0479F984}"/>
                  </a:ext>
                </a:extLst>
              </p:cNvPr>
              <p:cNvSpPr txBox="1"/>
              <p:nvPr/>
            </p:nvSpPr>
            <p:spPr>
              <a:xfrm>
                <a:off x="2738642" y="2265869"/>
                <a:ext cx="203177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/>
                  <a:t>=</a:t>
                </a:r>
                <a:r>
                  <a:rPr lang="fr-FR" sz="2800" b="1" dirty="0">
                    <a:solidFill>
                      <a:srgbClr val="76E63E"/>
                    </a:solidFill>
                  </a:rPr>
                  <a:t>  </a:t>
                </a:r>
                <a:r>
                  <a:rPr lang="fr-FR" sz="2800" b="1" dirty="0"/>
                  <a:t>14</a:t>
                </a:r>
                <a:r>
                  <a:rPr lang="fr-FR" sz="2800" b="1" dirty="0">
                    <a:solidFill>
                      <a:schemeClr val="tx1"/>
                    </a:solidFill>
                  </a:rPr>
                  <a:t>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chemeClr val="tx1"/>
                    </a:solidFill>
                  </a:rPr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  </a:t>
                </a:r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B559A63-14DB-47B9-9657-773C0479F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42" y="2265869"/>
                <a:ext cx="2031775" cy="532966"/>
              </a:xfrm>
              <a:prstGeom prst="rect">
                <a:avLst/>
              </a:prstGeom>
              <a:blipFill>
                <a:blip r:embed="rId4"/>
                <a:stretch>
                  <a:fillRect l="-5988" t="-9195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>
            <a:extLst>
              <a:ext uri="{FF2B5EF4-FFF2-40B4-BE49-F238E27FC236}">
                <a16:creationId xmlns:a16="http://schemas.microsoft.com/office/drawing/2014/main" id="{6F717C9F-0DA2-42A2-8D16-3B13A0CA9218}"/>
              </a:ext>
            </a:extLst>
          </p:cNvPr>
          <p:cNvGrpSpPr/>
          <p:nvPr/>
        </p:nvGrpSpPr>
        <p:grpSpPr>
          <a:xfrm>
            <a:off x="5043938" y="4214971"/>
            <a:ext cx="2953094" cy="850729"/>
            <a:chOff x="5397802" y="2765169"/>
            <a:chExt cx="2953094" cy="850729"/>
          </a:xfrm>
        </p:grpSpPr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615C2FDC-C1E7-43AE-9765-E1BFEB3204F2}"/>
                </a:ext>
              </a:extLst>
            </p:cNvPr>
            <p:cNvCxnSpPr>
              <a:cxnSpLocks/>
            </p:cNvCxnSpPr>
            <p:nvPr/>
          </p:nvCxnSpPr>
          <p:spPr>
            <a:xfrm>
              <a:off x="5397802" y="2765169"/>
              <a:ext cx="2953094" cy="825091"/>
            </a:xfrm>
            <a:prstGeom prst="straightConnector1">
              <a:avLst/>
            </a:prstGeom>
            <a:ln w="412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AAB2DB2-8C5D-47A2-BD71-2E7AF641D1CB}"/>
                </a:ext>
              </a:extLst>
            </p:cNvPr>
            <p:cNvSpPr txBox="1"/>
            <p:nvPr/>
          </p:nvSpPr>
          <p:spPr>
            <a:xfrm rot="825203">
              <a:off x="6153016" y="3092678"/>
              <a:ext cx="1382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</a:rPr>
                <a:t>L = 7 cm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7CF8824-4B15-4F23-A245-A4C22CB0AE57}"/>
              </a:ext>
            </a:extLst>
          </p:cNvPr>
          <p:cNvGrpSpPr/>
          <p:nvPr/>
        </p:nvGrpSpPr>
        <p:grpSpPr>
          <a:xfrm>
            <a:off x="8666803" y="4247535"/>
            <a:ext cx="1897978" cy="836204"/>
            <a:chOff x="3064670" y="1509475"/>
            <a:chExt cx="1711129" cy="988087"/>
          </a:xfrm>
        </p:grpSpPr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BC93C145-D1B4-47EF-8D0F-28DB44579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4670" y="1509475"/>
              <a:ext cx="1711129" cy="906287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C8FB5F4-9B8D-492B-8427-42175BD63A8F}"/>
                </a:ext>
              </a:extLst>
            </p:cNvPr>
            <p:cNvSpPr txBox="1"/>
            <p:nvPr/>
          </p:nvSpPr>
          <p:spPr>
            <a:xfrm rot="20310849">
              <a:off x="3485366" y="1733835"/>
              <a:ext cx="1205581" cy="763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l</a:t>
              </a:r>
              <a:r>
                <a:rPr lang="fr-FR" sz="2800" dirty="0">
                  <a:solidFill>
                    <a:srgbClr val="FF0000"/>
                  </a:solidFill>
                </a:rPr>
                <a:t> = 5 cm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C009206-833E-4CF4-9CEB-F383478B3C16}"/>
              </a:ext>
            </a:extLst>
          </p:cNvPr>
          <p:cNvGrpSpPr/>
          <p:nvPr/>
        </p:nvGrpSpPr>
        <p:grpSpPr>
          <a:xfrm>
            <a:off x="10531506" y="1946787"/>
            <a:ext cx="1144865" cy="2099497"/>
            <a:chOff x="832278" y="3764499"/>
            <a:chExt cx="1144865" cy="1919318"/>
          </a:xfrm>
        </p:grpSpPr>
        <p:sp>
          <p:nvSpPr>
            <p:cNvPr id="29" name="Accolade fermante 28">
              <a:extLst>
                <a:ext uri="{FF2B5EF4-FFF2-40B4-BE49-F238E27FC236}">
                  <a16:creationId xmlns:a16="http://schemas.microsoft.com/office/drawing/2014/main" id="{6EEBA960-B2A6-4F83-8614-19252F42A91D}"/>
                </a:ext>
              </a:extLst>
            </p:cNvPr>
            <p:cNvSpPr/>
            <p:nvPr/>
          </p:nvSpPr>
          <p:spPr>
            <a:xfrm>
              <a:off x="832278" y="3764499"/>
              <a:ext cx="151379" cy="1919318"/>
            </a:xfrm>
            <a:prstGeom prst="rightBrac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F1E8809-DA21-4487-A443-56B4893D2ADD}"/>
                </a:ext>
              </a:extLst>
            </p:cNvPr>
            <p:cNvSpPr txBox="1"/>
            <p:nvPr/>
          </p:nvSpPr>
          <p:spPr>
            <a:xfrm>
              <a:off x="832278" y="4412090"/>
              <a:ext cx="1144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2"/>
                  </a:solidFill>
                </a:rPr>
                <a:t>    </a:t>
              </a:r>
              <a:r>
                <a:rPr lang="fr-FR" sz="2800" dirty="0">
                  <a:solidFill>
                    <a:srgbClr val="009900"/>
                  </a:solidFill>
                </a:rPr>
                <a:t>h=4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1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DFFE779F-C05A-4463-B679-A071B40F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6" y="120401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b="1" dirty="0">
                <a:uFill>
                  <a:solidFill>
                    <a:srgbClr val="FF0000"/>
                  </a:solidFill>
                </a:uFill>
              </a:rPr>
              <a:t>Question 13:</a:t>
            </a:r>
          </a:p>
        </p:txBody>
      </p:sp>
      <p:sp>
        <p:nvSpPr>
          <p:cNvPr id="1028" name="Espace réservé du contenu 2">
            <a:extLst>
              <a:ext uri="{FF2B5EF4-FFF2-40B4-BE49-F238E27FC236}">
                <a16:creationId xmlns:a16="http://schemas.microsoft.com/office/drawing/2014/main" id="{C63B7677-29D4-4A9B-9715-4A7F5396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79938"/>
            <a:ext cx="8229600" cy="1295400"/>
          </a:xfrm>
        </p:spPr>
        <p:txBody>
          <a:bodyPr/>
          <a:lstStyle/>
          <a:p>
            <a:pPr marL="0">
              <a:buNone/>
            </a:pPr>
            <a:r>
              <a:rPr lang="fr-FR" altLang="fr-FR" sz="3600" dirty="0"/>
              <a:t>Exprime la longueur AB   en fonction de </a:t>
            </a:r>
            <a:r>
              <a:rPr lang="fr-FR" altLang="fr-F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7112C37-24C3-458D-882A-5C5B44CB1490}"/>
              </a:ext>
            </a:extLst>
          </p:cNvPr>
          <p:cNvSpPr txBox="1">
            <a:spLocks/>
          </p:cNvSpPr>
          <p:nvPr/>
        </p:nvSpPr>
        <p:spPr bwMode="auto">
          <a:xfrm>
            <a:off x="4357688" y="4293096"/>
            <a:ext cx="490666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3600" i="1" dirty="0">
                <a:cs typeface="Times New Roman" panose="02020603050405020304" pitchFamily="18" charset="0"/>
              </a:rPr>
              <a:t>AB = </a:t>
            </a:r>
            <a:r>
              <a:rPr lang="fr-FR" altLang="fr-FR" sz="3600" i="1" dirty="0">
                <a:solidFill>
                  <a:srgbClr val="00B0F0"/>
                </a:solidFill>
                <a:cs typeface="Times New Roman" panose="02020603050405020304" pitchFamily="18" charset="0"/>
              </a:rPr>
              <a:t>AC</a:t>
            </a:r>
            <a:r>
              <a:rPr lang="fr-FR" altLang="fr-FR" sz="3600" i="1" dirty="0">
                <a:cs typeface="Times New Roman" panose="02020603050405020304" pitchFamily="18" charset="0"/>
              </a:rPr>
              <a:t> + </a:t>
            </a:r>
            <a:r>
              <a:rPr lang="fr-FR" altLang="fr-FR" sz="3600" i="1" dirty="0">
                <a:solidFill>
                  <a:srgbClr val="00B050"/>
                </a:solidFill>
                <a:cs typeface="Times New Roman" panose="02020603050405020304" pitchFamily="18" charset="0"/>
              </a:rPr>
              <a:t>CB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3600" i="1" dirty="0">
                <a:cs typeface="Times New Roman" panose="02020603050405020304" pitchFamily="18" charset="0"/>
              </a:rPr>
              <a:t>      </a:t>
            </a:r>
            <a:endParaRPr lang="fr-FR" altLang="fr-FR" sz="3600" b="1" i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698" y="2047069"/>
            <a:ext cx="5776912" cy="2293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0230" y="5522470"/>
            <a:ext cx="2065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3600" b="1" i="1" dirty="0">
                <a:cs typeface="Times New Roman" panose="02020603050405020304" pitchFamily="18" charset="0"/>
              </a:rPr>
              <a:t>=  </a:t>
            </a:r>
            <a:r>
              <a:rPr lang="fr-FR" altLang="fr-FR" sz="3600" b="1" i="1" dirty="0">
                <a:solidFill>
                  <a:srgbClr val="00B0F0"/>
                </a:solidFill>
                <a:cs typeface="Times New Roman" panose="02020603050405020304" pitchFamily="18" charset="0"/>
              </a:rPr>
              <a:t>2</a:t>
            </a:r>
            <a:r>
              <a:rPr lang="fr-FR" altLang="fr-FR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altLang="fr-FR" sz="3600" b="1" i="1" dirty="0">
                <a:cs typeface="Times New Roman" panose="02020603050405020304" pitchFamily="18" charset="0"/>
              </a:rPr>
              <a:t>  </a:t>
            </a:r>
            <a:r>
              <a:rPr lang="fr-FR" altLang="fr-FR" sz="3600" b="1" i="1">
                <a:cs typeface="Times New Roman" panose="02020603050405020304" pitchFamily="18" charset="0"/>
              </a:rPr>
              <a:t>+  </a:t>
            </a:r>
            <a:r>
              <a:rPr lang="fr-FR" altLang="fr-FR" sz="3600" b="1" i="1">
                <a:solidFill>
                  <a:srgbClr val="00B050"/>
                </a:solidFill>
                <a:cs typeface="Times New Roman" panose="02020603050405020304" pitchFamily="18" charset="0"/>
              </a:rPr>
              <a:t>7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3600" b="1" i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E07C8C-F698-41AC-99AE-D9996E3546E2}"/>
              </a:ext>
            </a:extLst>
          </p:cNvPr>
          <p:cNvSpPr/>
          <p:nvPr/>
        </p:nvSpPr>
        <p:spPr>
          <a:xfrm>
            <a:off x="4990230" y="4883617"/>
            <a:ext cx="3557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3600" b="1" i="1" dirty="0">
                <a:cs typeface="Times New Roman" panose="02020603050405020304" pitchFamily="18" charset="0"/>
              </a:rPr>
              <a:t>=  </a:t>
            </a:r>
            <a:r>
              <a:rPr lang="fr-FR" altLang="fr-FR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x </a:t>
            </a:r>
            <a:r>
              <a:rPr lang="fr-FR" altLang="fr-FR" sz="3600" b="1" i="1" dirty="0">
                <a:cs typeface="Times New Roman" panose="02020603050405020304" pitchFamily="18" charset="0"/>
              </a:rPr>
              <a:t> +  </a:t>
            </a:r>
            <a:r>
              <a:rPr lang="fr-FR" altLang="fr-FR" sz="36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  <p:bldP spid="7" grpId="0" build="p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DFFE779F-C05A-4463-B679-A071B40F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6" y="120401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b="1" dirty="0">
                <a:uFill>
                  <a:solidFill>
                    <a:srgbClr val="FF0000"/>
                  </a:solidFill>
                </a:uFill>
              </a:rPr>
              <a:t>Question 14:</a:t>
            </a:r>
          </a:p>
        </p:txBody>
      </p:sp>
      <p:sp>
        <p:nvSpPr>
          <p:cNvPr id="1028" name="Espace réservé du contenu 2">
            <a:extLst>
              <a:ext uri="{FF2B5EF4-FFF2-40B4-BE49-F238E27FC236}">
                <a16:creationId xmlns:a16="http://schemas.microsoft.com/office/drawing/2014/main" id="{C63B7677-29D4-4A9B-9715-4A7F5396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79938"/>
            <a:ext cx="8229600" cy="1295400"/>
          </a:xfrm>
        </p:spPr>
        <p:txBody>
          <a:bodyPr/>
          <a:lstStyle/>
          <a:p>
            <a:pPr marL="0">
              <a:buNone/>
            </a:pPr>
            <a:r>
              <a:rPr lang="fr-FR" altLang="fr-FR" sz="3600" dirty="0"/>
              <a:t>Exprime la longueur AB   en fonction de </a:t>
            </a:r>
            <a:r>
              <a:rPr lang="fr-FR" altLang="fr-F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7112C37-24C3-458D-882A-5C5B44CB1490}"/>
              </a:ext>
            </a:extLst>
          </p:cNvPr>
          <p:cNvSpPr txBox="1">
            <a:spLocks/>
          </p:cNvSpPr>
          <p:nvPr/>
        </p:nvSpPr>
        <p:spPr bwMode="auto">
          <a:xfrm>
            <a:off x="4357688" y="4293096"/>
            <a:ext cx="490666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3600" i="1" dirty="0">
                <a:cs typeface="Times New Roman" panose="02020603050405020304" pitchFamily="18" charset="0"/>
              </a:rPr>
              <a:t>AB = </a:t>
            </a:r>
            <a:r>
              <a:rPr lang="fr-FR" altLang="fr-FR" sz="3600" i="1" dirty="0">
                <a:solidFill>
                  <a:srgbClr val="00B0F0"/>
                </a:solidFill>
                <a:cs typeface="Times New Roman" panose="02020603050405020304" pitchFamily="18" charset="0"/>
              </a:rPr>
              <a:t>AC</a:t>
            </a:r>
            <a:r>
              <a:rPr lang="fr-FR" altLang="fr-FR" sz="3600" i="1" dirty="0">
                <a:cs typeface="Times New Roman" panose="02020603050405020304" pitchFamily="18" charset="0"/>
              </a:rPr>
              <a:t> + </a:t>
            </a:r>
            <a:r>
              <a:rPr lang="fr-FR" altLang="fr-FR" sz="3600" i="1" dirty="0">
                <a:solidFill>
                  <a:srgbClr val="00B050"/>
                </a:solidFill>
                <a:cs typeface="Times New Roman" panose="02020603050405020304" pitchFamily="18" charset="0"/>
              </a:rPr>
              <a:t>CB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3600" i="1" dirty="0">
                <a:cs typeface="Times New Roman" panose="02020603050405020304" pitchFamily="18" charset="0"/>
              </a:rPr>
              <a:t>      </a:t>
            </a:r>
            <a:endParaRPr lang="fr-FR" altLang="fr-FR" sz="3600" b="1" i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6495" y="5115266"/>
            <a:ext cx="3557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3600" b="1" i="1" dirty="0">
                <a:cs typeface="Times New Roman" panose="02020603050405020304" pitchFamily="18" charset="0"/>
              </a:rPr>
              <a:t>=  </a:t>
            </a:r>
            <a:r>
              <a:rPr lang="fr-FR" altLang="fr-FR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x + x</a:t>
            </a:r>
            <a:r>
              <a:rPr lang="fr-FR" altLang="fr-FR" sz="3600" b="1" i="1" dirty="0">
                <a:cs typeface="Times New Roman" panose="02020603050405020304" pitchFamily="18" charset="0"/>
              </a:rPr>
              <a:t>  +  </a:t>
            </a:r>
            <a:r>
              <a:rPr lang="fr-FR" altLang="fr-FR" sz="36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2158582"/>
            <a:ext cx="6196012" cy="19237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32061" y="5922490"/>
            <a:ext cx="3557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3600" b="1" i="1" dirty="0">
                <a:cs typeface="Times New Roman" panose="02020603050405020304" pitchFamily="18" charset="0"/>
              </a:rPr>
              <a:t>=      </a:t>
            </a:r>
            <a:r>
              <a:rPr lang="fr-FR" altLang="fr-FR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fr-FR" altLang="fr-FR" sz="3600" b="1" i="1" dirty="0">
                <a:cs typeface="Times New Roman" panose="02020603050405020304" pitchFamily="18" charset="0"/>
              </a:rPr>
              <a:t>  +  </a:t>
            </a:r>
            <a:r>
              <a:rPr lang="fr-FR" altLang="fr-FR" sz="36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  <p:bldP spid="7" grpId="0" build="p"/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D5949C-C06D-4C75-8E38-7952BF932D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810" y="365125"/>
            <a:ext cx="5231921" cy="58753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70FB16A-2ECA-4A9D-B118-E53FE17A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Question 15: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ADBE2A-C98D-4C0B-AFD0-0D5CD8246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9" y="18198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Je choisis </a:t>
            </a:r>
            <a:r>
              <a:rPr lang="fr-FR" dirty="0"/>
              <a:t>au hasard </a:t>
            </a:r>
            <a:r>
              <a:rPr lang="fr-FR" sz="2400" dirty="0"/>
              <a:t>un chocolat dans cette boîte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D0D51E6-0A07-4E64-BCDB-5E1BDF8B9EB0}"/>
              </a:ext>
            </a:extLst>
          </p:cNvPr>
          <p:cNvSpPr txBox="1"/>
          <p:nvPr/>
        </p:nvSpPr>
        <p:spPr>
          <a:xfrm rot="20978791">
            <a:off x="6546509" y="474416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CDAD07D-4EDF-49DB-8016-87CAA5C1764B}"/>
              </a:ext>
            </a:extLst>
          </p:cNvPr>
          <p:cNvSpPr txBox="1"/>
          <p:nvPr/>
        </p:nvSpPr>
        <p:spPr>
          <a:xfrm rot="21354934">
            <a:off x="9831078" y="627848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6ADD52-94ED-4ED2-8A45-7DD3F00A3F7E}"/>
              </a:ext>
            </a:extLst>
          </p:cNvPr>
          <p:cNvSpPr txBox="1"/>
          <p:nvPr/>
        </p:nvSpPr>
        <p:spPr>
          <a:xfrm>
            <a:off x="119269" y="2397953"/>
            <a:ext cx="7060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Quelle est la probabilité que ce soit un chocolat blanc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7157815-8D4B-49F3-8E0E-6021B3DDB1D2}"/>
                  </a:ext>
                </a:extLst>
              </p:cNvPr>
              <p:cNvSpPr txBox="1"/>
              <p:nvPr/>
            </p:nvSpPr>
            <p:spPr>
              <a:xfrm>
                <a:off x="2757667" y="6113828"/>
                <a:ext cx="56496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30 </m:t>
                      </m:r>
                      <m:r>
                        <a:rPr lang="fr-F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𝑐h𝑜𝑐𝑜𝑙𝑎𝑡𝑠</m:t>
                      </m:r>
                      <m:r>
                        <a:rPr lang="fr-F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𝑑𝑎𝑛𝑠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𝑏𝑜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î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7157815-8D4B-49F3-8E0E-6021B3DDB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667" y="6113828"/>
                <a:ext cx="564962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33384EE-52C8-4DFE-8F8E-5CC0ABDD2E40}"/>
                  </a:ext>
                </a:extLst>
              </p:cNvPr>
              <p:cNvSpPr txBox="1"/>
              <p:nvPr/>
            </p:nvSpPr>
            <p:spPr>
              <a:xfrm>
                <a:off x="704484" y="3366889"/>
                <a:ext cx="5810770" cy="811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B0F0"/>
                    </a:solidFill>
                  </a:rPr>
                  <a:t>5 </a:t>
                </a:r>
                <a:r>
                  <a:rPr lang="fr-FR" sz="3200" dirty="0"/>
                  <a:t>chances sur</a:t>
                </a:r>
                <a:r>
                  <a:rPr lang="fr-FR" sz="3200" dirty="0">
                    <a:solidFill>
                      <a:srgbClr val="FF0000"/>
                    </a:solidFill>
                  </a:rPr>
                  <a:t> 30 </a:t>
                </a:r>
                <a:r>
                  <a:rPr lang="fr-FR" sz="3200" dirty="0"/>
                  <a:t>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33384EE-52C8-4DFE-8F8E-5CC0ABDD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84" y="3366889"/>
                <a:ext cx="5810770" cy="811697"/>
              </a:xfrm>
              <a:prstGeom prst="rect">
                <a:avLst/>
              </a:prstGeom>
              <a:blipFill>
                <a:blip r:embed="rId4"/>
                <a:stretch>
                  <a:fillRect l="-2728" b="-12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D459E6E-FCCD-4391-9592-C5CF3CCF0FCE}"/>
              </a:ext>
            </a:extLst>
          </p:cNvPr>
          <p:cNvCxnSpPr>
            <a:cxnSpLocks/>
          </p:cNvCxnSpPr>
          <p:nvPr/>
        </p:nvCxnSpPr>
        <p:spPr>
          <a:xfrm>
            <a:off x="8995209" y="1819841"/>
            <a:ext cx="797778" cy="2175669"/>
          </a:xfrm>
          <a:prstGeom prst="straightConnector1">
            <a:avLst/>
          </a:prstGeom>
          <a:ln w="476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8AD0120-6814-4E1A-BD34-B4CE8D8490F0}"/>
              </a:ext>
            </a:extLst>
          </p:cNvPr>
          <p:cNvCxnSpPr>
            <a:cxnSpLocks/>
          </p:cNvCxnSpPr>
          <p:nvPr/>
        </p:nvCxnSpPr>
        <p:spPr>
          <a:xfrm>
            <a:off x="8942269" y="1824936"/>
            <a:ext cx="984526" cy="3208127"/>
          </a:xfrm>
          <a:prstGeom prst="straightConnector1">
            <a:avLst/>
          </a:prstGeom>
          <a:ln w="476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F8F4983-5D3C-4303-A064-3A2B016AEADA}"/>
              </a:ext>
            </a:extLst>
          </p:cNvPr>
          <p:cNvCxnSpPr>
            <a:cxnSpLocks/>
          </p:cNvCxnSpPr>
          <p:nvPr/>
        </p:nvCxnSpPr>
        <p:spPr>
          <a:xfrm flipH="1">
            <a:off x="8724920" y="1910057"/>
            <a:ext cx="270289" cy="3661989"/>
          </a:xfrm>
          <a:prstGeom prst="straightConnector1">
            <a:avLst/>
          </a:prstGeom>
          <a:ln w="476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759C8C1-B991-403C-885D-6D7B09B7838D}"/>
              </a:ext>
            </a:extLst>
          </p:cNvPr>
          <p:cNvCxnSpPr>
            <a:cxnSpLocks/>
          </p:cNvCxnSpPr>
          <p:nvPr/>
        </p:nvCxnSpPr>
        <p:spPr>
          <a:xfrm flipH="1">
            <a:off x="8549422" y="1819841"/>
            <a:ext cx="454838" cy="2785269"/>
          </a:xfrm>
          <a:prstGeom prst="straightConnector1">
            <a:avLst/>
          </a:prstGeom>
          <a:ln w="476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E14382E-38E8-4A1F-81C6-5352AF60F401}"/>
              </a:ext>
            </a:extLst>
          </p:cNvPr>
          <p:cNvCxnSpPr>
            <a:cxnSpLocks/>
          </p:cNvCxnSpPr>
          <p:nvPr/>
        </p:nvCxnSpPr>
        <p:spPr>
          <a:xfrm flipH="1">
            <a:off x="8310769" y="1819841"/>
            <a:ext cx="718931" cy="1946484"/>
          </a:xfrm>
          <a:prstGeom prst="straightConnector1">
            <a:avLst/>
          </a:prstGeom>
          <a:ln w="476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863229D-763B-4AC8-AF0B-72E3050A802F}"/>
                  </a:ext>
                </a:extLst>
              </p:cNvPr>
              <p:cNvSpPr txBox="1"/>
              <p:nvPr/>
            </p:nvSpPr>
            <p:spPr>
              <a:xfrm>
                <a:off x="4619234" y="3227493"/>
                <a:ext cx="84842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𝒐𝒖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8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863229D-763B-4AC8-AF0B-72E3050A8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234" y="3227493"/>
                <a:ext cx="848420" cy="901785"/>
              </a:xfrm>
              <a:prstGeom prst="rect">
                <a:avLst/>
              </a:prstGeom>
              <a:blipFill>
                <a:blip r:embed="rId5"/>
                <a:stretch>
                  <a:fillRect r="-35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lèche : courbe vers le bas 24">
            <a:extLst>
              <a:ext uri="{FF2B5EF4-FFF2-40B4-BE49-F238E27FC236}">
                <a16:creationId xmlns:a16="http://schemas.microsoft.com/office/drawing/2014/main" id="{E3DCED0A-D681-437D-BC53-F1DC52D8C43F}"/>
              </a:ext>
            </a:extLst>
          </p:cNvPr>
          <p:cNvSpPr/>
          <p:nvPr/>
        </p:nvSpPr>
        <p:spPr>
          <a:xfrm>
            <a:off x="4405660" y="2937264"/>
            <a:ext cx="1007791" cy="378118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 : courbe vers le bas 25">
            <a:extLst>
              <a:ext uri="{FF2B5EF4-FFF2-40B4-BE49-F238E27FC236}">
                <a16:creationId xmlns:a16="http://schemas.microsoft.com/office/drawing/2014/main" id="{B9CD3073-0AEB-45FD-8B84-F6EEEEDA4D92}"/>
              </a:ext>
            </a:extLst>
          </p:cNvPr>
          <p:cNvSpPr/>
          <p:nvPr/>
        </p:nvSpPr>
        <p:spPr>
          <a:xfrm flipV="1">
            <a:off x="4459863" y="4201015"/>
            <a:ext cx="1007791" cy="378118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6363CFD-81BF-4AE5-81B8-B4BAFBA6CE9C}"/>
                  </a:ext>
                </a:extLst>
              </p:cNvPr>
              <p:cNvSpPr txBox="1"/>
              <p:nvPr/>
            </p:nvSpPr>
            <p:spPr>
              <a:xfrm>
                <a:off x="4548256" y="2960788"/>
                <a:ext cx="735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fr-FR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36363CFD-81BF-4AE5-81B8-B4BAFBA6C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256" y="2960788"/>
                <a:ext cx="73558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FC37DA5-3637-4A09-8D36-27888B3E1F2B}"/>
                  </a:ext>
                </a:extLst>
              </p:cNvPr>
              <p:cNvSpPr txBox="1"/>
              <p:nvPr/>
            </p:nvSpPr>
            <p:spPr>
              <a:xfrm>
                <a:off x="4541762" y="4143445"/>
                <a:ext cx="735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fr-FR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FC37DA5-3637-4A09-8D36-27888B3E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762" y="4143445"/>
                <a:ext cx="7355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1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5" grpId="0" animBg="1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ADC419-F94F-4B32-A1C6-1F0EDDA0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8" y="253838"/>
            <a:ext cx="10515600" cy="808067"/>
          </a:xfrm>
        </p:spPr>
        <p:txBody>
          <a:bodyPr/>
          <a:lstStyle/>
          <a:p>
            <a:r>
              <a:rPr lang="fr-FR" b="1" dirty="0"/>
              <a:t>Question  16: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894CDB-CE11-4697-B195-54402F2C0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0" y="1728709"/>
            <a:ext cx="3150288" cy="317452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169ADE-CAA3-437B-9429-FDDEE29D9343}"/>
              </a:ext>
            </a:extLst>
          </p:cNvPr>
          <p:cNvSpPr txBox="1"/>
          <p:nvPr/>
        </p:nvSpPr>
        <p:spPr>
          <a:xfrm>
            <a:off x="2678888" y="2856976"/>
            <a:ext cx="213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 s’orienter à droite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4B9E4B-03FF-476C-B74B-3CD5C4796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227" y="2022124"/>
            <a:ext cx="3969693" cy="32701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13025DB-3EAB-4221-AE04-B1B27FDD4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908" y="3658532"/>
            <a:ext cx="696383" cy="8080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90FD8C-A735-4108-8F64-F5D0D85668EB}"/>
              </a:ext>
            </a:extLst>
          </p:cNvPr>
          <p:cNvSpPr txBox="1"/>
          <p:nvPr/>
        </p:nvSpPr>
        <p:spPr>
          <a:xfrm>
            <a:off x="379638" y="1047511"/>
            <a:ext cx="392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Exécutons ce programme</a:t>
            </a:r>
            <a:r>
              <a:rPr lang="fr-FR" dirty="0"/>
              <a:t>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6649C02-78A5-47F9-AAC5-C41B07CF5E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0529" y="1935973"/>
            <a:ext cx="466725" cy="64770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EBD3C0F-CB2B-4F7A-90CB-DC4612A5288E}"/>
              </a:ext>
            </a:extLst>
          </p:cNvPr>
          <p:cNvCxnSpPr>
            <a:cxnSpLocks/>
          </p:cNvCxnSpPr>
          <p:nvPr/>
        </p:nvCxnSpPr>
        <p:spPr>
          <a:xfrm>
            <a:off x="5637438" y="4052070"/>
            <a:ext cx="45856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C77F5E8-8293-405D-9A68-E74FE3149EAE}"/>
              </a:ext>
            </a:extLst>
          </p:cNvPr>
          <p:cNvCxnSpPr>
            <a:cxnSpLocks/>
          </p:cNvCxnSpPr>
          <p:nvPr/>
        </p:nvCxnSpPr>
        <p:spPr>
          <a:xfrm flipV="1">
            <a:off x="6096000" y="3657182"/>
            <a:ext cx="0" cy="405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969C43B7-EDD2-4590-8A51-44B77BB7F7C9}"/>
              </a:ext>
            </a:extLst>
          </p:cNvPr>
          <p:cNvSpPr txBox="1"/>
          <p:nvPr/>
        </p:nvSpPr>
        <p:spPr>
          <a:xfrm>
            <a:off x="6217234" y="539522"/>
            <a:ext cx="58581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Maintenant, dessine le graphique </a:t>
            </a:r>
          </a:p>
          <a:p>
            <a:r>
              <a:rPr lang="fr-FR" sz="3200" dirty="0">
                <a:solidFill>
                  <a:schemeClr val="accent1"/>
                </a:solidFill>
              </a:rPr>
              <a:t>d’exécution de ce programme: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255390D-B43A-40CD-B8C9-4B8045F05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435" y="1672844"/>
            <a:ext cx="3376036" cy="118413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8C0EF74-2D68-4B3A-8629-078A2C42F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435" y="2846802"/>
            <a:ext cx="1770870" cy="259083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EEF4A5A-70C4-4E09-82AB-15949784C1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07"/>
          <a:stretch/>
        </p:blipFill>
        <p:spPr>
          <a:xfrm>
            <a:off x="459275" y="2910666"/>
            <a:ext cx="3077297" cy="199256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0DDC7ED-8F23-4C80-BB4B-271F70D1E5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0586" y="2846802"/>
            <a:ext cx="1416681" cy="582198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7287E78-5A9A-484E-ACC3-A2B6E14F6FD4}"/>
              </a:ext>
            </a:extLst>
          </p:cNvPr>
          <p:cNvCxnSpPr>
            <a:cxnSpLocks/>
          </p:cNvCxnSpPr>
          <p:nvPr/>
        </p:nvCxnSpPr>
        <p:spPr>
          <a:xfrm>
            <a:off x="6096000" y="3657182"/>
            <a:ext cx="458562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ED05588-5806-4E3B-883E-C8FDF76DD18D}"/>
              </a:ext>
            </a:extLst>
          </p:cNvPr>
          <p:cNvCxnSpPr>
            <a:cxnSpLocks/>
          </p:cNvCxnSpPr>
          <p:nvPr/>
        </p:nvCxnSpPr>
        <p:spPr>
          <a:xfrm>
            <a:off x="6554562" y="3251798"/>
            <a:ext cx="458562" cy="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CAA47A0-BD27-4C9C-A067-CC4556BF61A7}"/>
              </a:ext>
            </a:extLst>
          </p:cNvPr>
          <p:cNvCxnSpPr>
            <a:cxnSpLocks/>
          </p:cNvCxnSpPr>
          <p:nvPr/>
        </p:nvCxnSpPr>
        <p:spPr>
          <a:xfrm flipV="1">
            <a:off x="6554562" y="3251798"/>
            <a:ext cx="0" cy="40538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5D3D096F-798F-4571-8EB8-2B1B411BA591}"/>
              </a:ext>
            </a:extLst>
          </p:cNvPr>
          <p:cNvCxnSpPr>
            <a:cxnSpLocks/>
          </p:cNvCxnSpPr>
          <p:nvPr/>
        </p:nvCxnSpPr>
        <p:spPr>
          <a:xfrm flipV="1">
            <a:off x="7007028" y="2846414"/>
            <a:ext cx="0" cy="40538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4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04492 -1.1111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2 -1.11111E-6 L 0.0444 -0.06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3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57917 0.03518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2388 0.2148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25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BB4F2-EA17-4B01-87AA-42B02C84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5" y="18255"/>
            <a:ext cx="10515600" cy="1325563"/>
          </a:xfrm>
        </p:spPr>
        <p:txBody>
          <a:bodyPr/>
          <a:lstStyle/>
          <a:p>
            <a:r>
              <a:rPr lang="fr-FR" b="1" dirty="0"/>
              <a:t>Question 17: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5D51B2-3627-45EA-B6AB-6DF1215F1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dirty="0"/>
              <a:t>L’écriture scientifique de  </a:t>
            </a:r>
            <a:r>
              <a:rPr lang="fr-FR" sz="4000" dirty="0"/>
              <a:t>74 500 000    </a:t>
            </a:r>
            <a:r>
              <a:rPr lang="fr-FR" sz="3200" dirty="0"/>
              <a:t>est  </a:t>
            </a:r>
            <a:r>
              <a:rPr lang="fr-FR" dirty="0"/>
              <a:t>………………..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1962B84-C2EB-44DD-89A5-38BC1506AD6D}"/>
                  </a:ext>
                </a:extLst>
              </p:cNvPr>
              <p:cNvSpPr txBox="1"/>
              <p:nvPr/>
            </p:nvSpPr>
            <p:spPr>
              <a:xfrm>
                <a:off x="8547872" y="1825624"/>
                <a:ext cx="2407967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7,45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1962B84-C2EB-44DD-89A5-38BC1506A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872" y="1825624"/>
                <a:ext cx="240796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61D5A853-C541-4DA6-BBBF-11E26D6D7425}"/>
              </a:ext>
            </a:extLst>
          </p:cNvPr>
          <p:cNvSpPr/>
          <p:nvPr/>
        </p:nvSpPr>
        <p:spPr>
          <a:xfrm rot="11276608">
            <a:off x="5352725" y="1898766"/>
            <a:ext cx="262789" cy="615925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courbe vers le haut 5">
            <a:extLst>
              <a:ext uri="{FF2B5EF4-FFF2-40B4-BE49-F238E27FC236}">
                <a16:creationId xmlns:a16="http://schemas.microsoft.com/office/drawing/2014/main" id="{ECE82E4A-FE25-4AB0-9CF3-6C1164D71934}"/>
              </a:ext>
            </a:extLst>
          </p:cNvPr>
          <p:cNvSpPr/>
          <p:nvPr/>
        </p:nvSpPr>
        <p:spPr>
          <a:xfrm>
            <a:off x="5311425" y="2313458"/>
            <a:ext cx="467583" cy="547296"/>
          </a:xfrm>
          <a:prstGeom prst="curved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 : courbe vers le haut 6">
            <a:extLst>
              <a:ext uri="{FF2B5EF4-FFF2-40B4-BE49-F238E27FC236}">
                <a16:creationId xmlns:a16="http://schemas.microsoft.com/office/drawing/2014/main" id="{D163418B-6C45-432D-8E43-FCE6AB64A836}"/>
              </a:ext>
            </a:extLst>
          </p:cNvPr>
          <p:cNvSpPr/>
          <p:nvPr/>
        </p:nvSpPr>
        <p:spPr>
          <a:xfrm>
            <a:off x="5622001" y="2352940"/>
            <a:ext cx="467583" cy="4619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 : courbe vers le haut 7">
            <a:extLst>
              <a:ext uri="{FF2B5EF4-FFF2-40B4-BE49-F238E27FC236}">
                <a16:creationId xmlns:a16="http://schemas.microsoft.com/office/drawing/2014/main" id="{861E992E-28C5-4319-868F-854F90434252}"/>
              </a:ext>
            </a:extLst>
          </p:cNvPr>
          <p:cNvSpPr/>
          <p:nvPr/>
        </p:nvSpPr>
        <p:spPr>
          <a:xfrm>
            <a:off x="5932578" y="2360769"/>
            <a:ext cx="467583" cy="4541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 : courbe vers le haut 8">
            <a:extLst>
              <a:ext uri="{FF2B5EF4-FFF2-40B4-BE49-F238E27FC236}">
                <a16:creationId xmlns:a16="http://schemas.microsoft.com/office/drawing/2014/main" id="{233F3B1E-3EB2-4C86-9A52-BA3DE861E8E5}"/>
              </a:ext>
            </a:extLst>
          </p:cNvPr>
          <p:cNvSpPr/>
          <p:nvPr/>
        </p:nvSpPr>
        <p:spPr>
          <a:xfrm>
            <a:off x="6243154" y="2354399"/>
            <a:ext cx="467583" cy="4541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0DE9B0E8-41B2-41A2-8EC9-FA262BB64E75}"/>
              </a:ext>
            </a:extLst>
          </p:cNvPr>
          <p:cNvSpPr/>
          <p:nvPr/>
        </p:nvSpPr>
        <p:spPr>
          <a:xfrm>
            <a:off x="6540568" y="2354398"/>
            <a:ext cx="467583" cy="454125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courbe vers le haut 11">
            <a:extLst>
              <a:ext uri="{FF2B5EF4-FFF2-40B4-BE49-F238E27FC236}">
                <a16:creationId xmlns:a16="http://schemas.microsoft.com/office/drawing/2014/main" id="{170A0DB8-9E09-4BDE-A288-4DC0100E1DD9}"/>
              </a:ext>
            </a:extLst>
          </p:cNvPr>
          <p:cNvSpPr/>
          <p:nvPr/>
        </p:nvSpPr>
        <p:spPr>
          <a:xfrm>
            <a:off x="6837982" y="2360769"/>
            <a:ext cx="467583" cy="454125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 : courbe vers le haut 12">
            <a:extLst>
              <a:ext uri="{FF2B5EF4-FFF2-40B4-BE49-F238E27FC236}">
                <a16:creationId xmlns:a16="http://schemas.microsoft.com/office/drawing/2014/main" id="{A50799C7-F82E-4BA2-8A69-DD535E7E57B0}"/>
              </a:ext>
            </a:extLst>
          </p:cNvPr>
          <p:cNvSpPr/>
          <p:nvPr/>
        </p:nvSpPr>
        <p:spPr>
          <a:xfrm>
            <a:off x="7150323" y="2406629"/>
            <a:ext cx="467583" cy="454125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2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17C032A-82E5-42D2-B02C-18047A44407C}"/>
              </a:ext>
            </a:extLst>
          </p:cNvPr>
          <p:cNvCxnSpPr/>
          <p:nvPr/>
        </p:nvCxnSpPr>
        <p:spPr>
          <a:xfrm>
            <a:off x="7181850" y="3905250"/>
            <a:ext cx="2238375" cy="154305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334F81C-3A96-4932-8DC5-D7188A83E97E}"/>
              </a:ext>
            </a:extLst>
          </p:cNvPr>
          <p:cNvCxnSpPr>
            <a:cxnSpLocks/>
          </p:cNvCxnSpPr>
          <p:nvPr/>
        </p:nvCxnSpPr>
        <p:spPr>
          <a:xfrm flipH="1">
            <a:off x="1752600" y="3905250"/>
            <a:ext cx="5429250" cy="10096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82193F1-3A56-43B4-8338-E3EB3FDAF97E}"/>
              </a:ext>
            </a:extLst>
          </p:cNvPr>
          <p:cNvCxnSpPr/>
          <p:nvPr/>
        </p:nvCxnSpPr>
        <p:spPr>
          <a:xfrm>
            <a:off x="7181850" y="390525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C6D84E5-16BE-4FC6-9067-D0AD39761071}"/>
              </a:ext>
            </a:extLst>
          </p:cNvPr>
          <p:cNvCxnSpPr>
            <a:cxnSpLocks/>
          </p:cNvCxnSpPr>
          <p:nvPr/>
        </p:nvCxnSpPr>
        <p:spPr>
          <a:xfrm flipV="1">
            <a:off x="7181850" y="695325"/>
            <a:ext cx="0" cy="3209925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3EB1C19-C9CE-4A1F-8C2F-F729BDDA8C58}"/>
              </a:ext>
            </a:extLst>
          </p:cNvPr>
          <p:cNvSpPr txBox="1"/>
          <p:nvPr/>
        </p:nvSpPr>
        <p:spPr>
          <a:xfrm>
            <a:off x="9377363" y="5248245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998B62D-E2E7-4CB2-A78B-CA20EC3CB575}"/>
              </a:ext>
            </a:extLst>
          </p:cNvPr>
          <p:cNvSpPr txBox="1"/>
          <p:nvPr/>
        </p:nvSpPr>
        <p:spPr>
          <a:xfrm>
            <a:off x="1602558" y="451479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D9F763-12CC-4CD6-8A49-095B29CBEE36}"/>
              </a:ext>
            </a:extLst>
          </p:cNvPr>
          <p:cNvSpPr txBox="1"/>
          <p:nvPr/>
        </p:nvSpPr>
        <p:spPr>
          <a:xfrm>
            <a:off x="7039022" y="326386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rgbClr val="0070C0"/>
                </a:solidFill>
              </a:rPr>
              <a:t>z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72E3789-C6A5-4FDA-A9E4-54EF028A9D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5681" y="3705195"/>
            <a:ext cx="2087656" cy="154305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3148685-0443-4BCD-B490-BB7463BD41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8201" y="1095435"/>
            <a:ext cx="558600" cy="28956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112C304-26A2-4A34-8C3C-0A18BC60BB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7556" y="3460171"/>
            <a:ext cx="4462074" cy="138945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F18F8F1-607C-45D3-8A3D-91EAF3B2A5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6587" y="3741033"/>
            <a:ext cx="6820163" cy="252895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81B90E0-0FB2-4E74-A97C-01225F90968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133" y="661018"/>
            <a:ext cx="6772145" cy="559830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85CDDC1-2BF4-4265-8A1F-A1010A58E4D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7470" y="360438"/>
            <a:ext cx="6772146" cy="5759782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F9D10CE-54D4-4B0C-91BB-A4E4E73ECF04}"/>
              </a:ext>
            </a:extLst>
          </p:cNvPr>
          <p:cNvSpPr txBox="1"/>
          <p:nvPr/>
        </p:nvSpPr>
        <p:spPr>
          <a:xfrm>
            <a:off x="7780630" y="137798"/>
            <a:ext cx="424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Complète ces coordonnées</a:t>
            </a:r>
            <a:r>
              <a:rPr lang="fr-FR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14CA3416-8ACF-4624-843A-F9D367470802}"/>
                  </a:ext>
                </a:extLst>
              </p:cNvPr>
              <p:cNvSpPr txBox="1"/>
              <p:nvPr/>
            </p:nvSpPr>
            <p:spPr>
              <a:xfrm>
                <a:off x="8379326" y="726496"/>
                <a:ext cx="33564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 : </m:t>
                      </m:r>
                      <m:d>
                        <m:d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  …  ;  …  ;  …  </m:t>
                          </m:r>
                        </m:e>
                      </m:d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14CA3416-8ACF-4624-843A-F9D367470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326" y="726496"/>
                <a:ext cx="335649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221D8B39-2E25-48A3-B235-8C21290A3251}"/>
                  </a:ext>
                </a:extLst>
              </p:cNvPr>
              <p:cNvSpPr txBox="1"/>
              <p:nvPr/>
            </p:nvSpPr>
            <p:spPr>
              <a:xfrm>
                <a:off x="8431552" y="1316070"/>
                <a:ext cx="32520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  …  ;  …  ;  …  </m:t>
                          </m:r>
                        </m:e>
                      </m:d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221D8B39-2E25-48A3-B235-8C21290A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552" y="1316070"/>
                <a:ext cx="325204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re 1">
            <a:extLst>
              <a:ext uri="{FF2B5EF4-FFF2-40B4-BE49-F238E27FC236}">
                <a16:creationId xmlns:a16="http://schemas.microsoft.com/office/drawing/2014/main" id="{B6C9087A-CD5F-4B81-816E-BB708C4E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31" y="-9493"/>
            <a:ext cx="10515600" cy="1325563"/>
          </a:xfrm>
        </p:spPr>
        <p:txBody>
          <a:bodyPr/>
          <a:lstStyle/>
          <a:p>
            <a:r>
              <a:rPr lang="fr-FR" b="1" dirty="0"/>
              <a:t>Question  18: </a:t>
            </a:r>
          </a:p>
        </p:txBody>
      </p:sp>
    </p:spTree>
    <p:extLst>
      <p:ext uri="{BB962C8B-B14F-4D97-AF65-F5344CB8AC3E}">
        <p14:creationId xmlns:p14="http://schemas.microsoft.com/office/powerpoint/2010/main" val="7764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CFE29-78EE-48CD-9633-574CAFB4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9" y="89080"/>
            <a:ext cx="10515600" cy="1325563"/>
          </a:xfrm>
        </p:spPr>
        <p:txBody>
          <a:bodyPr/>
          <a:lstStyle/>
          <a:p>
            <a:r>
              <a:rPr lang="fr-FR" b="1" dirty="0"/>
              <a:t>Question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E918E1F-1425-4BF1-8F57-EB276D29A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320" y="141464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200" dirty="0"/>
                  <a:t>Simplifie la fraction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fr-FR" sz="3600" dirty="0"/>
                  <a:t>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E918E1F-1425-4BF1-8F57-EB276D29A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20" y="1414643"/>
                <a:ext cx="10515600" cy="4351338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D4BC031-348A-4C48-AC0A-EEA97347EE85}"/>
                  </a:ext>
                </a:extLst>
              </p:cNvPr>
              <p:cNvSpPr txBox="1"/>
              <p:nvPr/>
            </p:nvSpPr>
            <p:spPr>
              <a:xfrm>
                <a:off x="3947463" y="2562786"/>
                <a:ext cx="2417841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  </m:t>
                          </m:r>
                        </m:num>
                        <m:den>
                          <m:r>
                            <a:rPr lang="fr-FR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r-F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  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D4BC031-348A-4C48-AC0A-EEA97347E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63" y="2562786"/>
                <a:ext cx="2417841" cy="102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>
            <a:extLst>
              <a:ext uri="{FF2B5EF4-FFF2-40B4-BE49-F238E27FC236}">
                <a16:creationId xmlns:a16="http://schemas.microsoft.com/office/drawing/2014/main" id="{7BFF687C-D829-4D34-B844-4180FEAFFA0D}"/>
              </a:ext>
            </a:extLst>
          </p:cNvPr>
          <p:cNvGrpSpPr/>
          <p:nvPr/>
        </p:nvGrpSpPr>
        <p:grpSpPr>
          <a:xfrm>
            <a:off x="5972247" y="2505110"/>
            <a:ext cx="883037" cy="1216277"/>
            <a:chOff x="7143055" y="2740206"/>
            <a:chExt cx="883037" cy="1216277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CD3E341-1F6A-4BDC-A122-06A1F70D3C33}"/>
                </a:ext>
              </a:extLst>
            </p:cNvPr>
            <p:cNvSpPr txBox="1"/>
            <p:nvPr/>
          </p:nvSpPr>
          <p:spPr>
            <a:xfrm>
              <a:off x="7143055" y="2740206"/>
              <a:ext cx="883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sz="3200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2D2E3B8-0B0B-4DCA-9DAB-0CF5C3384B35}"/>
                </a:ext>
              </a:extLst>
            </p:cNvPr>
            <p:cNvSpPr txBox="1"/>
            <p:nvPr/>
          </p:nvSpPr>
          <p:spPr>
            <a:xfrm>
              <a:off x="7143056" y="3371708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rgbClr val="00B050"/>
                  </a:solidFill>
                </a:rPr>
                <a:t>6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E430E5F-ABEC-4E9F-A204-129F34AB72B7}"/>
              </a:ext>
            </a:extLst>
          </p:cNvPr>
          <p:cNvGrpSpPr/>
          <p:nvPr/>
        </p:nvGrpSpPr>
        <p:grpSpPr>
          <a:xfrm>
            <a:off x="5226611" y="2684511"/>
            <a:ext cx="393055" cy="810748"/>
            <a:chOff x="8973312" y="1311011"/>
            <a:chExt cx="384048" cy="828685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F73F948D-E047-4BF4-8899-83A85CC10388}"/>
                </a:ext>
              </a:extLst>
            </p:cNvPr>
            <p:cNvCxnSpPr/>
            <p:nvPr/>
          </p:nvCxnSpPr>
          <p:spPr>
            <a:xfrm flipH="1">
              <a:off x="8973312" y="1311011"/>
              <a:ext cx="353568" cy="20726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6991C130-B562-477C-9445-B5EF082AB778}"/>
                </a:ext>
              </a:extLst>
            </p:cNvPr>
            <p:cNvCxnSpPr/>
            <p:nvPr/>
          </p:nvCxnSpPr>
          <p:spPr>
            <a:xfrm flipH="1">
              <a:off x="9003792" y="1932432"/>
              <a:ext cx="353568" cy="20726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C1C532B-C919-41BB-844E-5189E3AF6C5A}"/>
                  </a:ext>
                </a:extLst>
              </p:cNvPr>
              <p:cNvSpPr txBox="1"/>
              <p:nvPr/>
            </p:nvSpPr>
            <p:spPr>
              <a:xfrm>
                <a:off x="4449066" y="3991599"/>
                <a:ext cx="1691682" cy="101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 11  </m:t>
                          </m:r>
                        </m:num>
                        <m:den>
                          <m:r>
                            <a:rPr lang="fr-FR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 6  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C1C532B-C919-41BB-844E-5189E3AF6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66" y="3991599"/>
                <a:ext cx="1691682" cy="1014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25E87C8-7511-4571-B97B-A9CB6067AD9C}"/>
              </a:ext>
            </a:extLst>
          </p:cNvPr>
          <p:cNvCxnSpPr/>
          <p:nvPr/>
        </p:nvCxnSpPr>
        <p:spPr>
          <a:xfrm flipH="1">
            <a:off x="4615387" y="702682"/>
            <a:ext cx="1004279" cy="683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4CF666E-04B6-4832-A5F2-A3FEB1D99C2E}"/>
              </a:ext>
            </a:extLst>
          </p:cNvPr>
          <p:cNvCxnSpPr>
            <a:cxnSpLocks/>
          </p:cNvCxnSpPr>
          <p:nvPr/>
        </p:nvCxnSpPr>
        <p:spPr>
          <a:xfrm flipH="1">
            <a:off x="4584192" y="731520"/>
            <a:ext cx="1004279" cy="1316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BB884CF-85C1-428B-A6D6-F9B9E7FB0E54}"/>
              </a:ext>
            </a:extLst>
          </p:cNvPr>
          <p:cNvSpPr txBox="1"/>
          <p:nvPr/>
        </p:nvSpPr>
        <p:spPr>
          <a:xfrm>
            <a:off x="5588471" y="546854"/>
            <a:ext cx="281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Tous les deux multiples de 5</a:t>
            </a:r>
          </a:p>
        </p:txBody>
      </p:sp>
    </p:spTree>
    <p:extLst>
      <p:ext uri="{BB962C8B-B14F-4D97-AF65-F5344CB8AC3E}">
        <p14:creationId xmlns:p14="http://schemas.microsoft.com/office/powerpoint/2010/main" val="19560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2A96E-4AB2-4514-BB8A-7DA4D6EC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" y="145669"/>
            <a:ext cx="10515600" cy="1325563"/>
          </a:xfrm>
        </p:spPr>
        <p:txBody>
          <a:bodyPr/>
          <a:lstStyle/>
          <a:p>
            <a:r>
              <a:rPr lang="fr-FR" b="1" u="sng" dirty="0"/>
              <a:t>Questions 19: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FDE43-4554-4B3F-BCF1-69586A884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4" y="14712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Parmi ces 3 propositions, </a:t>
            </a:r>
          </a:p>
          <a:p>
            <a:pPr marL="0" indent="0">
              <a:buNone/>
            </a:pPr>
            <a:r>
              <a:rPr lang="fr-FR" dirty="0"/>
              <a:t>Laquelle correspond au volume de ce solide?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8BA3F3-3DD7-483F-A14C-A80F7351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0" y="2446020"/>
            <a:ext cx="2639568" cy="27715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93D1A6-E5F6-48B8-A1DF-84D3A2DE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050" y="66150"/>
            <a:ext cx="2985614" cy="13255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14FA0EC-12BA-41C4-B16D-D5ED0249B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033" y="1387278"/>
            <a:ext cx="2985613" cy="14095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CF4A1C-72B1-4B47-A72B-00332C4DC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992" y="4083631"/>
            <a:ext cx="3105976" cy="13255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F4032C-8621-4834-8E2B-52D2B9C52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034" y="2811367"/>
            <a:ext cx="2985614" cy="13547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438C05-99E0-49F0-8D4B-0336779F3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1050" y="5452909"/>
            <a:ext cx="3119757" cy="13255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704DE8-1F6D-486B-9302-830E0BEBB540}"/>
              </a:ext>
            </a:extLst>
          </p:cNvPr>
          <p:cNvSpPr/>
          <p:nvPr/>
        </p:nvSpPr>
        <p:spPr>
          <a:xfrm>
            <a:off x="8570976" y="4180645"/>
            <a:ext cx="2985613" cy="12722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7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0A9850-B868-41A4-B315-4B7C46647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218" y="-13214"/>
            <a:ext cx="4600575" cy="569595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BCA6564-EC75-47B6-8B38-5DE4F1BD78EA}"/>
              </a:ext>
            </a:extLst>
          </p:cNvPr>
          <p:cNvSpPr txBox="1"/>
          <p:nvPr/>
        </p:nvSpPr>
        <p:spPr>
          <a:xfrm>
            <a:off x="719328" y="438912"/>
            <a:ext cx="2944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/>
              <a:t>Question 20  </a:t>
            </a:r>
            <a:r>
              <a:rPr lang="fr-FR" sz="3600" b="1" dirty="0"/>
              <a:t>: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1186C2A-2098-4CA9-AFB5-45F4A278C17B}"/>
              </a:ext>
            </a:extLst>
          </p:cNvPr>
          <p:cNvSpPr txBox="1"/>
          <p:nvPr/>
        </p:nvSpPr>
        <p:spPr>
          <a:xfrm>
            <a:off x="605858" y="1084868"/>
            <a:ext cx="6914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Quelles sont les coordonnées de </a:t>
            </a:r>
            <a:r>
              <a:rPr lang="fr-FR" sz="3600" dirty="0">
                <a:solidFill>
                  <a:srgbClr val="C00000"/>
                </a:solidFill>
              </a:rPr>
              <a:t>K </a:t>
            </a:r>
            <a:r>
              <a:rPr lang="fr-FR" sz="3600" dirty="0"/>
              <a:t>?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E8065D1E-9058-427E-90C0-CCF2B2694264}"/>
              </a:ext>
            </a:extLst>
          </p:cNvPr>
          <p:cNvGrpSpPr/>
          <p:nvPr/>
        </p:nvGrpSpPr>
        <p:grpSpPr>
          <a:xfrm rot="18005191">
            <a:off x="7279500" y="3475177"/>
            <a:ext cx="4684565" cy="2700167"/>
            <a:chOff x="6827520" y="3778080"/>
            <a:chExt cx="4684565" cy="2700167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02E43828-6E7F-41B1-858A-B75BD4E320EF}"/>
                </a:ext>
              </a:extLst>
            </p:cNvPr>
            <p:cNvCxnSpPr>
              <a:cxnSpLocks/>
            </p:cNvCxnSpPr>
            <p:nvPr/>
          </p:nvCxnSpPr>
          <p:spPr>
            <a:xfrm>
              <a:off x="6827520" y="3778080"/>
              <a:ext cx="4326255" cy="2486267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8335FE5-04BC-4495-A43A-F3AFF5E78D34}"/>
                </a:ext>
              </a:extLst>
            </p:cNvPr>
            <p:cNvSpPr txBox="1"/>
            <p:nvPr/>
          </p:nvSpPr>
          <p:spPr>
            <a:xfrm rot="3411656">
              <a:off x="11080396" y="6046558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x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8D98A2B5-EF9E-4144-AB84-2BA36089CA60}"/>
              </a:ext>
            </a:extLst>
          </p:cNvPr>
          <p:cNvGrpSpPr/>
          <p:nvPr/>
        </p:nvGrpSpPr>
        <p:grpSpPr>
          <a:xfrm rot="14363560">
            <a:off x="4980351" y="3476511"/>
            <a:ext cx="3920023" cy="2980652"/>
            <a:chOff x="7266782" y="2100801"/>
            <a:chExt cx="3938806" cy="2980652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557EF955-EF67-4721-AEC4-B94091EABF12}"/>
                </a:ext>
              </a:extLst>
            </p:cNvPr>
            <p:cNvGrpSpPr/>
            <p:nvPr/>
          </p:nvGrpSpPr>
          <p:grpSpPr>
            <a:xfrm>
              <a:off x="7266782" y="2100801"/>
              <a:ext cx="2947996" cy="2980652"/>
              <a:chOff x="4016100" y="1833164"/>
              <a:chExt cx="2874454" cy="2904458"/>
            </a:xfrm>
          </p:grpSpPr>
          <p:cxnSp>
            <p:nvCxnSpPr>
              <p:cNvPr id="6" name="Connecteur droit avec flèche 5">
                <a:extLst>
                  <a:ext uri="{FF2B5EF4-FFF2-40B4-BE49-F238E27FC236}">
                    <a16:creationId xmlns:a16="http://schemas.microsoft.com/office/drawing/2014/main" id="{0272EA3E-B318-419F-AADD-1B0B1516BE61}"/>
                  </a:ext>
                </a:extLst>
              </p:cNvPr>
              <p:cNvCxnSpPr>
                <a:cxnSpLocks/>
              </p:cNvCxnSpPr>
              <p:nvPr/>
            </p:nvCxnSpPr>
            <p:spPr>
              <a:xfrm rot="7236440" flipH="1" flipV="1">
                <a:off x="4613360" y="2460427"/>
                <a:ext cx="2904458" cy="1649931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AF5A0BAF-CEFF-426A-B755-EAD207D9ECD7}"/>
                  </a:ext>
                </a:extLst>
              </p:cNvPr>
              <p:cNvCxnSpPr>
                <a:cxnSpLocks/>
              </p:cNvCxnSpPr>
              <p:nvPr/>
            </p:nvCxnSpPr>
            <p:spPr>
              <a:xfrm rot="7236440" flipH="1" flipV="1">
                <a:off x="3858043" y="4077087"/>
                <a:ext cx="786642" cy="47052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829DB25-BBCA-459F-8666-469BA3C03EFD}"/>
                </a:ext>
              </a:extLst>
            </p:cNvPr>
            <p:cNvSpPr txBox="1"/>
            <p:nvPr/>
          </p:nvSpPr>
          <p:spPr>
            <a:xfrm rot="7453995">
              <a:off x="10770266" y="2334014"/>
              <a:ext cx="344917" cy="525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0000"/>
                  </a:solidFill>
                </a:rPr>
                <a:t>y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266390F-2D88-41BC-8831-DBD6A09B26C6}"/>
              </a:ext>
            </a:extLst>
          </p:cNvPr>
          <p:cNvGrpSpPr/>
          <p:nvPr/>
        </p:nvGrpSpPr>
        <p:grpSpPr>
          <a:xfrm>
            <a:off x="8014602" y="915944"/>
            <a:ext cx="357790" cy="5234691"/>
            <a:chOff x="7687317" y="146524"/>
            <a:chExt cx="357790" cy="5705774"/>
          </a:xfrm>
        </p:grpSpPr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07E86D46-6C61-4A91-9EA6-3CF1F5DBA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3699" y="474805"/>
              <a:ext cx="54864" cy="5377493"/>
            </a:xfrm>
            <a:prstGeom prst="straightConnector1">
              <a:avLst/>
            </a:prstGeom>
            <a:ln w="412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76DFF3E-BB89-4894-9ABD-6A5ACA8B12FA}"/>
                </a:ext>
              </a:extLst>
            </p:cNvPr>
            <p:cNvSpPr txBox="1"/>
            <p:nvPr/>
          </p:nvSpPr>
          <p:spPr>
            <a:xfrm>
              <a:off x="7687317" y="146524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accent6">
                      <a:lumMod val="50000"/>
                    </a:schemeClr>
                  </a:solidFill>
                  <a:latin typeface="AR BLANCA" panose="02000000000000000000" pitchFamily="2" charset="0"/>
                </a:rPr>
                <a:t>z</a:t>
              </a:r>
            </a:p>
          </p:txBody>
        </p: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49AA1212-EE34-46FA-B419-6F2D9B018605}"/>
              </a:ext>
            </a:extLst>
          </p:cNvPr>
          <p:cNvSpPr txBox="1"/>
          <p:nvPr/>
        </p:nvSpPr>
        <p:spPr>
          <a:xfrm>
            <a:off x="1447620" y="2052788"/>
            <a:ext cx="2662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( </a:t>
            </a:r>
            <a:r>
              <a:rPr lang="fr-FR" sz="4800" dirty="0">
                <a:solidFill>
                  <a:schemeClr val="accent1"/>
                </a:solidFill>
              </a:rPr>
              <a:t>2</a:t>
            </a:r>
            <a:r>
              <a:rPr lang="fr-FR" sz="4800" dirty="0"/>
              <a:t> ; </a:t>
            </a:r>
            <a:r>
              <a:rPr lang="fr-FR" sz="4800" dirty="0">
                <a:solidFill>
                  <a:srgbClr val="FF0000"/>
                </a:solidFill>
              </a:rPr>
              <a:t>3</a:t>
            </a:r>
            <a:r>
              <a:rPr lang="fr-FR" sz="4800" dirty="0"/>
              <a:t>; </a:t>
            </a:r>
            <a:r>
              <a:rPr lang="fr-FR" sz="4800" dirty="0">
                <a:solidFill>
                  <a:srgbClr val="3AF731"/>
                </a:solidFill>
              </a:rPr>
              <a:t>2</a:t>
            </a:r>
            <a:r>
              <a:rPr lang="fr-FR" sz="4800" dirty="0"/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0ED1CE-C775-4949-BC90-7773DF48DC47}"/>
              </a:ext>
            </a:extLst>
          </p:cNvPr>
          <p:cNvSpPr txBox="1"/>
          <p:nvPr/>
        </p:nvSpPr>
        <p:spPr>
          <a:xfrm rot="1939572">
            <a:off x="5893975" y="488791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     4     3     2     1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BE6349-CCE3-4BBB-94FC-9E99307D3029}"/>
              </a:ext>
            </a:extLst>
          </p:cNvPr>
          <p:cNvSpPr txBox="1"/>
          <p:nvPr/>
        </p:nvSpPr>
        <p:spPr>
          <a:xfrm rot="19872177">
            <a:off x="8426317" y="4766169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1      2      3      4      5     6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DE1C26-67E0-4B3D-BF31-1AE8BC45D8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9596" y="-141980"/>
            <a:ext cx="4495800" cy="581977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2F0F07-3DED-4CDB-B273-EA87513619C1}"/>
              </a:ext>
            </a:extLst>
          </p:cNvPr>
          <p:cNvCxnSpPr>
            <a:cxnSpLocks/>
          </p:cNvCxnSpPr>
          <p:nvPr/>
        </p:nvCxnSpPr>
        <p:spPr>
          <a:xfrm>
            <a:off x="7825593" y="3437653"/>
            <a:ext cx="821903" cy="494497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90200D3E-0A66-400B-A063-0C54FC0AA556}"/>
              </a:ext>
            </a:extLst>
          </p:cNvPr>
          <p:cNvCxnSpPr>
            <a:cxnSpLocks/>
          </p:cNvCxnSpPr>
          <p:nvPr/>
        </p:nvCxnSpPr>
        <p:spPr>
          <a:xfrm>
            <a:off x="8624275" y="4418545"/>
            <a:ext cx="460315" cy="247249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1F01168-91E5-43B7-A2C5-999784920AF7}"/>
              </a:ext>
            </a:extLst>
          </p:cNvPr>
          <p:cNvCxnSpPr>
            <a:cxnSpLocks/>
          </p:cNvCxnSpPr>
          <p:nvPr/>
        </p:nvCxnSpPr>
        <p:spPr>
          <a:xfrm>
            <a:off x="8647496" y="3941591"/>
            <a:ext cx="8879" cy="476954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704F3D3-D8A9-4478-B190-185848361B47}"/>
              </a:ext>
            </a:extLst>
          </p:cNvPr>
          <p:cNvCxnSpPr>
            <a:cxnSpLocks/>
          </p:cNvCxnSpPr>
          <p:nvPr/>
        </p:nvCxnSpPr>
        <p:spPr>
          <a:xfrm>
            <a:off x="9057368" y="4641440"/>
            <a:ext cx="8879" cy="476954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C246F065-1410-4B86-8D19-ECDD954851BE}"/>
              </a:ext>
            </a:extLst>
          </p:cNvPr>
          <p:cNvCxnSpPr>
            <a:cxnSpLocks/>
          </p:cNvCxnSpPr>
          <p:nvPr/>
        </p:nvCxnSpPr>
        <p:spPr>
          <a:xfrm flipH="1">
            <a:off x="7014434" y="3454837"/>
            <a:ext cx="817247" cy="48203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4E5EC6C-A81A-4DA8-8C12-B13660F1B78E}"/>
              </a:ext>
            </a:extLst>
          </p:cNvPr>
          <p:cNvCxnSpPr>
            <a:cxnSpLocks/>
          </p:cNvCxnSpPr>
          <p:nvPr/>
        </p:nvCxnSpPr>
        <p:spPr>
          <a:xfrm flipH="1">
            <a:off x="6994385" y="3914697"/>
            <a:ext cx="1" cy="96522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16197772-44B2-4B9A-B8F1-5F4E79CA1D7F}"/>
              </a:ext>
            </a:extLst>
          </p:cNvPr>
          <p:cNvGrpSpPr/>
          <p:nvPr/>
        </p:nvGrpSpPr>
        <p:grpSpPr>
          <a:xfrm>
            <a:off x="7416507" y="3211184"/>
            <a:ext cx="463950" cy="584775"/>
            <a:chOff x="9616231" y="690979"/>
            <a:chExt cx="463950" cy="584775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E708CD-2FD8-4B7C-B997-F979E74F1598}"/>
                </a:ext>
              </a:extLst>
            </p:cNvPr>
            <p:cNvSpPr/>
            <p:nvPr/>
          </p:nvSpPr>
          <p:spPr>
            <a:xfrm>
              <a:off x="9970453" y="917448"/>
              <a:ext cx="109728" cy="1341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1677A58-CFB8-42AF-8074-30E0AD0AA5C9}"/>
                </a:ext>
              </a:extLst>
            </p:cNvPr>
            <p:cNvSpPr txBox="1"/>
            <p:nvPr/>
          </p:nvSpPr>
          <p:spPr>
            <a:xfrm>
              <a:off x="9616231" y="690979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>
                  <a:solidFill>
                    <a:srgbClr val="C00000"/>
                  </a:solidFill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6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27942 -0.001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0A9850-B868-41A4-B315-4B7C46647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218" y="-13214"/>
            <a:ext cx="4600575" cy="569595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BCA6564-EC75-47B6-8B38-5DE4F1BD78EA}"/>
              </a:ext>
            </a:extLst>
          </p:cNvPr>
          <p:cNvSpPr txBox="1"/>
          <p:nvPr/>
        </p:nvSpPr>
        <p:spPr>
          <a:xfrm>
            <a:off x="719328" y="438912"/>
            <a:ext cx="349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u="sng" dirty="0"/>
              <a:t>Question 21 bis </a:t>
            </a:r>
            <a:r>
              <a:rPr lang="fr-FR" sz="3600" b="1" dirty="0"/>
              <a:t>: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1186C2A-2098-4CA9-AFB5-45F4A278C17B}"/>
              </a:ext>
            </a:extLst>
          </p:cNvPr>
          <p:cNvSpPr txBox="1"/>
          <p:nvPr/>
        </p:nvSpPr>
        <p:spPr>
          <a:xfrm>
            <a:off x="605858" y="1084868"/>
            <a:ext cx="6914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Quelles sont les coordonnées de </a:t>
            </a:r>
            <a:r>
              <a:rPr lang="fr-FR" sz="3600" dirty="0">
                <a:solidFill>
                  <a:srgbClr val="C00000"/>
                </a:solidFill>
              </a:rPr>
              <a:t>L </a:t>
            </a:r>
            <a:r>
              <a:rPr lang="fr-FR" sz="3600" dirty="0"/>
              <a:t>?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E8065D1E-9058-427E-90C0-CCF2B2694264}"/>
              </a:ext>
            </a:extLst>
          </p:cNvPr>
          <p:cNvGrpSpPr/>
          <p:nvPr/>
        </p:nvGrpSpPr>
        <p:grpSpPr>
          <a:xfrm rot="18005191">
            <a:off x="7279500" y="3475177"/>
            <a:ext cx="4684565" cy="2700167"/>
            <a:chOff x="6827520" y="3778080"/>
            <a:chExt cx="4684565" cy="2700167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02E43828-6E7F-41B1-858A-B75BD4E320EF}"/>
                </a:ext>
              </a:extLst>
            </p:cNvPr>
            <p:cNvCxnSpPr>
              <a:cxnSpLocks/>
            </p:cNvCxnSpPr>
            <p:nvPr/>
          </p:nvCxnSpPr>
          <p:spPr>
            <a:xfrm>
              <a:off x="6827520" y="3778080"/>
              <a:ext cx="4326255" cy="2486267"/>
            </a:xfrm>
            <a:prstGeom prst="straightConnector1">
              <a:avLst/>
            </a:prstGeom>
            <a:ln w="349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8335FE5-04BC-4495-A43A-F3AFF5E78D34}"/>
                </a:ext>
              </a:extLst>
            </p:cNvPr>
            <p:cNvSpPr txBox="1"/>
            <p:nvPr/>
          </p:nvSpPr>
          <p:spPr>
            <a:xfrm rot="3411656">
              <a:off x="11080396" y="6046558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accent1"/>
                  </a:solidFill>
                </a:rPr>
                <a:t>x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8D98A2B5-EF9E-4144-AB84-2BA36089CA60}"/>
              </a:ext>
            </a:extLst>
          </p:cNvPr>
          <p:cNvGrpSpPr/>
          <p:nvPr/>
        </p:nvGrpSpPr>
        <p:grpSpPr>
          <a:xfrm rot="14363560">
            <a:off x="4980351" y="3476511"/>
            <a:ext cx="3920023" cy="2980652"/>
            <a:chOff x="7266782" y="2100801"/>
            <a:chExt cx="3938806" cy="2980652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557EF955-EF67-4721-AEC4-B94091EABF12}"/>
                </a:ext>
              </a:extLst>
            </p:cNvPr>
            <p:cNvGrpSpPr/>
            <p:nvPr/>
          </p:nvGrpSpPr>
          <p:grpSpPr>
            <a:xfrm>
              <a:off x="7266782" y="2100801"/>
              <a:ext cx="2947996" cy="2980652"/>
              <a:chOff x="4016100" y="1833164"/>
              <a:chExt cx="2874454" cy="2904458"/>
            </a:xfrm>
          </p:grpSpPr>
          <p:cxnSp>
            <p:nvCxnSpPr>
              <p:cNvPr id="6" name="Connecteur droit avec flèche 5">
                <a:extLst>
                  <a:ext uri="{FF2B5EF4-FFF2-40B4-BE49-F238E27FC236}">
                    <a16:creationId xmlns:a16="http://schemas.microsoft.com/office/drawing/2014/main" id="{0272EA3E-B318-419F-AADD-1B0B1516BE61}"/>
                  </a:ext>
                </a:extLst>
              </p:cNvPr>
              <p:cNvCxnSpPr>
                <a:cxnSpLocks/>
              </p:cNvCxnSpPr>
              <p:nvPr/>
            </p:nvCxnSpPr>
            <p:spPr>
              <a:xfrm rot="7236440" flipH="1" flipV="1">
                <a:off x="4613360" y="2460427"/>
                <a:ext cx="2904458" cy="1649931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AF5A0BAF-CEFF-426A-B755-EAD207D9ECD7}"/>
                  </a:ext>
                </a:extLst>
              </p:cNvPr>
              <p:cNvCxnSpPr>
                <a:cxnSpLocks/>
              </p:cNvCxnSpPr>
              <p:nvPr/>
            </p:nvCxnSpPr>
            <p:spPr>
              <a:xfrm rot="7236440" flipH="1" flipV="1">
                <a:off x="3858043" y="4077087"/>
                <a:ext cx="786642" cy="47052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829DB25-BBCA-459F-8666-469BA3C03EFD}"/>
                </a:ext>
              </a:extLst>
            </p:cNvPr>
            <p:cNvSpPr txBox="1"/>
            <p:nvPr/>
          </p:nvSpPr>
          <p:spPr>
            <a:xfrm rot="7453995">
              <a:off x="10770266" y="2334014"/>
              <a:ext cx="344917" cy="525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0000"/>
                  </a:solidFill>
                </a:rPr>
                <a:t>y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266390F-2D88-41BC-8831-DBD6A09B26C6}"/>
              </a:ext>
            </a:extLst>
          </p:cNvPr>
          <p:cNvGrpSpPr/>
          <p:nvPr/>
        </p:nvGrpSpPr>
        <p:grpSpPr>
          <a:xfrm>
            <a:off x="8014602" y="915944"/>
            <a:ext cx="357790" cy="5234691"/>
            <a:chOff x="7687317" y="146524"/>
            <a:chExt cx="357790" cy="5705774"/>
          </a:xfrm>
        </p:grpSpPr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07E86D46-6C61-4A91-9EA6-3CF1F5DBA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3699" y="474805"/>
              <a:ext cx="54864" cy="5377493"/>
            </a:xfrm>
            <a:prstGeom prst="straightConnector1">
              <a:avLst/>
            </a:prstGeom>
            <a:ln w="412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76DFF3E-BB89-4894-9ABD-6A5ACA8B12FA}"/>
                </a:ext>
              </a:extLst>
            </p:cNvPr>
            <p:cNvSpPr txBox="1"/>
            <p:nvPr/>
          </p:nvSpPr>
          <p:spPr>
            <a:xfrm>
              <a:off x="7687317" y="146524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solidFill>
                    <a:schemeClr val="accent6">
                      <a:lumMod val="50000"/>
                    </a:schemeClr>
                  </a:solidFill>
                  <a:latin typeface="AR BLANCA" panose="02000000000000000000" pitchFamily="2" charset="0"/>
                </a:rPr>
                <a:t>z</a:t>
              </a:r>
            </a:p>
          </p:txBody>
        </p: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49AA1212-EE34-46FA-B419-6F2D9B018605}"/>
              </a:ext>
            </a:extLst>
          </p:cNvPr>
          <p:cNvSpPr txBox="1"/>
          <p:nvPr/>
        </p:nvSpPr>
        <p:spPr>
          <a:xfrm>
            <a:off x="1447620" y="2052788"/>
            <a:ext cx="2662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( </a:t>
            </a:r>
            <a:r>
              <a:rPr lang="fr-FR" sz="4800" dirty="0">
                <a:solidFill>
                  <a:schemeClr val="accent1"/>
                </a:solidFill>
              </a:rPr>
              <a:t>3</a:t>
            </a:r>
            <a:r>
              <a:rPr lang="fr-FR" sz="4800" dirty="0"/>
              <a:t> ; </a:t>
            </a:r>
            <a:r>
              <a:rPr lang="fr-FR" sz="4800" dirty="0">
                <a:solidFill>
                  <a:srgbClr val="FF0000"/>
                </a:solidFill>
              </a:rPr>
              <a:t>2</a:t>
            </a:r>
            <a:r>
              <a:rPr lang="fr-FR" sz="4800" dirty="0"/>
              <a:t>; </a:t>
            </a:r>
            <a:r>
              <a:rPr lang="fr-FR" sz="4800" dirty="0">
                <a:solidFill>
                  <a:srgbClr val="3AF731"/>
                </a:solidFill>
              </a:rPr>
              <a:t>2</a:t>
            </a:r>
            <a:r>
              <a:rPr lang="fr-FR" sz="4800" dirty="0"/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0ED1CE-C775-4949-BC90-7773DF48DC47}"/>
              </a:ext>
            </a:extLst>
          </p:cNvPr>
          <p:cNvSpPr txBox="1"/>
          <p:nvPr/>
        </p:nvSpPr>
        <p:spPr>
          <a:xfrm rot="1939572">
            <a:off x="5893975" y="488791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     4     3     2     1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BE6349-CCE3-4BBB-94FC-9E99307D3029}"/>
              </a:ext>
            </a:extLst>
          </p:cNvPr>
          <p:cNvSpPr txBox="1"/>
          <p:nvPr/>
        </p:nvSpPr>
        <p:spPr>
          <a:xfrm rot="19872177">
            <a:off x="8426317" y="4766169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1      2      3      4      5     6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E25D9E-CE68-4FBB-B27B-6092B6C25E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0779" y="56297"/>
            <a:ext cx="5715000" cy="5743575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16197772-44B2-4B9A-B8F1-5F4E79CA1D7F}"/>
              </a:ext>
            </a:extLst>
          </p:cNvPr>
          <p:cNvGrpSpPr/>
          <p:nvPr/>
        </p:nvGrpSpPr>
        <p:grpSpPr>
          <a:xfrm>
            <a:off x="8245401" y="3193928"/>
            <a:ext cx="463950" cy="584775"/>
            <a:chOff x="9616231" y="690979"/>
            <a:chExt cx="463950" cy="584775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E708CD-2FD8-4B7C-B997-F979E74F1598}"/>
                </a:ext>
              </a:extLst>
            </p:cNvPr>
            <p:cNvSpPr/>
            <p:nvPr/>
          </p:nvSpPr>
          <p:spPr>
            <a:xfrm>
              <a:off x="9970453" y="917448"/>
              <a:ext cx="109728" cy="1341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1677A58-CFB8-42AF-8074-30E0AD0AA5C9}"/>
                </a:ext>
              </a:extLst>
            </p:cNvPr>
            <p:cNvSpPr txBox="1"/>
            <p:nvPr/>
          </p:nvSpPr>
          <p:spPr>
            <a:xfrm>
              <a:off x="9616231" y="690979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>
                  <a:solidFill>
                    <a:srgbClr val="C00000"/>
                  </a:solidFill>
                </a:rPr>
                <a:t>L</a:t>
              </a:r>
            </a:p>
          </p:txBody>
        </p:sp>
      </p:grp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D2F0F07-3DED-4CDB-B273-EA87513619C1}"/>
              </a:ext>
            </a:extLst>
          </p:cNvPr>
          <p:cNvCxnSpPr>
            <a:cxnSpLocks/>
          </p:cNvCxnSpPr>
          <p:nvPr/>
        </p:nvCxnSpPr>
        <p:spPr>
          <a:xfrm>
            <a:off x="8685751" y="3521383"/>
            <a:ext cx="343054" cy="21791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90200D3E-0A66-400B-A063-0C54FC0AA556}"/>
              </a:ext>
            </a:extLst>
          </p:cNvPr>
          <p:cNvCxnSpPr>
            <a:cxnSpLocks/>
          </p:cNvCxnSpPr>
          <p:nvPr/>
        </p:nvCxnSpPr>
        <p:spPr>
          <a:xfrm>
            <a:off x="9049340" y="4212566"/>
            <a:ext cx="460315" cy="247249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1F01168-91E5-43B7-A2C5-999784920AF7}"/>
              </a:ext>
            </a:extLst>
          </p:cNvPr>
          <p:cNvCxnSpPr>
            <a:cxnSpLocks/>
          </p:cNvCxnSpPr>
          <p:nvPr/>
        </p:nvCxnSpPr>
        <p:spPr>
          <a:xfrm>
            <a:off x="9034633" y="3735612"/>
            <a:ext cx="8879" cy="476954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704F3D3-D8A9-4478-B190-185848361B47}"/>
              </a:ext>
            </a:extLst>
          </p:cNvPr>
          <p:cNvCxnSpPr>
            <a:cxnSpLocks/>
          </p:cNvCxnSpPr>
          <p:nvPr/>
        </p:nvCxnSpPr>
        <p:spPr>
          <a:xfrm>
            <a:off x="9485306" y="4415554"/>
            <a:ext cx="8879" cy="476954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4E5EC6C-A81A-4DA8-8C12-B13660F1B78E}"/>
              </a:ext>
            </a:extLst>
          </p:cNvPr>
          <p:cNvCxnSpPr>
            <a:cxnSpLocks/>
          </p:cNvCxnSpPr>
          <p:nvPr/>
        </p:nvCxnSpPr>
        <p:spPr>
          <a:xfrm>
            <a:off x="7812119" y="3988301"/>
            <a:ext cx="4879" cy="44853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C246F065-1410-4B86-8D19-ECDD954851BE}"/>
              </a:ext>
            </a:extLst>
          </p:cNvPr>
          <p:cNvCxnSpPr>
            <a:cxnSpLocks/>
          </p:cNvCxnSpPr>
          <p:nvPr/>
        </p:nvCxnSpPr>
        <p:spPr>
          <a:xfrm flipH="1">
            <a:off x="7842667" y="3491508"/>
            <a:ext cx="817247" cy="48203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4FACCA0-1225-4F57-A350-D58BCA465817}"/>
              </a:ext>
            </a:extLst>
          </p:cNvPr>
          <p:cNvCxnSpPr>
            <a:cxnSpLocks/>
          </p:cNvCxnSpPr>
          <p:nvPr/>
        </p:nvCxnSpPr>
        <p:spPr>
          <a:xfrm flipH="1">
            <a:off x="7414638" y="4436831"/>
            <a:ext cx="410652" cy="21720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C6B0267-1A45-4C03-AEE4-D214C4C6FE5B}"/>
              </a:ext>
            </a:extLst>
          </p:cNvPr>
          <p:cNvCxnSpPr>
            <a:cxnSpLocks/>
          </p:cNvCxnSpPr>
          <p:nvPr/>
        </p:nvCxnSpPr>
        <p:spPr>
          <a:xfrm>
            <a:off x="7414638" y="4677015"/>
            <a:ext cx="4879" cy="44853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27942 -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2506662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sz="3600" dirty="0"/>
              </a:p>
              <a:p>
                <a:pPr marL="0" indent="0">
                  <a:buNone/>
                </a:pPr>
                <a:r>
                  <a:rPr lang="fr-FR" sz="3600" dirty="0"/>
                  <a:t>Quelle égalité convient au triangle TRC ?</a:t>
                </a:r>
              </a:p>
              <a:p>
                <a:pPr marL="0" indent="0">
                  <a:buNone/>
                </a:pPr>
                <a:r>
                  <a:rPr lang="fr-FR" sz="3600" dirty="0"/>
                  <a:t> </a:t>
                </a:r>
              </a:p>
              <a:p>
                <a:pPr marL="0" indent="0">
                  <a:buNone/>
                </a:pPr>
                <a:r>
                  <a:rPr lang="fr-FR" sz="3600" dirty="0"/>
                  <a:t>	</a:t>
                </a:r>
                <a:r>
                  <a:rPr lang="fr-FR" sz="3600" dirty="0">
                    <a:latin typeface="Book Antiqua" panose="02040602050305030304" pitchFamily="18" charset="0"/>
                  </a:rPr>
                  <a:t>☻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𝐶𝑇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fr-FR" sz="3600" dirty="0"/>
              </a:p>
              <a:p>
                <a:pPr marL="0" indent="0">
                  <a:buNone/>
                </a:pPr>
                <a:r>
                  <a:rPr lang="fr-FR" sz="3600" dirty="0"/>
                  <a:t>	</a:t>
                </a:r>
                <a:r>
                  <a:rPr lang="fr-FR" sz="3600" dirty="0">
                    <a:latin typeface="Book Antiqua" panose="02040602050305030304" pitchFamily="18" charset="0"/>
                  </a:rPr>
                  <a:t>☻</a:t>
                </a:r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3600" b="0" dirty="0"/>
              </a:p>
              <a:p>
                <a:pPr marL="0" indent="0">
                  <a:buNone/>
                </a:pPr>
                <a:r>
                  <a:rPr lang="fr-FR" sz="3600" dirty="0"/>
                  <a:t>	</a:t>
                </a:r>
                <a:r>
                  <a:rPr lang="fr-FR" sz="3600" dirty="0">
                    <a:latin typeface="Book Antiqua" panose="02040602050305030304" pitchFamily="18" charset="0"/>
                  </a:rPr>
                  <a:t>☻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𝐶𝑇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𝐶𝑅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fr-FR" sz="3600" dirty="0"/>
              </a:p>
              <a:p>
                <a:pPr marL="0" indent="0">
                  <a:buNone/>
                </a:pPr>
                <a:r>
                  <a:rPr lang="fr-FR" sz="3600" dirty="0"/>
                  <a:t>                        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506662"/>
                <a:ext cx="10515600" cy="4351338"/>
              </a:xfrm>
              <a:blipFill>
                <a:blip r:embed="rId2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D3267A6E-CF21-4982-A22C-F9885187CF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2477" y="0"/>
            <a:ext cx="4067175" cy="3752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213BA2-EC04-43FF-A130-4024D752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0795" y="-96631"/>
            <a:ext cx="4341808" cy="33468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01D2773-4A0B-4F75-9BE2-178B56DD78FE}"/>
              </a:ext>
            </a:extLst>
          </p:cNvPr>
          <p:cNvSpPr txBox="1"/>
          <p:nvPr/>
        </p:nvSpPr>
        <p:spPr>
          <a:xfrm>
            <a:off x="154459" y="3625804"/>
            <a:ext cx="11913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1"/>
                </a:solidFill>
              </a:rPr>
              <a:t>TRC est </a:t>
            </a:r>
            <a:r>
              <a:rPr lang="fr-FR" sz="3600" dirty="0">
                <a:solidFill>
                  <a:srgbClr val="FF0000"/>
                </a:solidFill>
              </a:rPr>
              <a:t>rectangle en R alors d’après le théorème de </a:t>
            </a:r>
            <a:r>
              <a:rPr lang="fr-FR" sz="3600" dirty="0" err="1">
                <a:solidFill>
                  <a:srgbClr val="FF0000"/>
                </a:solidFill>
              </a:rPr>
              <a:t>pythagore</a:t>
            </a:r>
            <a:r>
              <a:rPr lang="fr-FR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3DC6A-1D1F-4347-84E8-B5C5BBDEBBDB}"/>
              </a:ext>
            </a:extLst>
          </p:cNvPr>
          <p:cNvSpPr/>
          <p:nvPr/>
        </p:nvSpPr>
        <p:spPr>
          <a:xfrm>
            <a:off x="1482811" y="4932975"/>
            <a:ext cx="3929448" cy="664636"/>
          </a:xfrm>
          <a:prstGeom prst="rect">
            <a:avLst/>
          </a:prstGeom>
          <a:solidFill>
            <a:schemeClr val="accent1">
              <a:alpha val="58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5427AC4-44BC-477B-8F0D-9AE31C809ABF}"/>
              </a:ext>
            </a:extLst>
          </p:cNvPr>
          <p:cNvGrpSpPr/>
          <p:nvPr/>
        </p:nvGrpSpPr>
        <p:grpSpPr>
          <a:xfrm>
            <a:off x="5511228" y="2570672"/>
            <a:ext cx="199459" cy="191578"/>
            <a:chOff x="5511228" y="2570672"/>
            <a:chExt cx="199459" cy="191578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651E619-A97F-4A16-BEE7-750333469B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1228" y="2570672"/>
              <a:ext cx="199459" cy="9632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C7A8BF06-8E7C-4F85-A29A-DE6619B08D7C}"/>
                </a:ext>
              </a:extLst>
            </p:cNvPr>
            <p:cNvCxnSpPr>
              <a:cxnSpLocks/>
            </p:cNvCxnSpPr>
            <p:nvPr/>
          </p:nvCxnSpPr>
          <p:spPr>
            <a:xfrm>
              <a:off x="5710687" y="2570672"/>
              <a:ext cx="0" cy="19157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81109EA-7603-4F6C-B6CB-404E1C74C8C1}"/>
              </a:ext>
            </a:extLst>
          </p:cNvPr>
          <p:cNvGrpSpPr/>
          <p:nvPr/>
        </p:nvGrpSpPr>
        <p:grpSpPr>
          <a:xfrm rot="1313784">
            <a:off x="9686148" y="2140332"/>
            <a:ext cx="193155" cy="277080"/>
            <a:chOff x="5517532" y="2485170"/>
            <a:chExt cx="193155" cy="277080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53EC60D-B39E-4C6B-A117-B55B65DC59B5}"/>
                </a:ext>
              </a:extLst>
            </p:cNvPr>
            <p:cNvCxnSpPr>
              <a:cxnSpLocks/>
            </p:cNvCxnSpPr>
            <p:nvPr/>
          </p:nvCxnSpPr>
          <p:spPr>
            <a:xfrm rot="20286216">
              <a:off x="5517532" y="2485170"/>
              <a:ext cx="176616" cy="12286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59D494F0-EEA2-4E4D-BB26-7944DA903B02}"/>
                </a:ext>
              </a:extLst>
            </p:cNvPr>
            <p:cNvCxnSpPr>
              <a:cxnSpLocks/>
            </p:cNvCxnSpPr>
            <p:nvPr/>
          </p:nvCxnSpPr>
          <p:spPr>
            <a:xfrm>
              <a:off x="5710687" y="2570672"/>
              <a:ext cx="0" cy="19157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8A43E799-B7CD-4DA1-98E5-0847770D463F}"/>
              </a:ext>
            </a:extLst>
          </p:cNvPr>
          <p:cNvSpPr txBox="1">
            <a:spLocks/>
          </p:cNvSpPr>
          <p:nvPr/>
        </p:nvSpPr>
        <p:spPr>
          <a:xfrm>
            <a:off x="154459" y="194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Question 2:</a:t>
            </a:r>
          </a:p>
        </p:txBody>
      </p:sp>
    </p:spTree>
    <p:extLst>
      <p:ext uri="{BB962C8B-B14F-4D97-AF65-F5344CB8AC3E}">
        <p14:creationId xmlns:p14="http://schemas.microsoft.com/office/powerpoint/2010/main" val="7146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CFE29-78EE-48CD-9633-574CAFB4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9" y="89080"/>
            <a:ext cx="10515600" cy="1325563"/>
          </a:xfrm>
        </p:spPr>
        <p:txBody>
          <a:bodyPr/>
          <a:lstStyle/>
          <a:p>
            <a:r>
              <a:rPr lang="fr-FR" b="1" dirty="0"/>
              <a:t>Question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CF01055-40BC-4CA0-8738-F58001859FEA}"/>
                  </a:ext>
                </a:extLst>
              </p:cNvPr>
              <p:cNvSpPr txBox="1"/>
              <p:nvPr/>
            </p:nvSpPr>
            <p:spPr>
              <a:xfrm>
                <a:off x="1019767" y="1950339"/>
                <a:ext cx="59573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dirty="0"/>
                  <a:t>Calcule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fr-FR" sz="3200" b="0" i="0" smtClean="0">
                        <a:latin typeface="Cambria Math" panose="02040503050406030204" pitchFamily="18" charset="0"/>
                      </a:rPr>
                      <m:t>pour</m:t>
                    </m:r>
                    <m:r>
                      <a:rPr lang="fr-FR" sz="32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CF01055-40BC-4CA0-8738-F58001859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67" y="1950339"/>
                <a:ext cx="5957336" cy="584775"/>
              </a:xfrm>
              <a:prstGeom prst="rect">
                <a:avLst/>
              </a:prstGeom>
              <a:blipFill>
                <a:blip r:embed="rId2"/>
                <a:stretch>
                  <a:fillRect l="-2556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C6B4E02-85D1-418D-9A4C-B37FC34412EA}"/>
                  </a:ext>
                </a:extLst>
              </p:cNvPr>
              <p:cNvSpPr txBox="1"/>
              <p:nvPr/>
            </p:nvSpPr>
            <p:spPr>
              <a:xfrm>
                <a:off x="1019746" y="1950339"/>
                <a:ext cx="57297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dirty="0"/>
                  <a:t>Calcule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fr-FR" sz="3200" b="0" i="0" smtClean="0">
                        <a:latin typeface="Cambria Math" panose="02040503050406030204" pitchFamily="18" charset="0"/>
                      </a:rPr>
                      <m:t>pour</m:t>
                    </m:r>
                    <m:r>
                      <a:rPr lang="fr-FR" sz="32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C6B4E02-85D1-418D-9A4C-B37FC3441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46" y="1950339"/>
                <a:ext cx="5729710" cy="584775"/>
              </a:xfrm>
              <a:prstGeom prst="rect">
                <a:avLst/>
              </a:prstGeom>
              <a:blipFill>
                <a:blip r:embed="rId3"/>
                <a:stretch>
                  <a:fillRect l="-2660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D97D26C-EC20-4A41-94B2-41A89EF95A83}"/>
                  </a:ext>
                </a:extLst>
              </p:cNvPr>
              <p:cNvSpPr txBox="1"/>
              <p:nvPr/>
            </p:nvSpPr>
            <p:spPr>
              <a:xfrm>
                <a:off x="2001329" y="2907102"/>
                <a:ext cx="29725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fr-FR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FR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fr-FR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fr-FR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fr-F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10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D97D26C-EC20-4A41-94B2-41A89EF95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29" y="2907102"/>
                <a:ext cx="2972545" cy="584775"/>
              </a:xfrm>
              <a:prstGeom prst="rect">
                <a:avLst/>
              </a:prstGeom>
              <a:blipFill>
                <a:blip r:embed="rId4"/>
                <a:stretch>
                  <a:fillRect l="-5123" t="-15625" b="-3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A2D71B8-8528-4B53-9BE4-F45D11BF98DB}"/>
                  </a:ext>
                </a:extLst>
              </p:cNvPr>
              <p:cNvSpPr txBox="1"/>
              <p:nvPr/>
            </p:nvSpPr>
            <p:spPr>
              <a:xfrm>
                <a:off x="2001329" y="3713053"/>
                <a:ext cx="24256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fr-FR" sz="3200" dirty="0">
                    <a:sym typeface="Wingdings" panose="05000000000000000000" pitchFamily="2" charset="2"/>
                  </a:rPr>
                  <a:t>  </a:t>
                </a:r>
                <a:r>
                  <a:rPr lang="fr-FR" sz="32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100</a:t>
                </a:r>
                <a:r>
                  <a:rPr lang="fr-FR" sz="32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   </m:t>
                    </m:r>
                    <m:r>
                      <a:rPr lang="fr-FR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20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A2D71B8-8528-4B53-9BE4-F45D11BF9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29" y="3713053"/>
                <a:ext cx="2425664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86D5D40F-0E4F-43FA-BA74-D9491EF4BFB3}"/>
              </a:ext>
            </a:extLst>
          </p:cNvPr>
          <p:cNvSpPr/>
          <p:nvPr/>
        </p:nvSpPr>
        <p:spPr>
          <a:xfrm rot="5400000">
            <a:off x="2684825" y="3265975"/>
            <a:ext cx="267419" cy="4295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A56ACEBB-3FE2-468D-AED6-B09620A0EABD}"/>
              </a:ext>
            </a:extLst>
          </p:cNvPr>
          <p:cNvSpPr/>
          <p:nvPr/>
        </p:nvSpPr>
        <p:spPr>
          <a:xfrm rot="5400000">
            <a:off x="4113632" y="2730256"/>
            <a:ext cx="240306" cy="1480176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AB5BE31-6E96-4A39-B043-AB7F6B50A316}"/>
                  </a:ext>
                </a:extLst>
              </p:cNvPr>
              <p:cNvSpPr txBox="1"/>
              <p:nvPr/>
            </p:nvSpPr>
            <p:spPr>
              <a:xfrm>
                <a:off x="2001329" y="4404509"/>
                <a:ext cx="1883272" cy="650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=    80  </m:t>
                          </m:r>
                        </m:e>
                      </m:borderBox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AB5BE31-6E96-4A39-B043-AB7F6B50A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29" y="4404509"/>
                <a:ext cx="1883272" cy="650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9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43364" y="3624296"/>
                <a:ext cx="10515600" cy="4351338"/>
              </a:xfrm>
            </p:spPr>
            <p:txBody>
              <a:bodyPr/>
              <a:lstStyle/>
              <a:p>
                <a:r>
                  <a:rPr lang="fr-FR" dirty="0"/>
                  <a:t>Exprime l’aire de ce rectangle    </a:t>
                </a:r>
                <a:r>
                  <a:rPr lang="fr-FR" b="1" dirty="0"/>
                  <a:t>en fonction de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364" y="3624296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562825" y="195222"/>
                <a:ext cx="8688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7030A0"/>
                    </a:solidFill>
                  </a:rPr>
                  <a:t>cm</a:t>
                </a:r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825" y="195222"/>
                <a:ext cx="868828" cy="461665"/>
              </a:xfrm>
              <a:prstGeom prst="rect">
                <a:avLst/>
              </a:prstGeom>
              <a:blipFill>
                <a:blip r:embed="rId3"/>
                <a:stretch>
                  <a:fillRect t="-10526" r="-9859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 rot="16200000">
            <a:off x="4331447" y="178468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4 cm</a:t>
            </a:r>
          </a:p>
        </p:txBody>
      </p:sp>
      <p:cxnSp>
        <p:nvCxnSpPr>
          <p:cNvPr id="10" name="Connecteur droit avec flèche 9"/>
          <p:cNvCxnSpPr>
            <a:cxnSpLocks/>
          </p:cNvCxnSpPr>
          <p:nvPr/>
        </p:nvCxnSpPr>
        <p:spPr>
          <a:xfrm flipH="1">
            <a:off x="5308545" y="675938"/>
            <a:ext cx="1377388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cxnSpLocks/>
          </p:cNvCxnSpPr>
          <p:nvPr/>
        </p:nvCxnSpPr>
        <p:spPr>
          <a:xfrm>
            <a:off x="4954374" y="902229"/>
            <a:ext cx="1" cy="22938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411F3325-B842-4228-994C-2D314DA190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1775" y="656887"/>
            <a:ext cx="4477023" cy="273547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66BC2CC-B733-4BBA-9C1D-980E47BF41B4}"/>
              </a:ext>
            </a:extLst>
          </p:cNvPr>
          <p:cNvCxnSpPr/>
          <p:nvPr/>
        </p:nvCxnSpPr>
        <p:spPr>
          <a:xfrm>
            <a:off x="5308545" y="902229"/>
            <a:ext cx="399609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6F82F91-5EA1-414F-9E74-E8FB2C62E0A0}"/>
                  </a:ext>
                </a:extLst>
              </p:cNvPr>
              <p:cNvSpPr txBox="1"/>
              <p:nvPr/>
            </p:nvSpPr>
            <p:spPr>
              <a:xfrm>
                <a:off x="428368" y="4384508"/>
                <a:ext cx="32498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fr-F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6F82F91-5EA1-414F-9E74-E8FB2C62E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8" y="4384508"/>
                <a:ext cx="32498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F0B1A2B-CA88-4357-B19A-6FD837248227}"/>
              </a:ext>
            </a:extLst>
          </p:cNvPr>
          <p:cNvCxnSpPr/>
          <p:nvPr/>
        </p:nvCxnSpPr>
        <p:spPr>
          <a:xfrm>
            <a:off x="9304638" y="902229"/>
            <a:ext cx="0" cy="2282932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CE1405A0-5763-4DBB-AFDA-AF2C06320B44}"/>
              </a:ext>
            </a:extLst>
          </p:cNvPr>
          <p:cNvSpPr txBox="1"/>
          <p:nvPr/>
        </p:nvSpPr>
        <p:spPr>
          <a:xfrm>
            <a:off x="9304638" y="1716606"/>
            <a:ext cx="728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sz="4000" dirty="0">
                <a:solidFill>
                  <a:srgbClr val="00B0F0"/>
                </a:solidFill>
              </a:rPr>
              <a:t> 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955395-D24D-4BBF-A90B-E63AF6697ABF}"/>
                  </a:ext>
                </a:extLst>
              </p:cNvPr>
              <p:cNvSpPr/>
              <p:nvPr/>
            </p:nvSpPr>
            <p:spPr>
              <a:xfrm>
                <a:off x="6756224" y="836048"/>
                <a:ext cx="9039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955395-D24D-4BBF-A90B-E63AF6697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224" y="836048"/>
                <a:ext cx="90396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6464D5F-970F-4793-A67F-BBFF0B30CDEC}"/>
                  </a:ext>
                </a:extLst>
              </p:cNvPr>
              <p:cNvSpPr txBox="1"/>
              <p:nvPr/>
            </p:nvSpPr>
            <p:spPr>
              <a:xfrm>
                <a:off x="838195" y="5885354"/>
                <a:ext cx="17118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3600" dirty="0"/>
                  <a:t>  </a:t>
                </a:r>
                <a14:m>
                  <m:oMath xmlns:m="http://schemas.openxmlformats.org/officeDocument/2006/math">
                    <m:r>
                      <a:rPr lang="fr-FR" sz="3600" b="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fr-FR" sz="36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3600" dirty="0"/>
                  <a:t>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6464D5F-970F-4793-A67F-BBFF0B30C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5" y="5885354"/>
                <a:ext cx="171187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24C803D-3D90-427A-9EAB-58ABE045C78A}"/>
                  </a:ext>
                </a:extLst>
              </p:cNvPr>
              <p:cNvSpPr txBox="1"/>
              <p:nvPr/>
            </p:nvSpPr>
            <p:spPr>
              <a:xfrm>
                <a:off x="428367" y="5198293"/>
                <a:ext cx="25891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b="0" dirty="0"/>
                  <a:t>   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      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fr-FR" sz="36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24C803D-3D90-427A-9EAB-58ABE045C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7" y="5198293"/>
                <a:ext cx="258917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re 1">
            <a:extLst>
              <a:ext uri="{FF2B5EF4-FFF2-40B4-BE49-F238E27FC236}">
                <a16:creationId xmlns:a16="http://schemas.microsoft.com/office/drawing/2014/main" id="{B77BAC48-2CED-4802-92A8-3C9064B1E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9" y="89080"/>
            <a:ext cx="10515600" cy="1325563"/>
          </a:xfrm>
        </p:spPr>
        <p:txBody>
          <a:bodyPr/>
          <a:lstStyle/>
          <a:p>
            <a:r>
              <a:rPr lang="fr-FR" b="1" dirty="0"/>
              <a:t>Question 4:</a:t>
            </a:r>
          </a:p>
        </p:txBody>
      </p:sp>
    </p:spTree>
    <p:extLst>
      <p:ext uri="{BB962C8B-B14F-4D97-AF65-F5344CB8AC3E}">
        <p14:creationId xmlns:p14="http://schemas.microsoft.com/office/powerpoint/2010/main" val="19192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45638 0.6347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26" y="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58829 0.5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14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uild="allAtOnce"/>
      <p:bldP spid="15" grpId="0"/>
      <p:bldP spid="15" grpId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358F78E-3CE1-4909-94DE-67396C97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566" y="3348420"/>
            <a:ext cx="2469119" cy="28995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EE1317A-AC5B-43CF-AD06-E111FAD119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EDE"/>
              </a:clrFrom>
              <a:clrTo>
                <a:srgbClr val="DDDE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903" y="113966"/>
            <a:ext cx="4457700" cy="41814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AF3203-7E2F-4CA0-BD80-2DB331C5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971" y="0"/>
            <a:ext cx="10515600" cy="1325563"/>
          </a:xfrm>
        </p:spPr>
        <p:txBody>
          <a:bodyPr/>
          <a:lstStyle/>
          <a:p>
            <a:r>
              <a:rPr lang="fr-FR" b="1" dirty="0"/>
              <a:t>Question 5: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F219B-DF84-438E-8C50-465F135C8D0E}"/>
              </a:ext>
            </a:extLst>
          </p:cNvPr>
          <p:cNvSpPr/>
          <p:nvPr/>
        </p:nvSpPr>
        <p:spPr>
          <a:xfrm>
            <a:off x="2219908" y="5724791"/>
            <a:ext cx="7149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sz="2800" dirty="0"/>
              <a:t>Quel résultat va-t-il m’afficher si je choisis   10?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B88B72-FEDF-4675-8173-8EF9B0495A35}"/>
              </a:ext>
            </a:extLst>
          </p:cNvPr>
          <p:cNvSpPr txBox="1"/>
          <p:nvPr/>
        </p:nvSpPr>
        <p:spPr>
          <a:xfrm>
            <a:off x="3000694" y="1681483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X</a:t>
            </a:r>
            <a:r>
              <a:rPr lang="fr-FR" sz="2800" b="1" dirty="0"/>
              <a:t>  =10</a:t>
            </a:r>
            <a:endParaRPr lang="fr-FR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92203BA-4B73-420A-B748-1D93C97C71B5}"/>
                  </a:ext>
                </a:extLst>
              </p:cNvPr>
              <p:cNvSpPr txBox="1"/>
              <p:nvPr/>
            </p:nvSpPr>
            <p:spPr>
              <a:xfrm>
                <a:off x="4536644" y="1955705"/>
                <a:ext cx="1896288" cy="1384995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2"/>
                    </a:solidFill>
                  </a:rPr>
                  <a:t>1</a:t>
                </a:r>
                <a:r>
                  <a:rPr lang="fr-FR" sz="2800" b="1" baseline="30000" dirty="0">
                    <a:solidFill>
                      <a:schemeClr val="accent2"/>
                    </a:solidFill>
                  </a:rPr>
                  <a:t>ère</a:t>
                </a:r>
                <a:r>
                  <a:rPr lang="fr-FR" sz="2800" b="1" dirty="0">
                    <a:solidFill>
                      <a:schemeClr val="accent2"/>
                    </a:solidFill>
                  </a:rPr>
                  <a:t> fois:</a:t>
                </a:r>
                <a:r>
                  <a:rPr lang="fr-FR" sz="2800" b="1" dirty="0"/>
                  <a:t>  </a:t>
                </a:r>
              </a:p>
              <a:p>
                <a:r>
                  <a:rPr lang="fr-FR" sz="2800" b="1" dirty="0"/>
                  <a:t>R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endParaRPr lang="fr-FR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800" b="1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92203BA-4B73-420A-B748-1D93C97C7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644" y="1955705"/>
                <a:ext cx="1896288" cy="1384995"/>
              </a:xfrm>
              <a:prstGeom prst="rect">
                <a:avLst/>
              </a:prstGeom>
              <a:blipFill>
                <a:blip r:embed="rId4"/>
                <a:stretch>
                  <a:fillRect l="-6070" t="-3930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7BF08D8F-EC29-4245-AA1D-F0EC78355830}"/>
              </a:ext>
            </a:extLst>
          </p:cNvPr>
          <p:cNvSpPr txBox="1"/>
          <p:nvPr/>
        </p:nvSpPr>
        <p:spPr>
          <a:xfrm>
            <a:off x="5794893" y="6200041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Il me dit 1000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F37118-EE07-4D6C-8828-22B41CB53985}"/>
              </a:ext>
            </a:extLst>
          </p:cNvPr>
          <p:cNvSpPr txBox="1"/>
          <p:nvPr/>
        </p:nvSpPr>
        <p:spPr>
          <a:xfrm>
            <a:off x="2186237" y="802343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R</a:t>
            </a:r>
            <a:r>
              <a:rPr lang="fr-FR" sz="2800" b="1" dirty="0"/>
              <a:t>  =1</a:t>
            </a:r>
            <a:endParaRPr lang="fr-FR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9AF5247-C606-4643-845C-3B5A2B15BEF0}"/>
                  </a:ext>
                </a:extLst>
              </p:cNvPr>
              <p:cNvSpPr txBox="1"/>
              <p:nvPr/>
            </p:nvSpPr>
            <p:spPr>
              <a:xfrm>
                <a:off x="6845860" y="1955705"/>
                <a:ext cx="2111091" cy="1384995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2"/>
                    </a:solidFill>
                  </a:rPr>
                  <a:t>2</a:t>
                </a:r>
                <a:r>
                  <a:rPr lang="fr-FR" sz="2800" b="1" baseline="30000" dirty="0">
                    <a:solidFill>
                      <a:schemeClr val="accent2"/>
                    </a:solidFill>
                  </a:rPr>
                  <a:t>ème</a:t>
                </a:r>
                <a:r>
                  <a:rPr lang="fr-FR" sz="2800" b="1" dirty="0">
                    <a:solidFill>
                      <a:schemeClr val="accent2"/>
                    </a:solidFill>
                  </a:rPr>
                  <a:t> fois:</a:t>
                </a:r>
                <a:r>
                  <a:rPr lang="fr-FR" sz="2800" b="1" dirty="0"/>
                  <a:t>  </a:t>
                </a:r>
              </a:p>
              <a:p>
                <a:r>
                  <a:rPr lang="fr-FR" sz="2800" b="1" dirty="0"/>
                  <a:t>R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endParaRPr lang="fr-FR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800" b="1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9AF5247-C606-4643-845C-3B5A2B15B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860" y="1955705"/>
                <a:ext cx="2111091" cy="1384995"/>
              </a:xfrm>
              <a:prstGeom prst="rect">
                <a:avLst/>
              </a:prstGeom>
              <a:blipFill>
                <a:blip r:embed="rId5"/>
                <a:stretch>
                  <a:fillRect l="-5460" t="-3930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7D6DA2D-CED3-4CEA-9BD9-E438837BEC58}"/>
                  </a:ext>
                </a:extLst>
              </p:cNvPr>
              <p:cNvSpPr txBox="1"/>
              <p:nvPr/>
            </p:nvSpPr>
            <p:spPr>
              <a:xfrm>
                <a:off x="9369879" y="1963425"/>
                <a:ext cx="2325893" cy="1384995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2"/>
                    </a:solidFill>
                  </a:rPr>
                  <a:t>3</a:t>
                </a:r>
                <a:r>
                  <a:rPr lang="fr-FR" sz="2800" b="1" baseline="30000" dirty="0">
                    <a:solidFill>
                      <a:schemeClr val="accent2"/>
                    </a:solidFill>
                  </a:rPr>
                  <a:t>ème</a:t>
                </a:r>
                <a:r>
                  <a:rPr lang="fr-FR" sz="2800" b="1" dirty="0">
                    <a:solidFill>
                      <a:schemeClr val="accent2"/>
                    </a:solidFill>
                  </a:rPr>
                  <a:t> fois:</a:t>
                </a:r>
                <a:r>
                  <a:rPr lang="fr-FR" sz="2800" b="1" dirty="0"/>
                  <a:t>  </a:t>
                </a:r>
              </a:p>
              <a:p>
                <a:r>
                  <a:rPr lang="fr-FR" sz="2800" b="1" dirty="0"/>
                  <a:t>R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endParaRPr lang="fr-FR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800" b="1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𝟏𝟎𝟎𝟎</m:t>
                    </m:r>
                  </m:oMath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7D6DA2D-CED3-4CEA-9BD9-E438837BE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79" y="1963425"/>
                <a:ext cx="2325893" cy="1384995"/>
              </a:xfrm>
              <a:prstGeom prst="rect">
                <a:avLst/>
              </a:prstGeom>
              <a:blipFill>
                <a:blip r:embed="rId6"/>
                <a:stretch>
                  <a:fillRect l="-4948" t="-3493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6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358F78E-3CE1-4909-94DE-67396C97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566" y="3348420"/>
            <a:ext cx="2469119" cy="28995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EE1317A-AC5B-43CF-AD06-E111FAD119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EDE"/>
              </a:clrFrom>
              <a:clrTo>
                <a:srgbClr val="DDDE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903" y="113966"/>
            <a:ext cx="4457700" cy="41814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AF3203-7E2F-4CA0-BD80-2DB331C5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971" y="0"/>
            <a:ext cx="10515600" cy="1325563"/>
          </a:xfrm>
        </p:spPr>
        <p:txBody>
          <a:bodyPr/>
          <a:lstStyle/>
          <a:p>
            <a:r>
              <a:rPr lang="fr-FR" b="1" dirty="0"/>
              <a:t>Question 6: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F219B-DF84-438E-8C50-465F135C8D0E}"/>
              </a:ext>
            </a:extLst>
          </p:cNvPr>
          <p:cNvSpPr/>
          <p:nvPr/>
        </p:nvSpPr>
        <p:spPr>
          <a:xfrm>
            <a:off x="2219908" y="5724791"/>
            <a:ext cx="7294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sz="2800" dirty="0"/>
              <a:t>Quel résultat va-t-il m’afficher si je choisis     5  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B88B72-FEDF-4675-8173-8EF9B0495A35}"/>
              </a:ext>
            </a:extLst>
          </p:cNvPr>
          <p:cNvSpPr txBox="1"/>
          <p:nvPr/>
        </p:nvSpPr>
        <p:spPr>
          <a:xfrm>
            <a:off x="3000694" y="1681483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X</a:t>
            </a:r>
            <a:r>
              <a:rPr lang="fr-FR" sz="2800" b="1" dirty="0"/>
              <a:t>  =5</a:t>
            </a:r>
            <a:endParaRPr lang="fr-FR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92203BA-4B73-420A-B748-1D93C97C71B5}"/>
                  </a:ext>
                </a:extLst>
              </p:cNvPr>
              <p:cNvSpPr txBox="1"/>
              <p:nvPr/>
            </p:nvSpPr>
            <p:spPr>
              <a:xfrm>
                <a:off x="4536644" y="1955705"/>
                <a:ext cx="1681486" cy="1384995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2"/>
                    </a:solidFill>
                  </a:rPr>
                  <a:t>1</a:t>
                </a:r>
                <a:r>
                  <a:rPr lang="fr-FR" sz="2800" b="1" baseline="30000" dirty="0">
                    <a:solidFill>
                      <a:schemeClr val="accent2"/>
                    </a:solidFill>
                  </a:rPr>
                  <a:t>ère</a:t>
                </a:r>
                <a:r>
                  <a:rPr lang="fr-FR" sz="2800" b="1" dirty="0">
                    <a:solidFill>
                      <a:schemeClr val="accent2"/>
                    </a:solidFill>
                  </a:rPr>
                  <a:t> fois:</a:t>
                </a:r>
                <a:r>
                  <a:rPr lang="fr-FR" sz="2800" b="1" dirty="0"/>
                  <a:t>  </a:t>
                </a:r>
              </a:p>
              <a:p>
                <a:r>
                  <a:rPr lang="fr-FR" sz="2800" b="1" dirty="0"/>
                  <a:t>R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fr-FR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800" b="1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92203BA-4B73-420A-B748-1D93C97C7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644" y="1955705"/>
                <a:ext cx="1681486" cy="1384995"/>
              </a:xfrm>
              <a:prstGeom prst="rect">
                <a:avLst/>
              </a:prstGeom>
              <a:blipFill>
                <a:blip r:embed="rId4"/>
                <a:stretch>
                  <a:fillRect l="-6835" t="-3930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7BF08D8F-EC29-4245-AA1D-F0EC78355830}"/>
              </a:ext>
            </a:extLst>
          </p:cNvPr>
          <p:cNvSpPr txBox="1"/>
          <p:nvPr/>
        </p:nvSpPr>
        <p:spPr>
          <a:xfrm>
            <a:off x="5794893" y="6200041"/>
            <a:ext cx="2787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Il </a:t>
            </a:r>
            <a:r>
              <a:rPr lang="fr-FR" sz="3600" b="1"/>
              <a:t>me dira 125</a:t>
            </a:r>
            <a:endParaRPr lang="fr-FR" sz="36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F37118-EE07-4D6C-8828-22B41CB53985}"/>
              </a:ext>
            </a:extLst>
          </p:cNvPr>
          <p:cNvSpPr txBox="1"/>
          <p:nvPr/>
        </p:nvSpPr>
        <p:spPr>
          <a:xfrm>
            <a:off x="2186237" y="802343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R</a:t>
            </a:r>
            <a:r>
              <a:rPr lang="fr-FR" sz="2800" b="1" dirty="0"/>
              <a:t>  =1</a:t>
            </a:r>
            <a:endParaRPr lang="fr-FR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9AF5247-C606-4643-845C-3B5A2B15BEF0}"/>
                  </a:ext>
                </a:extLst>
              </p:cNvPr>
              <p:cNvSpPr txBox="1"/>
              <p:nvPr/>
            </p:nvSpPr>
            <p:spPr>
              <a:xfrm>
                <a:off x="6845860" y="1955705"/>
                <a:ext cx="1681486" cy="1384995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2"/>
                    </a:solidFill>
                  </a:rPr>
                  <a:t>2</a:t>
                </a:r>
                <a:r>
                  <a:rPr lang="fr-FR" sz="2800" b="1" baseline="30000" dirty="0">
                    <a:solidFill>
                      <a:schemeClr val="accent2"/>
                    </a:solidFill>
                  </a:rPr>
                  <a:t>ème</a:t>
                </a:r>
                <a:r>
                  <a:rPr lang="fr-FR" sz="2800" b="1" dirty="0">
                    <a:solidFill>
                      <a:schemeClr val="accent2"/>
                    </a:solidFill>
                  </a:rPr>
                  <a:t> fois:</a:t>
                </a:r>
                <a:r>
                  <a:rPr lang="fr-FR" sz="2800" b="1" dirty="0"/>
                  <a:t>  </a:t>
                </a:r>
              </a:p>
              <a:p>
                <a:r>
                  <a:rPr lang="fr-FR" sz="2800" b="1" dirty="0"/>
                  <a:t>R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fr-FR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800" b="1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</m:oMath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9AF5247-C606-4643-845C-3B5A2B15B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860" y="1955705"/>
                <a:ext cx="1681486" cy="1384995"/>
              </a:xfrm>
              <a:prstGeom prst="rect">
                <a:avLst/>
              </a:prstGeom>
              <a:blipFill>
                <a:blip r:embed="rId5"/>
                <a:stretch>
                  <a:fillRect l="-6835" t="-3930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7D6DA2D-CED3-4CEA-9BD9-E438837BEC58}"/>
                  </a:ext>
                </a:extLst>
              </p:cNvPr>
              <p:cNvSpPr txBox="1"/>
              <p:nvPr/>
            </p:nvSpPr>
            <p:spPr>
              <a:xfrm>
                <a:off x="9369879" y="1963425"/>
                <a:ext cx="1896288" cy="1384995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2"/>
                    </a:solidFill>
                  </a:rPr>
                  <a:t>3</a:t>
                </a:r>
                <a:r>
                  <a:rPr lang="fr-FR" sz="2800" b="1" baseline="30000" dirty="0">
                    <a:solidFill>
                      <a:schemeClr val="accent2"/>
                    </a:solidFill>
                  </a:rPr>
                  <a:t>ème</a:t>
                </a:r>
                <a:r>
                  <a:rPr lang="fr-FR" sz="2800" b="1" dirty="0">
                    <a:solidFill>
                      <a:schemeClr val="accent2"/>
                    </a:solidFill>
                  </a:rPr>
                  <a:t> fois:</a:t>
                </a:r>
                <a:r>
                  <a:rPr lang="fr-FR" sz="2800" b="1" dirty="0"/>
                  <a:t>  </a:t>
                </a:r>
              </a:p>
              <a:p>
                <a:r>
                  <a:rPr lang="fr-FR" sz="2800" b="1" dirty="0"/>
                  <a:t>R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fr-FR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800" b="1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𝟏𝟐𝟓</m:t>
                    </m:r>
                  </m:oMath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7D6DA2D-CED3-4CEA-9BD9-E438837BE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79" y="1963425"/>
                <a:ext cx="1896288" cy="1384995"/>
              </a:xfrm>
              <a:prstGeom prst="rect">
                <a:avLst/>
              </a:prstGeom>
              <a:blipFill>
                <a:blip r:embed="rId6"/>
                <a:stretch>
                  <a:fillRect l="-6070" t="-3493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99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CFE29-78EE-48CD-9633-574CAFB4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9" y="89080"/>
            <a:ext cx="10515600" cy="1325563"/>
          </a:xfrm>
        </p:spPr>
        <p:txBody>
          <a:bodyPr/>
          <a:lstStyle/>
          <a:p>
            <a:r>
              <a:rPr lang="fr-FR" b="1" dirty="0"/>
              <a:t>Question 7: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CF01055-40BC-4CA0-8738-F58001859FEA}"/>
                  </a:ext>
                </a:extLst>
              </p:cNvPr>
              <p:cNvSpPr txBox="1"/>
              <p:nvPr/>
            </p:nvSpPr>
            <p:spPr>
              <a:xfrm>
                <a:off x="1019767" y="1950339"/>
                <a:ext cx="55020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dirty="0"/>
                  <a:t>Calcule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fr-FR" sz="3200" b="0" i="0" smtClean="0">
                        <a:latin typeface="Cambria Math" panose="02040503050406030204" pitchFamily="18" charset="0"/>
                      </a:rPr>
                      <m:t>pour</m:t>
                    </m:r>
                    <m:r>
                      <a:rPr lang="fr-FR" sz="32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CF01055-40BC-4CA0-8738-F58001859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67" y="1950339"/>
                <a:ext cx="5502084" cy="584775"/>
              </a:xfrm>
              <a:prstGeom prst="rect">
                <a:avLst/>
              </a:prstGeom>
              <a:blipFill>
                <a:blip r:embed="rId2"/>
                <a:stretch>
                  <a:fillRect l="-2769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C6B4E02-85D1-418D-9A4C-B37FC34412EA}"/>
                  </a:ext>
                </a:extLst>
              </p:cNvPr>
              <p:cNvSpPr txBox="1"/>
              <p:nvPr/>
            </p:nvSpPr>
            <p:spPr>
              <a:xfrm>
                <a:off x="1019767" y="1950338"/>
                <a:ext cx="55020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dirty="0"/>
                  <a:t>Calcule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fr-F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fr-FR" sz="3200" b="0" i="0" smtClean="0">
                        <a:latin typeface="Cambria Math" panose="02040503050406030204" pitchFamily="18" charset="0"/>
                      </a:rPr>
                      <m:t>pour</m:t>
                    </m:r>
                    <m:r>
                      <a:rPr lang="fr-FR" sz="32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C6B4E02-85D1-418D-9A4C-B37FC3441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67" y="1950338"/>
                <a:ext cx="5502084" cy="584775"/>
              </a:xfrm>
              <a:prstGeom prst="rect">
                <a:avLst/>
              </a:prstGeom>
              <a:blipFill>
                <a:blip r:embed="rId3"/>
                <a:stretch>
                  <a:fillRect l="-2769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D97D26C-EC20-4A41-94B2-41A89EF95A83}"/>
                  </a:ext>
                </a:extLst>
              </p:cNvPr>
              <p:cNvSpPr txBox="1"/>
              <p:nvPr/>
            </p:nvSpPr>
            <p:spPr>
              <a:xfrm>
                <a:off x="2001329" y="2907102"/>
                <a:ext cx="2517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2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e>
                      <m:sup>
                        <m:r>
                          <a:rPr lang="fr-FR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FR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  <m:r>
                      <a:rPr lang="fr-FR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fr-FR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5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D97D26C-EC20-4A41-94B2-41A89EF95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29" y="2907102"/>
                <a:ext cx="2517292" cy="584775"/>
              </a:xfrm>
              <a:prstGeom prst="rect">
                <a:avLst/>
              </a:prstGeom>
              <a:blipFill>
                <a:blip r:embed="rId4"/>
                <a:stretch>
                  <a:fillRect l="-6053" t="-15625" b="-3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A2D71B8-8528-4B53-9BE4-F45D11BF98DB}"/>
                  </a:ext>
                </a:extLst>
              </p:cNvPr>
              <p:cNvSpPr txBox="1"/>
              <p:nvPr/>
            </p:nvSpPr>
            <p:spPr>
              <a:xfrm>
                <a:off x="2001329" y="3713053"/>
                <a:ext cx="23102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fr-FR" sz="3200" dirty="0">
                    <a:sym typeface="Wingdings" panose="05000000000000000000" pitchFamily="2" charset="2"/>
                  </a:rPr>
                  <a:t>  </a:t>
                </a:r>
                <a:r>
                  <a:rPr lang="fr-FR" sz="32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25</a:t>
                </a:r>
                <a:r>
                  <a:rPr lang="fr-FR" sz="3200" dirty="0"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   </m:t>
                    </m:r>
                    <m:r>
                      <a:rPr lang="fr-FR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10</m:t>
                    </m:r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A2D71B8-8528-4B53-9BE4-F45D11BF9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29" y="3713053"/>
                <a:ext cx="2310248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86D5D40F-0E4F-43FA-BA74-D9491EF4BFB3}"/>
              </a:ext>
            </a:extLst>
          </p:cNvPr>
          <p:cNvSpPr/>
          <p:nvPr/>
        </p:nvSpPr>
        <p:spPr>
          <a:xfrm rot="5400000">
            <a:off x="2613804" y="3257909"/>
            <a:ext cx="267419" cy="4295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A56ACEBB-3FE2-468D-AED6-B09620A0EABD}"/>
              </a:ext>
            </a:extLst>
          </p:cNvPr>
          <p:cNvSpPr/>
          <p:nvPr/>
        </p:nvSpPr>
        <p:spPr>
          <a:xfrm rot="5400000">
            <a:off x="3809867" y="3034020"/>
            <a:ext cx="256182" cy="888521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AB5BE31-6E96-4A39-B043-AB7F6B50A316}"/>
                  </a:ext>
                </a:extLst>
              </p:cNvPr>
              <p:cNvSpPr txBox="1"/>
              <p:nvPr/>
            </p:nvSpPr>
            <p:spPr>
              <a:xfrm>
                <a:off x="1887537" y="4404509"/>
                <a:ext cx="1883272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fr-FR" sz="3200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=    35  </m:t>
                          </m:r>
                        </m:e>
                      </m:borderBox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AB5BE31-6E96-4A39-B043-AB7F6B50A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537" y="4404509"/>
                <a:ext cx="1883272" cy="660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2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CFE29-78EE-48CD-9633-574CAFB4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9" y="89080"/>
            <a:ext cx="10515600" cy="1325563"/>
          </a:xfrm>
        </p:spPr>
        <p:txBody>
          <a:bodyPr/>
          <a:lstStyle/>
          <a:p>
            <a:r>
              <a:rPr lang="fr-FR" b="1" dirty="0"/>
              <a:t>Question 8: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18E1F-1425-4BF1-8F57-EB276D29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4146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/>
              <a:t>Convertis dans une unité plus adaptée</a:t>
            </a:r>
            <a:r>
              <a:rPr lang="fr-FR" dirty="0"/>
              <a:t>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013E23-9FC6-4138-A99A-0DB6E87E441F}"/>
              </a:ext>
            </a:extLst>
          </p:cNvPr>
          <p:cNvSpPr txBox="1"/>
          <p:nvPr/>
        </p:nvSpPr>
        <p:spPr>
          <a:xfrm>
            <a:off x="597408" y="1889760"/>
            <a:ext cx="10504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Un fil de soie d’ araignée  a une épaisseur de 0,000 02 mètres.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0B1E6C-546E-4F19-AF0C-F5A86AEA81B8}"/>
              </a:ext>
            </a:extLst>
          </p:cNvPr>
          <p:cNvSpPr txBox="1"/>
          <p:nvPr/>
        </p:nvSpPr>
        <p:spPr>
          <a:xfrm>
            <a:off x="7430254" y="2474535"/>
            <a:ext cx="4173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0,000 02  mètres.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454308-A8B0-411E-AC68-B5DE2581231C}"/>
              </a:ext>
            </a:extLst>
          </p:cNvPr>
          <p:cNvSpPr txBox="1"/>
          <p:nvPr/>
        </p:nvSpPr>
        <p:spPr>
          <a:xfrm rot="5400000">
            <a:off x="7501625" y="302500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585137-14FE-4A2F-81BF-86453F3A969B}"/>
              </a:ext>
            </a:extLst>
          </p:cNvPr>
          <p:cNvSpPr txBox="1"/>
          <p:nvPr/>
        </p:nvSpPr>
        <p:spPr>
          <a:xfrm rot="5400000">
            <a:off x="7770299" y="3096427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dm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195B9B-EBC6-40DB-8231-A6F5A51039BF}"/>
              </a:ext>
            </a:extLst>
          </p:cNvPr>
          <p:cNvSpPr txBox="1"/>
          <p:nvPr/>
        </p:nvSpPr>
        <p:spPr>
          <a:xfrm rot="5400000">
            <a:off x="8139962" y="3077992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cm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3130D3-FD94-4627-A722-DA7EABE45059}"/>
              </a:ext>
            </a:extLst>
          </p:cNvPr>
          <p:cNvSpPr txBox="1"/>
          <p:nvPr/>
        </p:nvSpPr>
        <p:spPr>
          <a:xfrm rot="5400000">
            <a:off x="8367786" y="3125187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mm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324713-A906-4525-9D60-0E981940C563}"/>
              </a:ext>
            </a:extLst>
          </p:cNvPr>
          <p:cNvSpPr txBox="1"/>
          <p:nvPr/>
        </p:nvSpPr>
        <p:spPr>
          <a:xfrm rot="5400000">
            <a:off x="8853693" y="2987019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°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D4C2ED-692C-46CB-BDD5-667724A02E39}"/>
              </a:ext>
            </a:extLst>
          </p:cNvPr>
          <p:cNvSpPr txBox="1"/>
          <p:nvPr/>
        </p:nvSpPr>
        <p:spPr>
          <a:xfrm rot="5400000">
            <a:off x="9126182" y="2987020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539FD96-3CA9-4FD1-B3F7-718BAEB7D2E1}"/>
                  </a:ext>
                </a:extLst>
              </p:cNvPr>
              <p:cNvSpPr txBox="1"/>
              <p:nvPr/>
            </p:nvSpPr>
            <p:spPr>
              <a:xfrm rot="5400000">
                <a:off x="9322858" y="3143628"/>
                <a:ext cx="6303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fr-FR" sz="2400" b="1" dirty="0">
                    <a:solidFill>
                      <a:srgbClr val="C00000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539FD96-3CA9-4FD1-B3F7-718BAEB7D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322858" y="3143628"/>
                <a:ext cx="630301" cy="461665"/>
              </a:xfrm>
              <a:prstGeom prst="rect">
                <a:avLst/>
              </a:prstGeom>
              <a:blipFill>
                <a:blip r:embed="rId2"/>
                <a:stretch>
                  <a:fillRect l="-28947" t="-2913" r="-10526" b="-145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D3D1F360-C7A5-4D15-AA95-DB9E00C9A5CE}"/>
              </a:ext>
            </a:extLst>
          </p:cNvPr>
          <p:cNvSpPr txBox="1"/>
          <p:nvPr/>
        </p:nvSpPr>
        <p:spPr>
          <a:xfrm>
            <a:off x="9387809" y="250996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F4EB921-6CB8-4A93-902A-4B59DE1CB567}"/>
              </a:ext>
            </a:extLst>
          </p:cNvPr>
          <p:cNvGrpSpPr/>
          <p:nvPr/>
        </p:nvGrpSpPr>
        <p:grpSpPr>
          <a:xfrm>
            <a:off x="8031845" y="1683385"/>
            <a:ext cx="3212326" cy="769175"/>
            <a:chOff x="3230880" y="5010912"/>
            <a:chExt cx="2865120" cy="7550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8BADEC-3A82-4168-B9D0-F98F1A78A59A}"/>
                </a:ext>
              </a:extLst>
            </p:cNvPr>
            <p:cNvSpPr/>
            <p:nvPr/>
          </p:nvSpPr>
          <p:spPr>
            <a:xfrm>
              <a:off x="3230880" y="5010912"/>
              <a:ext cx="2865120" cy="755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92DCA45D-F44E-4A4A-BDF6-FAF58ED0A651}"/>
                    </a:ext>
                  </a:extLst>
                </p:cNvPr>
                <p:cNvSpPr txBox="1"/>
                <p:nvPr/>
              </p:nvSpPr>
              <p:spPr>
                <a:xfrm>
                  <a:off x="3702345" y="5119911"/>
                  <a:ext cx="1517127" cy="6344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3600" dirty="0">
                      <a:solidFill>
                        <a:srgbClr val="C00000"/>
                      </a:solidFill>
                    </a:rPr>
                    <a:t>20 </a:t>
                  </a:r>
                  <a14:m>
                    <m:oMath xmlns:m="http://schemas.openxmlformats.org/officeDocument/2006/math">
                      <m:r>
                        <a:rPr lang="fr-FR" sz="3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FR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</m:t>
                      </m:r>
                    </m:oMath>
                  </a14:m>
                  <a:endParaRPr lang="fr-FR" sz="3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92DCA45D-F44E-4A4A-BDF6-FAF58ED0A6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345" y="5119911"/>
                  <a:ext cx="1517127" cy="634478"/>
                </a:xfrm>
                <a:prstGeom prst="rect">
                  <a:avLst/>
                </a:prstGeom>
                <a:blipFill>
                  <a:blip r:embed="rId3"/>
                  <a:stretch>
                    <a:fillRect l="-10753" t="-14151" b="-3490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D12C623-7D6A-497F-8EF1-C60EB87AEE6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3"/>
          <a:stretch/>
        </p:blipFill>
        <p:spPr bwMode="auto">
          <a:xfrm>
            <a:off x="1058477" y="4197784"/>
            <a:ext cx="9926515" cy="204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441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710</Words>
  <Application>Microsoft Office PowerPoint</Application>
  <PresentationFormat>Grand écran</PresentationFormat>
  <Paragraphs>183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 BLANCA</vt:lpstr>
      <vt:lpstr>Arial</vt:lpstr>
      <vt:lpstr>Book Antiqua</vt:lpstr>
      <vt:lpstr>Brush Script MT</vt:lpstr>
      <vt:lpstr>Calibri</vt:lpstr>
      <vt:lpstr>Calibri Light</vt:lpstr>
      <vt:lpstr>Cambria Math</vt:lpstr>
      <vt:lpstr>Times New Roman</vt:lpstr>
      <vt:lpstr>Thème Office</vt:lpstr>
      <vt:lpstr>Activité mentale </vt:lpstr>
      <vt:lpstr>Question 1:</vt:lpstr>
      <vt:lpstr>Présentation PowerPoint</vt:lpstr>
      <vt:lpstr>Question 3:</vt:lpstr>
      <vt:lpstr>Question 4:</vt:lpstr>
      <vt:lpstr>Question 5:</vt:lpstr>
      <vt:lpstr>Question 6:</vt:lpstr>
      <vt:lpstr>Question 7:</vt:lpstr>
      <vt:lpstr>Question 8:</vt:lpstr>
      <vt:lpstr>Question 9:</vt:lpstr>
      <vt:lpstr>Question 10:</vt:lpstr>
      <vt:lpstr>Question 11:</vt:lpstr>
      <vt:lpstr>Question 12:</vt:lpstr>
      <vt:lpstr>Question 13:</vt:lpstr>
      <vt:lpstr>Question 14:</vt:lpstr>
      <vt:lpstr>Question 15:</vt:lpstr>
      <vt:lpstr>Question  16:</vt:lpstr>
      <vt:lpstr>Question 17:</vt:lpstr>
      <vt:lpstr>Question  18: </vt:lpstr>
      <vt:lpstr>Questions 19: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2   séance 1</dc:title>
  <dc:creator>Benéflo</dc:creator>
  <cp:lastModifiedBy>Benéflo</cp:lastModifiedBy>
  <cp:revision>27</cp:revision>
  <dcterms:created xsi:type="dcterms:W3CDTF">2020-02-20T22:37:41Z</dcterms:created>
  <dcterms:modified xsi:type="dcterms:W3CDTF">2020-03-19T10:29:11Z</dcterms:modified>
</cp:coreProperties>
</file>