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78" r:id="rId5"/>
    <p:sldId id="279" r:id="rId6"/>
    <p:sldId id="302" r:id="rId7"/>
    <p:sldId id="280" r:id="rId8"/>
    <p:sldId id="281" r:id="rId9"/>
    <p:sldId id="282" r:id="rId10"/>
    <p:sldId id="283" r:id="rId11"/>
    <p:sldId id="259" r:id="rId12"/>
    <p:sldId id="284" r:id="rId13"/>
    <p:sldId id="260" r:id="rId14"/>
    <p:sldId id="275" r:id="rId15"/>
    <p:sldId id="276" r:id="rId16"/>
    <p:sldId id="296" r:id="rId17"/>
    <p:sldId id="297" r:id="rId18"/>
    <p:sldId id="265" r:id="rId19"/>
    <p:sldId id="298" r:id="rId20"/>
    <p:sldId id="266" r:id="rId21"/>
    <p:sldId id="299" r:id="rId22"/>
    <p:sldId id="300" r:id="rId23"/>
    <p:sldId id="301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A5C384-2494-4064-B7F4-A9A7A69CE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B8FED4-D567-4882-9CAF-A84045DFF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712A83-2554-47C7-99D8-71DFECDA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04D-8A73-4883-9184-4E3E529886A8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0DCE29-F69F-4CEF-97BF-F4EDFB46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64E864-5D20-4A5B-8E7D-82D73F49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DCA5-B9B5-4F6C-B9C2-DF4477694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64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ED001-4740-4445-90FA-B0DE287E9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884ABA-A71B-41E5-8593-AFC6CE9A9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483078-01CD-49E3-BF4E-8E20BD70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04D-8A73-4883-9184-4E3E529886A8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79477D-EF59-4755-918D-E27E49007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36E783-854D-4232-9859-72427BA8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DCA5-B9B5-4F6C-B9C2-DF4477694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60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3D44B9E-2AC7-4C0A-A313-FD7F38B38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5FE89A-FA99-4081-9359-F32A96C1E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A32082-DB46-4AEE-BCB1-02AA9D41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04D-8A73-4883-9184-4E3E529886A8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D12DE9-BE7F-4C95-85EE-276F3A39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1F37C5-8647-4E85-B68B-ED82777A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DCA5-B9B5-4F6C-B9C2-DF4477694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46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DECE3-136E-43D9-885C-22347A2C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8F6F3E-39CF-4A75-889A-7CBF9D8B8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AADB94-DD99-410E-AE20-178AFE9D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04D-8A73-4883-9184-4E3E529886A8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180A9C-DF13-4C78-8FB3-40132BE3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16EE4A-A942-4B95-9FA5-848F222C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DCA5-B9B5-4F6C-B9C2-DF4477694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6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26807-5FAC-4872-862E-24D0F37D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85B1D0-9DB2-4C73-A34A-D7F618036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26F9A2-415D-4447-8A0D-959029F5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04D-8A73-4883-9184-4E3E529886A8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77A972-FD97-4AA1-89E9-2A83394B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2C59D4-F897-4DF7-8EE6-7BB2D354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DCA5-B9B5-4F6C-B9C2-DF4477694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67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0EF1B-8D05-4AAC-8ADB-843077F4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9AD5B2-727C-4DD9-A81E-1A188E028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FD8707-8913-4DB6-8940-55F65F43E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2EBA25-D1E9-4C36-8F3A-C3F1E27E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04D-8A73-4883-9184-4E3E529886A8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4B4A61-C846-4A32-B0A1-DED9AF4D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57E8EA-5D37-40AF-8B6D-C8B626C6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DCA5-B9B5-4F6C-B9C2-DF4477694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91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EDA9F5-5200-4AD0-9E53-2DB2BA6C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755451-1E33-4162-AE8A-881DB7F3D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226173-AB8D-4DDF-B106-BD5E70239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D8E7D2-8694-452E-9B18-41894F994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434971-BCEC-45B9-A147-26F415690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F98002D-1311-44B3-8BC9-38A190CC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04D-8A73-4883-9184-4E3E529886A8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7D75A38-3E6D-4783-9739-CF4EB40B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73B6A4-50BE-4C3E-9A65-335BE5C1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DCA5-B9B5-4F6C-B9C2-DF4477694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16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A719E-D226-4074-98AB-C07E4433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A67485-07D7-4AB0-9C0F-B98FD1EC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04D-8A73-4883-9184-4E3E529886A8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341FE2-8976-4C5D-A296-DA9B2110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4FDAD7-ECC7-4704-B6AA-3BB5CFBE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DCA5-B9B5-4F6C-B9C2-DF4477694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64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C4AF2C-3049-4D10-9561-71B4FA27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04D-8A73-4883-9184-4E3E529886A8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3C699B-BE56-46D1-8B50-1008CAA9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C3596A-78E9-40A2-87A9-609D5A2E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DCA5-B9B5-4F6C-B9C2-DF4477694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34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15812-5195-4C7D-AF18-0E59665D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C6CF3-9158-4D00-8231-45821ED6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6571F5-58EA-4899-A696-8E855B3C0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D3029E-8633-4C21-8357-EE030A3C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04D-8A73-4883-9184-4E3E529886A8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7AFD6A-B2EB-4DFB-818A-8D52914A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982043-A3FF-40F3-9F6D-8D38D55E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DCA5-B9B5-4F6C-B9C2-DF4477694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91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12263-AA84-4748-B578-56B24F57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E1A048-9C48-442A-87F5-84A99D53D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8436DF-458E-4F55-87CA-5423063FE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B3E6DF-09B5-4D15-AB01-B165FE27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04D-8A73-4883-9184-4E3E529886A8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A6A4F1-D3BD-4389-83EA-9FADF918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DF49D6-46DE-40E9-8599-E1146BA9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DCA5-B9B5-4F6C-B9C2-DF4477694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17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9FE5394-46CD-4257-A2FD-82C2C269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CCFE2E-9B8A-4767-9DFF-243151BE1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AF1E6F-EABD-42A9-8241-E58465A2F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604D-8A73-4883-9184-4E3E529886A8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236DC2-C290-473F-95AE-B11734EAB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352E59-E85F-4FAF-A859-517BDF0D4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DCA5-B9B5-4F6C-B9C2-DF4477694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94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07FD03-30F3-46CA-AA98-9FF65D8673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Confinement fin septembre 2021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FC1F4C-C16F-407B-8F18-312FD95F2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5</a:t>
            </a:r>
            <a:r>
              <a:rPr lang="fr-FR" baseline="30000" dirty="0"/>
              <a:t>ème</a:t>
            </a:r>
            <a:r>
              <a:rPr lang="fr-FR" dirty="0"/>
              <a:t>, Aide pour les statistiques</a:t>
            </a:r>
          </a:p>
        </p:txBody>
      </p:sp>
    </p:spTree>
    <p:extLst>
      <p:ext uri="{BB962C8B-B14F-4D97-AF65-F5344CB8AC3E}">
        <p14:creationId xmlns:p14="http://schemas.microsoft.com/office/powerpoint/2010/main" val="105771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772FE-C30F-424C-A75A-0D31217C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72" y="170898"/>
            <a:ext cx="10515600" cy="1325563"/>
          </a:xfrm>
        </p:spPr>
        <p:txBody>
          <a:bodyPr/>
          <a:lstStyle/>
          <a:p>
            <a:r>
              <a:rPr lang="fr-FR" b="1" u="sng" dirty="0"/>
              <a:t>Question 4 suite: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85AB49-BD9F-444B-A1D6-C516F431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72" y="18113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Parmi les médailles remportées par la France,</a:t>
            </a:r>
          </a:p>
          <a:p>
            <a:pPr marL="0" indent="0">
              <a:buNone/>
            </a:pPr>
            <a:r>
              <a:rPr lang="fr-FR" dirty="0"/>
              <a:t> quelle est la proportion de médailles d’or?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717D4C-7A8B-44F0-8F23-EFEC00D5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690" y="244475"/>
            <a:ext cx="3954757" cy="63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772FE-C30F-424C-A75A-0D31217C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72" y="148530"/>
            <a:ext cx="10515600" cy="1325563"/>
          </a:xfrm>
        </p:spPr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4 suite: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85AB49-BD9F-444B-A1D6-C516F431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72" y="18113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Parmi les médailles remportées par la France,</a:t>
            </a:r>
          </a:p>
          <a:p>
            <a:pPr marL="0" indent="0">
              <a:buNone/>
            </a:pPr>
            <a:r>
              <a:rPr lang="fr-FR" dirty="0"/>
              <a:t> quelle est la proportion de médailles d’or?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717D4C-7A8B-44F0-8F23-EFEC00D5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690" y="244475"/>
            <a:ext cx="3954757" cy="636905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5993272E-F1A3-4A86-BFC7-A41B3EB55C5F}"/>
              </a:ext>
            </a:extLst>
          </p:cNvPr>
          <p:cNvGrpSpPr/>
          <p:nvPr/>
        </p:nvGrpSpPr>
        <p:grpSpPr>
          <a:xfrm>
            <a:off x="9670068" y="1086922"/>
            <a:ext cx="1375328" cy="724416"/>
            <a:chOff x="2562578" y="3578579"/>
            <a:chExt cx="2492226" cy="1209295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13F51735-E732-4039-818A-B659A8C1AE2A}"/>
                </a:ext>
              </a:extLst>
            </p:cNvPr>
            <p:cNvSpPr/>
            <p:nvPr/>
          </p:nvSpPr>
          <p:spPr>
            <a:xfrm>
              <a:off x="2562578" y="3578579"/>
              <a:ext cx="1219200" cy="1140178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ACE2DF-5DD9-4B0A-9147-ACC2FFB1D286}"/>
                </a:ext>
              </a:extLst>
            </p:cNvPr>
            <p:cNvSpPr/>
            <p:nvPr/>
          </p:nvSpPr>
          <p:spPr>
            <a:xfrm rot="1367949">
              <a:off x="3669041" y="4548367"/>
              <a:ext cx="1385763" cy="239507"/>
            </a:xfrm>
            <a:prstGeom prst="rect">
              <a:avLst/>
            </a:prstGeom>
            <a:solidFill>
              <a:schemeClr val="accent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3E8C9AE-3669-4B47-8C5C-16DC70A1E207}"/>
                  </a:ext>
                </a:extLst>
              </p:cNvPr>
              <p:cNvSpPr txBox="1"/>
              <p:nvPr/>
            </p:nvSpPr>
            <p:spPr>
              <a:xfrm>
                <a:off x="4018843" y="3928532"/>
                <a:ext cx="688623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3E8C9AE-3669-4B47-8C5C-16DC70A1E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843" y="3928532"/>
                <a:ext cx="688623" cy="910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9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0521 0.577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E29BCA7-DDB4-4A93-A3F1-45E26A00D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1293" y="40325"/>
            <a:ext cx="12534586" cy="4978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E7B6EAC-7E71-4B69-8573-710FAD70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644" y="-247473"/>
            <a:ext cx="10515600" cy="1325563"/>
          </a:xfrm>
        </p:spPr>
        <p:txBody>
          <a:bodyPr/>
          <a:lstStyle/>
          <a:p>
            <a:r>
              <a:rPr lang="fr-FR" dirty="0"/>
              <a:t>Question 5: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D31893-116B-486D-9EC6-15DB987883C5}"/>
              </a:ext>
            </a:extLst>
          </p:cNvPr>
          <p:cNvSpPr txBox="1"/>
          <p:nvPr/>
        </p:nvSpPr>
        <p:spPr>
          <a:xfrm>
            <a:off x="395112" y="4965891"/>
            <a:ext cx="86448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y avait –il de chômeurs à Bourail en  2014?</a:t>
            </a:r>
          </a:p>
          <a:p>
            <a:endParaRPr lang="fr-FR" sz="2800" dirty="0"/>
          </a:p>
          <a:p>
            <a:r>
              <a:rPr lang="fr-FR" sz="2800" dirty="0"/>
              <a:t>Quel était le pourcentage de chômeurs à Bourail en 2014?</a:t>
            </a:r>
          </a:p>
        </p:txBody>
      </p:sp>
    </p:spTree>
    <p:extLst>
      <p:ext uri="{BB962C8B-B14F-4D97-AF65-F5344CB8AC3E}">
        <p14:creationId xmlns:p14="http://schemas.microsoft.com/office/powerpoint/2010/main" val="34594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E29BCA7-DDB4-4A93-A3F1-45E26A00D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1293" y="40325"/>
            <a:ext cx="12534586" cy="4978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E7B6EAC-7E71-4B69-8573-710FAD70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644" y="-247473"/>
            <a:ext cx="10515600" cy="1325563"/>
          </a:xfrm>
        </p:spPr>
        <p:txBody>
          <a:bodyPr/>
          <a:lstStyle/>
          <a:p>
            <a:r>
              <a:rPr lang="fr-FR" dirty="0"/>
              <a:t>Question 5: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D31893-116B-486D-9EC6-15DB987883C5}"/>
              </a:ext>
            </a:extLst>
          </p:cNvPr>
          <p:cNvSpPr txBox="1"/>
          <p:nvPr/>
        </p:nvSpPr>
        <p:spPr>
          <a:xfrm>
            <a:off x="395112" y="4965891"/>
            <a:ext cx="86448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y avait –il de chômeurs à Bourail en  2014?</a:t>
            </a:r>
          </a:p>
          <a:p>
            <a:endParaRPr lang="fr-FR" sz="2800" dirty="0"/>
          </a:p>
          <a:p>
            <a:r>
              <a:rPr lang="fr-FR" sz="2800" dirty="0"/>
              <a:t>Quel était le pourcentage de chômeurs à Bourail en 2014?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31B71D9-8FD5-4179-8578-FDF39CA7B2E5}"/>
              </a:ext>
            </a:extLst>
          </p:cNvPr>
          <p:cNvGrpSpPr/>
          <p:nvPr/>
        </p:nvGrpSpPr>
        <p:grpSpPr>
          <a:xfrm>
            <a:off x="196470" y="2883639"/>
            <a:ext cx="1722461" cy="859340"/>
            <a:chOff x="2562578" y="3578579"/>
            <a:chExt cx="2492226" cy="1209295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16074547-7B06-4733-8A3E-351907DF0C3C}"/>
                </a:ext>
              </a:extLst>
            </p:cNvPr>
            <p:cNvSpPr/>
            <p:nvPr/>
          </p:nvSpPr>
          <p:spPr>
            <a:xfrm>
              <a:off x="2562578" y="3578579"/>
              <a:ext cx="1219200" cy="1140178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7CE7DB-A76C-4876-9CD6-B9362632491A}"/>
                </a:ext>
              </a:extLst>
            </p:cNvPr>
            <p:cNvSpPr/>
            <p:nvPr/>
          </p:nvSpPr>
          <p:spPr>
            <a:xfrm rot="1367949">
              <a:off x="3669041" y="4548367"/>
              <a:ext cx="1385763" cy="239507"/>
            </a:xfrm>
            <a:prstGeom prst="rect">
              <a:avLst/>
            </a:prstGeom>
            <a:solidFill>
              <a:schemeClr val="accent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4D66C01-4D1E-490D-9B14-6AA43C76D6C9}"/>
              </a:ext>
            </a:extLst>
          </p:cNvPr>
          <p:cNvSpPr/>
          <p:nvPr/>
        </p:nvSpPr>
        <p:spPr>
          <a:xfrm>
            <a:off x="196470" y="3225063"/>
            <a:ext cx="6208888" cy="214489"/>
          </a:xfrm>
          <a:prstGeom prst="rect">
            <a:avLst/>
          </a:prstGeom>
          <a:solidFill>
            <a:schemeClr val="accent1">
              <a:alpha val="27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44A2649-F8B0-439C-A9A9-88E97AE76A55}"/>
              </a:ext>
            </a:extLst>
          </p:cNvPr>
          <p:cNvGrpSpPr/>
          <p:nvPr/>
        </p:nvGrpSpPr>
        <p:grpSpPr>
          <a:xfrm>
            <a:off x="5227692" y="1863693"/>
            <a:ext cx="1375328" cy="724416"/>
            <a:chOff x="2562578" y="3578579"/>
            <a:chExt cx="2492226" cy="1209295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691F741-4DCC-42F0-8207-134864FF0582}"/>
                </a:ext>
              </a:extLst>
            </p:cNvPr>
            <p:cNvSpPr/>
            <p:nvPr/>
          </p:nvSpPr>
          <p:spPr>
            <a:xfrm>
              <a:off x="2562578" y="3578579"/>
              <a:ext cx="1219200" cy="1140178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D1D43B-FA6D-4BFA-87ED-498C71B045B8}"/>
                </a:ext>
              </a:extLst>
            </p:cNvPr>
            <p:cNvSpPr/>
            <p:nvPr/>
          </p:nvSpPr>
          <p:spPr>
            <a:xfrm rot="1367949">
              <a:off x="3669041" y="4548367"/>
              <a:ext cx="1385763" cy="239507"/>
            </a:xfrm>
            <a:prstGeom prst="rect">
              <a:avLst/>
            </a:prstGeom>
            <a:solidFill>
              <a:schemeClr val="accent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F367339-88D4-4F63-BFAF-4815DC9751BB}"/>
              </a:ext>
            </a:extLst>
          </p:cNvPr>
          <p:cNvGrpSpPr/>
          <p:nvPr/>
        </p:nvGrpSpPr>
        <p:grpSpPr>
          <a:xfrm>
            <a:off x="7010399" y="3127425"/>
            <a:ext cx="2158667" cy="1179353"/>
            <a:chOff x="2562578" y="3578579"/>
            <a:chExt cx="2492226" cy="1209295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3F3D1964-ADA2-4C5E-A3D9-C11BD204DF9B}"/>
                </a:ext>
              </a:extLst>
            </p:cNvPr>
            <p:cNvSpPr/>
            <p:nvPr/>
          </p:nvSpPr>
          <p:spPr>
            <a:xfrm>
              <a:off x="2562578" y="3578579"/>
              <a:ext cx="1219200" cy="1140178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E31D4E-7742-41E7-B124-9F93522540F5}"/>
                </a:ext>
              </a:extLst>
            </p:cNvPr>
            <p:cNvSpPr/>
            <p:nvPr/>
          </p:nvSpPr>
          <p:spPr>
            <a:xfrm rot="1367949">
              <a:off x="3669041" y="4548367"/>
              <a:ext cx="1385763" cy="239507"/>
            </a:xfrm>
            <a:prstGeom prst="rect">
              <a:avLst/>
            </a:prstGeom>
            <a:solidFill>
              <a:schemeClr val="accent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480C8AD-7F96-4304-B4FD-41B44FE24B8F}"/>
              </a:ext>
            </a:extLst>
          </p:cNvPr>
          <p:cNvGrpSpPr/>
          <p:nvPr/>
        </p:nvGrpSpPr>
        <p:grpSpPr>
          <a:xfrm>
            <a:off x="9936275" y="2335268"/>
            <a:ext cx="1827197" cy="790808"/>
            <a:chOff x="2562578" y="3578579"/>
            <a:chExt cx="2492226" cy="1209295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72B02B28-A480-464D-BD04-44DB0FBC4315}"/>
                </a:ext>
              </a:extLst>
            </p:cNvPr>
            <p:cNvSpPr/>
            <p:nvPr/>
          </p:nvSpPr>
          <p:spPr>
            <a:xfrm>
              <a:off x="2562578" y="3578579"/>
              <a:ext cx="1219200" cy="1140178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9FE9526-FD2D-4001-A3D2-2A39D6C921CD}"/>
                </a:ext>
              </a:extLst>
            </p:cNvPr>
            <p:cNvSpPr/>
            <p:nvPr/>
          </p:nvSpPr>
          <p:spPr>
            <a:xfrm rot="1367949">
              <a:off x="3669041" y="4548367"/>
              <a:ext cx="1385763" cy="239507"/>
            </a:xfrm>
            <a:prstGeom prst="rect">
              <a:avLst/>
            </a:prstGeom>
            <a:solidFill>
              <a:schemeClr val="accent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C1603A65-210C-4135-9709-53E17707601F}"/>
              </a:ext>
            </a:extLst>
          </p:cNvPr>
          <p:cNvSpPr txBox="1"/>
          <p:nvPr/>
        </p:nvSpPr>
        <p:spPr>
          <a:xfrm>
            <a:off x="609498" y="5367138"/>
            <a:ext cx="4226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Il y avait 334  Chômeurs en 2014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5FB2D28-0818-4E46-9774-FC50F7B05B4E}"/>
              </a:ext>
            </a:extLst>
          </p:cNvPr>
          <p:cNvSpPr txBox="1"/>
          <p:nvPr/>
        </p:nvSpPr>
        <p:spPr>
          <a:xfrm>
            <a:off x="395112" y="6267514"/>
            <a:ext cx="7402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Cela représentait 7,9% de la population de plus de 15 ans.</a:t>
            </a:r>
          </a:p>
        </p:txBody>
      </p:sp>
    </p:spTree>
    <p:extLst>
      <p:ext uri="{BB962C8B-B14F-4D97-AF65-F5344CB8AC3E}">
        <p14:creationId xmlns:p14="http://schemas.microsoft.com/office/powerpoint/2010/main" val="376108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39726 -0.002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26 -0.00254 L 0.44974 -0.001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8FD3E2-6CC6-4FC1-A1B8-9DA73E7CB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Question 6: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5652CA-5E14-48D6-AD65-356EB257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72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On demande à chaque élève d’une classe de 5</a:t>
            </a:r>
            <a:r>
              <a:rPr lang="fr-FR" baseline="30000" dirty="0"/>
              <a:t>ème</a:t>
            </a:r>
            <a:r>
              <a:rPr lang="fr-FR" dirty="0"/>
              <a:t> combien de films il a</a:t>
            </a:r>
          </a:p>
          <a:p>
            <a:pPr marL="0" indent="0">
              <a:buNone/>
            </a:pPr>
            <a:r>
              <a:rPr lang="fr-FR" dirty="0"/>
              <a:t> vus au cinéma depuis le début de l’année.</a:t>
            </a:r>
          </a:p>
          <a:p>
            <a:pPr marL="0" indent="0">
              <a:buNone/>
            </a:pPr>
            <a:r>
              <a:rPr lang="fr-FR" dirty="0"/>
              <a:t>Voici  les réponses obtenues: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C9D984-EFD0-463B-9BD1-3F375DA8D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" y="2813007"/>
            <a:ext cx="11911584" cy="191834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9C95A06-B8DA-46A5-AE82-79F7EB7B5ABC}"/>
              </a:ext>
            </a:extLst>
          </p:cNvPr>
          <p:cNvSpPr txBox="1"/>
          <p:nvPr/>
        </p:nvSpPr>
        <p:spPr>
          <a:xfrm>
            <a:off x="618744" y="5604669"/>
            <a:ext cx="7412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Combien d’élèves ont vu moins de 4 films?</a:t>
            </a:r>
          </a:p>
        </p:txBody>
      </p:sp>
    </p:spTree>
    <p:extLst>
      <p:ext uri="{BB962C8B-B14F-4D97-AF65-F5344CB8AC3E}">
        <p14:creationId xmlns:p14="http://schemas.microsoft.com/office/powerpoint/2010/main" val="15338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8FD3E2-6CC6-4FC1-A1B8-9DA73E7CB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Question 6: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5652CA-5E14-48D6-AD65-356EB257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72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On demande à chaque élève d’une classe de 5</a:t>
            </a:r>
            <a:r>
              <a:rPr lang="fr-FR" baseline="30000" dirty="0"/>
              <a:t>ème</a:t>
            </a:r>
            <a:r>
              <a:rPr lang="fr-FR" dirty="0"/>
              <a:t> combien de films il a</a:t>
            </a:r>
          </a:p>
          <a:p>
            <a:pPr marL="0" indent="0">
              <a:buNone/>
            </a:pPr>
            <a:r>
              <a:rPr lang="fr-FR" dirty="0"/>
              <a:t> vus au cinéma depuis le début de l’année.</a:t>
            </a:r>
          </a:p>
          <a:p>
            <a:pPr marL="0" indent="0">
              <a:buNone/>
            </a:pPr>
            <a:r>
              <a:rPr lang="fr-FR" dirty="0"/>
              <a:t>Voici  les réponses obtenues: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C9D984-EFD0-463B-9BD1-3F375DA8D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" y="2813007"/>
            <a:ext cx="11911584" cy="191834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9C95A06-B8DA-46A5-AE82-79F7EB7B5ABC}"/>
              </a:ext>
            </a:extLst>
          </p:cNvPr>
          <p:cNvSpPr txBox="1"/>
          <p:nvPr/>
        </p:nvSpPr>
        <p:spPr>
          <a:xfrm>
            <a:off x="297955" y="5543113"/>
            <a:ext cx="7505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Combien d’élèves ont vu  moins de 4 films?</a:t>
            </a: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69E4BACD-454D-45F1-B575-4F5B984B805C}"/>
              </a:ext>
            </a:extLst>
          </p:cNvPr>
          <p:cNvSpPr/>
          <p:nvPr/>
        </p:nvSpPr>
        <p:spPr>
          <a:xfrm rot="5400000">
            <a:off x="5484596" y="5130105"/>
            <a:ext cx="312160" cy="1835759"/>
          </a:xfrm>
          <a:prstGeom prst="rightBrace">
            <a:avLst/>
          </a:prstGeom>
          <a:ln w="38100">
            <a:solidFill>
              <a:srgbClr val="00B0F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579A35-4767-45E0-8649-2C19E5BA7298}"/>
              </a:ext>
            </a:extLst>
          </p:cNvPr>
          <p:cNvSpPr txBox="1"/>
          <p:nvPr/>
        </p:nvSpPr>
        <p:spPr>
          <a:xfrm>
            <a:off x="4602720" y="6265323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0, 1, 2 ou 3 films vus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142C268-1991-4471-85ED-992B053ADC0E}"/>
              </a:ext>
            </a:extLst>
          </p:cNvPr>
          <p:cNvSpPr/>
          <p:nvPr/>
        </p:nvSpPr>
        <p:spPr>
          <a:xfrm>
            <a:off x="3728514" y="2979699"/>
            <a:ext cx="3824327" cy="792480"/>
          </a:xfrm>
          <a:prstGeom prst="roundRect">
            <a:avLst/>
          </a:prstGeom>
          <a:solidFill>
            <a:srgbClr val="00B0F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8D8E4A4-1122-4402-A1A7-9E1F5AE5955F}"/>
              </a:ext>
            </a:extLst>
          </p:cNvPr>
          <p:cNvSpPr/>
          <p:nvPr/>
        </p:nvSpPr>
        <p:spPr>
          <a:xfrm>
            <a:off x="3728515" y="3753610"/>
            <a:ext cx="3824326" cy="792480"/>
          </a:xfrm>
          <a:prstGeom prst="roundRect">
            <a:avLst/>
          </a:prstGeom>
          <a:solidFill>
            <a:srgbClr val="9524A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572DF863-A389-41DB-B2F6-57B36245FA50}"/>
              </a:ext>
            </a:extLst>
          </p:cNvPr>
          <p:cNvSpPr/>
          <p:nvPr/>
        </p:nvSpPr>
        <p:spPr>
          <a:xfrm rot="5400000">
            <a:off x="5531614" y="3086680"/>
            <a:ext cx="218122" cy="3346093"/>
          </a:xfrm>
          <a:prstGeom prst="rightBrace">
            <a:avLst/>
          </a:prstGeom>
          <a:ln w="34925">
            <a:solidFill>
              <a:srgbClr val="9524AC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A8E8AA-F86A-4C4B-BAE4-B472920D832A}"/>
              </a:ext>
            </a:extLst>
          </p:cNvPr>
          <p:cNvSpPr txBox="1"/>
          <p:nvPr/>
        </p:nvSpPr>
        <p:spPr>
          <a:xfrm>
            <a:off x="4323455" y="4899211"/>
            <a:ext cx="768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         7+3+3+4 = </a:t>
            </a:r>
            <a:r>
              <a:rPr lang="fr-FR" sz="3200" b="1" dirty="0">
                <a:solidFill>
                  <a:srgbClr val="9524AC"/>
                </a:solidFill>
              </a:rPr>
              <a:t>17 élèves  </a:t>
            </a:r>
            <a:r>
              <a:rPr lang="fr-FR" sz="2400" b="1" dirty="0"/>
              <a:t>qui</a:t>
            </a:r>
            <a:r>
              <a:rPr lang="fr-FR" sz="3200" b="1" dirty="0">
                <a:solidFill>
                  <a:srgbClr val="9524AC"/>
                </a:solidFill>
              </a:rPr>
              <a:t> </a:t>
            </a:r>
            <a:r>
              <a:rPr lang="fr-FR" sz="2400" b="1" dirty="0"/>
              <a:t>ont vu  moins de  4 films</a:t>
            </a:r>
          </a:p>
        </p:txBody>
      </p:sp>
    </p:spTree>
    <p:extLst>
      <p:ext uri="{BB962C8B-B14F-4D97-AF65-F5344CB8AC3E}">
        <p14:creationId xmlns:p14="http://schemas.microsoft.com/office/powerpoint/2010/main" val="4608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83262C-F375-4FC7-BE8B-B40F4410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8743"/>
            <a:ext cx="10515600" cy="1325563"/>
          </a:xfrm>
        </p:spPr>
        <p:txBody>
          <a:bodyPr/>
          <a:lstStyle/>
          <a:p>
            <a:r>
              <a:rPr lang="fr-FR" b="1" u="sng" dirty="0"/>
              <a:t>Question 7: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011552-226A-47DE-AA77-CC14246B5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4" y="1040983"/>
            <a:ext cx="12095746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13 paiements ont été enregistrés pour  le film radioactive au cinéma .</a:t>
            </a:r>
          </a:p>
          <a:p>
            <a:pPr marL="0" indent="0">
              <a:buNone/>
            </a:pPr>
            <a:r>
              <a:rPr lang="fr-FR" dirty="0"/>
              <a:t>Les voici: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A0BBEA-26A4-4F5E-8E13-D1827AAC3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843" y="2641922"/>
            <a:ext cx="2650903" cy="407870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C9DDFFD-9027-4401-92DB-868E805587CB}"/>
              </a:ext>
            </a:extLst>
          </p:cNvPr>
          <p:cNvSpPr txBox="1"/>
          <p:nvPr/>
        </p:nvSpPr>
        <p:spPr>
          <a:xfrm>
            <a:off x="96254" y="2135713"/>
            <a:ext cx="11519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500      500                   500   </a:t>
            </a:r>
            <a:r>
              <a:rPr lang="fr-FR" sz="2400" dirty="0">
                <a:solidFill>
                  <a:srgbClr val="FF0000"/>
                </a:solidFill>
              </a:rPr>
              <a:t>1000    1000                           1000    1000  </a:t>
            </a:r>
            <a:r>
              <a:rPr lang="fr-FR" sz="2400" dirty="0"/>
              <a:t>  </a:t>
            </a:r>
            <a:r>
              <a:rPr lang="fr-FR" sz="2400" dirty="0">
                <a:solidFill>
                  <a:srgbClr val="00B050"/>
                </a:solidFill>
              </a:rPr>
              <a:t>2000                2000     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405936-44F1-4C0C-A54F-F261D17D2271}"/>
              </a:ext>
            </a:extLst>
          </p:cNvPr>
          <p:cNvSpPr txBox="1"/>
          <p:nvPr/>
        </p:nvSpPr>
        <p:spPr>
          <a:xfrm>
            <a:off x="6144127" y="215262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500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874A16F-BE65-48BA-B5D2-333DE68B19C7}"/>
              </a:ext>
            </a:extLst>
          </p:cNvPr>
          <p:cNvSpPr txBox="1"/>
          <p:nvPr/>
        </p:nvSpPr>
        <p:spPr>
          <a:xfrm>
            <a:off x="1752600" y="21188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F55868-3CF1-4B1B-BD18-045125093978}"/>
              </a:ext>
            </a:extLst>
          </p:cNvPr>
          <p:cNvSpPr txBox="1"/>
          <p:nvPr/>
        </p:nvSpPr>
        <p:spPr>
          <a:xfrm>
            <a:off x="5241243" y="214416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</a:rPr>
              <a:t>2000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6612177-3ECD-40C0-B1E4-0DE9AFC5B62D}"/>
              </a:ext>
            </a:extLst>
          </p:cNvPr>
          <p:cNvSpPr txBox="1"/>
          <p:nvPr/>
        </p:nvSpPr>
        <p:spPr>
          <a:xfrm>
            <a:off x="9438801" y="212980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EF0DB5-27C8-42CF-8213-965711A0002C}"/>
              </a:ext>
            </a:extLst>
          </p:cNvPr>
          <p:cNvSpPr txBox="1"/>
          <p:nvPr/>
        </p:nvSpPr>
        <p:spPr>
          <a:xfrm>
            <a:off x="409074" y="3694560"/>
            <a:ext cx="592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Quel est l’effectif de la valeur  1000 frs?</a:t>
            </a:r>
          </a:p>
        </p:txBody>
      </p:sp>
    </p:spTree>
    <p:extLst>
      <p:ext uri="{BB962C8B-B14F-4D97-AF65-F5344CB8AC3E}">
        <p14:creationId xmlns:p14="http://schemas.microsoft.com/office/powerpoint/2010/main" val="29227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83262C-F375-4FC7-BE8B-B40F4410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8743"/>
            <a:ext cx="10515600" cy="1325563"/>
          </a:xfrm>
        </p:spPr>
        <p:txBody>
          <a:bodyPr/>
          <a:lstStyle/>
          <a:p>
            <a:r>
              <a:rPr lang="fr-FR" b="1" u="sng" dirty="0"/>
              <a:t>Question 7: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011552-226A-47DE-AA77-CC14246B5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4" y="1040983"/>
            <a:ext cx="12095746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13 paiements ont été enregistrés pour  le film radioactive au cinéma .</a:t>
            </a:r>
          </a:p>
          <a:p>
            <a:pPr marL="0" indent="0">
              <a:buNone/>
            </a:pPr>
            <a:r>
              <a:rPr lang="fr-FR" dirty="0"/>
              <a:t>Les voici: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A0BBEA-26A4-4F5E-8E13-D1827AAC3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843" y="2641922"/>
            <a:ext cx="2650903" cy="407870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C9DDFFD-9027-4401-92DB-868E805587CB}"/>
              </a:ext>
            </a:extLst>
          </p:cNvPr>
          <p:cNvSpPr txBox="1"/>
          <p:nvPr/>
        </p:nvSpPr>
        <p:spPr>
          <a:xfrm>
            <a:off x="96254" y="2135713"/>
            <a:ext cx="11519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500      500                   500   </a:t>
            </a:r>
            <a:r>
              <a:rPr lang="fr-FR" sz="2400" dirty="0">
                <a:solidFill>
                  <a:srgbClr val="FF0000"/>
                </a:solidFill>
              </a:rPr>
              <a:t>1000    1000                           1000    1000  </a:t>
            </a:r>
            <a:r>
              <a:rPr lang="fr-FR" sz="2400" dirty="0"/>
              <a:t>  </a:t>
            </a:r>
            <a:r>
              <a:rPr lang="fr-FR" sz="2400" dirty="0">
                <a:solidFill>
                  <a:srgbClr val="00B050"/>
                </a:solidFill>
              </a:rPr>
              <a:t>2000                2000     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405936-44F1-4C0C-A54F-F261D17D2271}"/>
              </a:ext>
            </a:extLst>
          </p:cNvPr>
          <p:cNvSpPr txBox="1"/>
          <p:nvPr/>
        </p:nvSpPr>
        <p:spPr>
          <a:xfrm>
            <a:off x="6144127" y="215262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500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874A16F-BE65-48BA-B5D2-333DE68B19C7}"/>
              </a:ext>
            </a:extLst>
          </p:cNvPr>
          <p:cNvSpPr txBox="1"/>
          <p:nvPr/>
        </p:nvSpPr>
        <p:spPr>
          <a:xfrm>
            <a:off x="1752600" y="21188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F55868-3CF1-4B1B-BD18-045125093978}"/>
              </a:ext>
            </a:extLst>
          </p:cNvPr>
          <p:cNvSpPr txBox="1"/>
          <p:nvPr/>
        </p:nvSpPr>
        <p:spPr>
          <a:xfrm>
            <a:off x="5241243" y="214416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</a:rPr>
              <a:t>2000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6612177-3ECD-40C0-B1E4-0DE9AFC5B62D}"/>
              </a:ext>
            </a:extLst>
          </p:cNvPr>
          <p:cNvSpPr txBox="1"/>
          <p:nvPr/>
        </p:nvSpPr>
        <p:spPr>
          <a:xfrm>
            <a:off x="9438801" y="212980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EF0DB5-27C8-42CF-8213-965711A0002C}"/>
              </a:ext>
            </a:extLst>
          </p:cNvPr>
          <p:cNvSpPr txBox="1"/>
          <p:nvPr/>
        </p:nvSpPr>
        <p:spPr>
          <a:xfrm>
            <a:off x="409074" y="3694560"/>
            <a:ext cx="592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Quel est l’effectif de la valeur  1000 frs?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0C307B6-FFF6-49CB-A65B-DFA5AE552AE0}"/>
              </a:ext>
            </a:extLst>
          </p:cNvPr>
          <p:cNvSpPr txBox="1"/>
          <p:nvPr/>
        </p:nvSpPr>
        <p:spPr>
          <a:xfrm>
            <a:off x="245130" y="4216078"/>
            <a:ext cx="7872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  </a:t>
            </a:r>
            <a:r>
              <a:rPr lang="fr-FR" sz="2800" b="1" dirty="0">
                <a:solidFill>
                  <a:srgbClr val="0070C0"/>
                </a:solidFill>
              </a:rPr>
              <a:t>C’est </a:t>
            </a:r>
            <a:r>
              <a:rPr lang="fr-FR" sz="2800" b="1" dirty="0">
                <a:solidFill>
                  <a:srgbClr val="FF0000"/>
                </a:solidFill>
              </a:rPr>
              <a:t>6</a:t>
            </a:r>
            <a:r>
              <a:rPr lang="fr-FR" sz="2800" b="1" dirty="0">
                <a:solidFill>
                  <a:srgbClr val="0070C0"/>
                </a:solidFill>
              </a:rPr>
              <a:t> car on a enregistré 6 paiements de 1000 frs.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6647ED9-9F15-4A08-8C52-077995AD6197}"/>
              </a:ext>
            </a:extLst>
          </p:cNvPr>
          <p:cNvCxnSpPr/>
          <p:nvPr/>
        </p:nvCxnSpPr>
        <p:spPr>
          <a:xfrm flipV="1">
            <a:off x="2213113" y="2580465"/>
            <a:ext cx="0" cy="427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EF1311E-043F-4674-AB82-5808B2B85D49}"/>
              </a:ext>
            </a:extLst>
          </p:cNvPr>
          <p:cNvCxnSpPr/>
          <p:nvPr/>
        </p:nvCxnSpPr>
        <p:spPr>
          <a:xfrm flipV="1">
            <a:off x="3796748" y="2580465"/>
            <a:ext cx="0" cy="427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3441765-44F7-4BAE-8BAA-468BD914CD7D}"/>
              </a:ext>
            </a:extLst>
          </p:cNvPr>
          <p:cNvCxnSpPr/>
          <p:nvPr/>
        </p:nvCxnSpPr>
        <p:spPr>
          <a:xfrm flipV="1">
            <a:off x="4678017" y="2580465"/>
            <a:ext cx="0" cy="427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3361A09-D03C-4E69-9B98-A0D5984008BA}"/>
              </a:ext>
            </a:extLst>
          </p:cNvPr>
          <p:cNvCxnSpPr/>
          <p:nvPr/>
        </p:nvCxnSpPr>
        <p:spPr>
          <a:xfrm flipV="1">
            <a:off x="7149548" y="2591470"/>
            <a:ext cx="0" cy="427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1E638EC-7E50-44DE-B3B7-CEADF38B1C9B}"/>
              </a:ext>
            </a:extLst>
          </p:cNvPr>
          <p:cNvCxnSpPr/>
          <p:nvPr/>
        </p:nvCxnSpPr>
        <p:spPr>
          <a:xfrm flipV="1">
            <a:off x="8117670" y="2591470"/>
            <a:ext cx="0" cy="427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7BB3C3F-2314-49B2-BBDE-E27411273003}"/>
              </a:ext>
            </a:extLst>
          </p:cNvPr>
          <p:cNvCxnSpPr/>
          <p:nvPr/>
        </p:nvCxnSpPr>
        <p:spPr>
          <a:xfrm flipV="1">
            <a:off x="9932504" y="2580465"/>
            <a:ext cx="0" cy="427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1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C823DB-6ECF-47B5-9BCD-E8C259CA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31" y="175120"/>
            <a:ext cx="10515600" cy="1325563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b="1" u="sng" dirty="0"/>
              <a:t>Question 8: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4A8AAC-D4E2-487E-96F3-95A75C9E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39" y="1500683"/>
            <a:ext cx="10183092" cy="482317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J’ai reçu  un lot de casquettes publicitaires . </a:t>
            </a:r>
          </a:p>
          <a:p>
            <a:pPr marL="0" indent="0">
              <a:buNone/>
            </a:pPr>
            <a:r>
              <a:rPr lang="fr-FR" dirty="0"/>
              <a:t>Voici le diagramme de leur répartition: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E6B7A6-800F-42F9-87A2-03632DA525AB}"/>
              </a:ext>
            </a:extLst>
          </p:cNvPr>
          <p:cNvSpPr txBox="1"/>
          <p:nvPr/>
        </p:nvSpPr>
        <p:spPr>
          <a:xfrm>
            <a:off x="617517" y="4683580"/>
            <a:ext cx="703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Quel est le pourcentage de casquettes bleues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8965FF-F7A0-4D07-9951-D945134C9B96}"/>
              </a:ext>
            </a:extLst>
          </p:cNvPr>
          <p:cNvSpPr txBox="1"/>
          <p:nvPr/>
        </p:nvSpPr>
        <p:spPr>
          <a:xfrm>
            <a:off x="950026" y="5605153"/>
            <a:ext cx="9628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La moitié des casquettes sont bleues ce qui signifie </a:t>
            </a:r>
            <a:r>
              <a:rPr lang="fr-FR" sz="3200" b="1" dirty="0">
                <a:solidFill>
                  <a:srgbClr val="00B0F0"/>
                </a:solidFill>
              </a:rPr>
              <a:t>50%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68EDC35-BE18-4500-8399-27AF719F30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9336" y="402683"/>
            <a:ext cx="4415147" cy="454250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FC0D566-594B-41FD-890C-89034A55C6AF}"/>
              </a:ext>
            </a:extLst>
          </p:cNvPr>
          <p:cNvSpPr txBox="1"/>
          <p:nvPr/>
        </p:nvSpPr>
        <p:spPr>
          <a:xfrm>
            <a:off x="617517" y="5081933"/>
            <a:ext cx="705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Quel est le pourcentage de casquettes </a:t>
            </a:r>
            <a:r>
              <a:rPr lang="fr-FR" sz="2800" dirty="0">
                <a:solidFill>
                  <a:srgbClr val="FF0000"/>
                </a:solidFill>
              </a:rPr>
              <a:t>rouges</a:t>
            </a:r>
            <a:r>
              <a:rPr lang="fr-FR" sz="28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631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C823DB-6ECF-47B5-9BCD-E8C259CA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31" y="175120"/>
            <a:ext cx="10515600" cy="1325563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b="1" u="sng" dirty="0"/>
              <a:t>Question 8: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4A8AAC-D4E2-487E-96F3-95A75C9E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39" y="1500683"/>
            <a:ext cx="10183092" cy="482317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J’ai reçu  un lot de casquettes publicitaires . </a:t>
            </a:r>
          </a:p>
          <a:p>
            <a:pPr marL="0" indent="0">
              <a:buNone/>
            </a:pPr>
            <a:r>
              <a:rPr lang="fr-FR" dirty="0"/>
              <a:t>Voici le diagramme de leur répartition: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E6B7A6-800F-42F9-87A2-03632DA525AB}"/>
              </a:ext>
            </a:extLst>
          </p:cNvPr>
          <p:cNvSpPr txBox="1"/>
          <p:nvPr/>
        </p:nvSpPr>
        <p:spPr>
          <a:xfrm>
            <a:off x="617517" y="4683580"/>
            <a:ext cx="703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Quel est le pourcentage de casquettes bleues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8965FF-F7A0-4D07-9951-D945134C9B96}"/>
              </a:ext>
            </a:extLst>
          </p:cNvPr>
          <p:cNvSpPr txBox="1"/>
          <p:nvPr/>
        </p:nvSpPr>
        <p:spPr>
          <a:xfrm>
            <a:off x="950026" y="5605153"/>
            <a:ext cx="9628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La moitié des casquettes sont bleues ce qui signifie </a:t>
            </a:r>
            <a:r>
              <a:rPr lang="fr-FR" sz="3200" b="1" dirty="0">
                <a:solidFill>
                  <a:srgbClr val="00B0F0"/>
                </a:solidFill>
              </a:rPr>
              <a:t>50%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68EDC35-BE18-4500-8399-27AF719F30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9336" y="402683"/>
            <a:ext cx="4415147" cy="454250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4AAA74B-932A-4958-81E5-F62B945F84A6}"/>
              </a:ext>
            </a:extLst>
          </p:cNvPr>
          <p:cNvSpPr txBox="1"/>
          <p:nvPr/>
        </p:nvSpPr>
        <p:spPr>
          <a:xfrm>
            <a:off x="950026" y="6098437"/>
            <a:ext cx="9574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 quart  </a:t>
            </a:r>
            <a:r>
              <a:rPr lang="fr-FR" sz="3200" b="1" dirty="0"/>
              <a:t>des casquettes sont </a:t>
            </a:r>
            <a:r>
              <a:rPr lang="fr-FR" sz="3200" b="1" dirty="0">
                <a:solidFill>
                  <a:srgbClr val="FF0000"/>
                </a:solidFill>
              </a:rPr>
              <a:t>rouges</a:t>
            </a:r>
            <a:r>
              <a:rPr lang="fr-FR" sz="3200" b="1" dirty="0"/>
              <a:t> ce qui signifie </a:t>
            </a:r>
            <a:r>
              <a:rPr lang="fr-FR" sz="3200" b="1" dirty="0">
                <a:solidFill>
                  <a:srgbClr val="FF0000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84262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8BAE8-2EC8-42D3-86C4-35082632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14" y="207674"/>
            <a:ext cx="10515600" cy="1325563"/>
          </a:xfrm>
        </p:spPr>
        <p:txBody>
          <a:bodyPr/>
          <a:lstStyle/>
          <a:p>
            <a:r>
              <a:rPr lang="fr-FR" b="1" u="sng" dirty="0"/>
              <a:t>Question 1: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9F8B37-59DC-4363-98C4-46EF84F43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M. Dupré a récolté 300 kg de squashs mais 10% d’entre elles sont</a:t>
            </a:r>
          </a:p>
          <a:p>
            <a:pPr marL="0" indent="0">
              <a:buNone/>
            </a:pPr>
            <a:r>
              <a:rPr lang="fr-FR" dirty="0"/>
              <a:t> impropres à la vente et vont être données aux cochons.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Quelle quantité de squashs est ainsi  gaspillée?</a:t>
            </a:r>
          </a:p>
        </p:txBody>
      </p:sp>
    </p:spTree>
    <p:extLst>
      <p:ext uri="{BB962C8B-B14F-4D97-AF65-F5344CB8AC3E}">
        <p14:creationId xmlns:p14="http://schemas.microsoft.com/office/powerpoint/2010/main" val="21720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32AE3-EED6-4590-8DE8-39058278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05" y="-169513"/>
            <a:ext cx="10515600" cy="1325563"/>
          </a:xfrm>
        </p:spPr>
        <p:txBody>
          <a:bodyPr/>
          <a:lstStyle/>
          <a:p>
            <a:r>
              <a:rPr lang="fr-FR" b="1" u="sng" dirty="0"/>
              <a:t>Question 9: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6145CB-3B52-4474-913E-EF878812F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68" y="8993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 club de rugby compte 63 licenciés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AF068E-480F-473F-87E6-5C70F8377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15" y="1342654"/>
            <a:ext cx="7110158" cy="370435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0D8CF02-6410-45E5-B69E-74ACB3AC0B3C}"/>
              </a:ext>
            </a:extLst>
          </p:cNvPr>
          <p:cNvSpPr txBox="1"/>
          <p:nvPr/>
        </p:nvSpPr>
        <p:spPr>
          <a:xfrm>
            <a:off x="565068" y="5025056"/>
            <a:ext cx="6801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de licenciés ont entre 30 et 40 ans ?</a:t>
            </a:r>
          </a:p>
        </p:txBody>
      </p:sp>
    </p:spTree>
    <p:extLst>
      <p:ext uri="{BB962C8B-B14F-4D97-AF65-F5344CB8AC3E}">
        <p14:creationId xmlns:p14="http://schemas.microsoft.com/office/powerpoint/2010/main" val="22199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32AE3-EED6-4590-8DE8-39058278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05" y="-169513"/>
            <a:ext cx="10515600" cy="1325563"/>
          </a:xfrm>
        </p:spPr>
        <p:txBody>
          <a:bodyPr/>
          <a:lstStyle/>
          <a:p>
            <a:r>
              <a:rPr lang="fr-FR" b="1" u="sng" dirty="0"/>
              <a:t>Question 9: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6145CB-3B52-4474-913E-EF878812F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68" y="8993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 club de rugby compte 63 licenciés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AF068E-480F-473F-87E6-5C70F8377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15" y="1342654"/>
            <a:ext cx="7110158" cy="370435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0D8CF02-6410-45E5-B69E-74ACB3AC0B3C}"/>
              </a:ext>
            </a:extLst>
          </p:cNvPr>
          <p:cNvSpPr txBox="1"/>
          <p:nvPr/>
        </p:nvSpPr>
        <p:spPr>
          <a:xfrm>
            <a:off x="565068" y="5025056"/>
            <a:ext cx="6801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de licenciés ont entre 30 et 40 ans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D5A25-33B3-45F6-BED2-0FA88B47B833}"/>
              </a:ext>
            </a:extLst>
          </p:cNvPr>
          <p:cNvSpPr/>
          <p:nvPr/>
        </p:nvSpPr>
        <p:spPr>
          <a:xfrm>
            <a:off x="5294670" y="2418734"/>
            <a:ext cx="648929" cy="21888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67018C4-CF78-4C8D-8996-699FED96FC22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3277591" y="2398816"/>
            <a:ext cx="2341544" cy="199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FDA03ACC-2BA3-4461-AE1A-0FDCAD997D5D}"/>
              </a:ext>
            </a:extLst>
          </p:cNvPr>
          <p:cNvSpPr txBox="1"/>
          <p:nvPr/>
        </p:nvSpPr>
        <p:spPr>
          <a:xfrm>
            <a:off x="2512064" y="5557999"/>
            <a:ext cx="6186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15</a:t>
            </a:r>
            <a:r>
              <a:rPr lang="fr-FR" sz="2800" dirty="0"/>
              <a:t> licenciés ont entre 30 et 40 ans.</a:t>
            </a:r>
          </a:p>
        </p:txBody>
      </p:sp>
    </p:spTree>
    <p:extLst>
      <p:ext uri="{BB962C8B-B14F-4D97-AF65-F5344CB8AC3E}">
        <p14:creationId xmlns:p14="http://schemas.microsoft.com/office/powerpoint/2010/main" val="38239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32AE3-EED6-4590-8DE8-39058278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05" y="-169513"/>
            <a:ext cx="10515600" cy="1325563"/>
          </a:xfrm>
        </p:spPr>
        <p:txBody>
          <a:bodyPr/>
          <a:lstStyle/>
          <a:p>
            <a:r>
              <a:rPr lang="fr-FR" b="1" u="sng" dirty="0"/>
              <a:t>Question 10: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6145CB-3B52-4474-913E-EF878812F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68" y="8993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 club de rugby compte 63 licenciés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AF068E-480F-473F-87E6-5C70F8377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15" y="1342654"/>
            <a:ext cx="7110158" cy="370435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0D8CF02-6410-45E5-B69E-74ACB3AC0B3C}"/>
              </a:ext>
            </a:extLst>
          </p:cNvPr>
          <p:cNvSpPr txBox="1"/>
          <p:nvPr/>
        </p:nvSpPr>
        <p:spPr>
          <a:xfrm>
            <a:off x="2463104" y="5697041"/>
            <a:ext cx="661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de licenciés ont moins de  40 ans ?</a:t>
            </a:r>
          </a:p>
        </p:txBody>
      </p:sp>
    </p:spTree>
    <p:extLst>
      <p:ext uri="{BB962C8B-B14F-4D97-AF65-F5344CB8AC3E}">
        <p14:creationId xmlns:p14="http://schemas.microsoft.com/office/powerpoint/2010/main" val="405356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32AE3-EED6-4590-8DE8-39058278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05" y="-169513"/>
            <a:ext cx="10515600" cy="1325563"/>
          </a:xfrm>
        </p:spPr>
        <p:txBody>
          <a:bodyPr/>
          <a:lstStyle/>
          <a:p>
            <a:r>
              <a:rPr lang="fr-FR" b="1" u="sng" dirty="0"/>
              <a:t>Question 10: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6145CB-3B52-4474-913E-EF878812F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68" y="8993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 club de rugby compte 63 licenciés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AF068E-480F-473F-87E6-5C70F8377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15" y="1342654"/>
            <a:ext cx="7110158" cy="370435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0D8CF02-6410-45E5-B69E-74ACB3AC0B3C}"/>
              </a:ext>
            </a:extLst>
          </p:cNvPr>
          <p:cNvSpPr txBox="1"/>
          <p:nvPr/>
        </p:nvSpPr>
        <p:spPr>
          <a:xfrm>
            <a:off x="2463104" y="5697041"/>
            <a:ext cx="661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Combien de licenciés ont moins de  40 ans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D5A25-33B3-45F6-BED2-0FA88B47B833}"/>
              </a:ext>
            </a:extLst>
          </p:cNvPr>
          <p:cNvSpPr/>
          <p:nvPr/>
        </p:nvSpPr>
        <p:spPr>
          <a:xfrm>
            <a:off x="3275464" y="2224912"/>
            <a:ext cx="2668136" cy="2382713"/>
          </a:xfrm>
          <a:prstGeom prst="rect">
            <a:avLst/>
          </a:prstGeom>
          <a:solidFill>
            <a:srgbClr val="C0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A03ACC-2BA3-4461-AE1A-0FDCAD997D5D}"/>
              </a:ext>
            </a:extLst>
          </p:cNvPr>
          <p:cNvSpPr txBox="1"/>
          <p:nvPr/>
        </p:nvSpPr>
        <p:spPr>
          <a:xfrm>
            <a:off x="3275464" y="4829304"/>
            <a:ext cx="910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8 +  10  +  12  + 15  = 45</a:t>
            </a:r>
            <a:r>
              <a:rPr lang="fr-FR" sz="2800" b="1" dirty="0"/>
              <a:t> licenciés ont moins de  40 ans.</a:t>
            </a:r>
          </a:p>
        </p:txBody>
      </p:sp>
    </p:spTree>
    <p:extLst>
      <p:ext uri="{BB962C8B-B14F-4D97-AF65-F5344CB8AC3E}">
        <p14:creationId xmlns:p14="http://schemas.microsoft.com/office/powerpoint/2010/main" val="21606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8BAE8-2EC8-42D3-86C4-35082632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14" y="207674"/>
            <a:ext cx="10515600" cy="1325563"/>
          </a:xfrm>
        </p:spPr>
        <p:txBody>
          <a:bodyPr/>
          <a:lstStyle/>
          <a:p>
            <a:r>
              <a:rPr lang="fr-FR" b="1" u="sng" dirty="0"/>
              <a:t>Question 1: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9F8B37-59DC-4363-98C4-46EF84F43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M. Dupré a récolté 300 kg de squashs mais 10% d’entre elles sont</a:t>
            </a:r>
          </a:p>
          <a:p>
            <a:pPr marL="0" indent="0">
              <a:buNone/>
            </a:pPr>
            <a:r>
              <a:rPr lang="fr-FR" dirty="0"/>
              <a:t> impropres à la vente et vont être données aux cochons.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Quelle quantité de squashs est ainsi  gaspillée?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0EB053-7384-4398-BD40-FA3922E7A30B}"/>
              </a:ext>
            </a:extLst>
          </p:cNvPr>
          <p:cNvSpPr txBox="1"/>
          <p:nvPr/>
        </p:nvSpPr>
        <p:spPr>
          <a:xfrm>
            <a:off x="576028" y="3969603"/>
            <a:ext cx="6923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50% c’est la moitié, </a:t>
            </a:r>
            <a:r>
              <a:rPr lang="fr-FR" sz="3200" dirty="0">
                <a:solidFill>
                  <a:srgbClr val="00B050"/>
                </a:solidFill>
              </a:rPr>
              <a:t>10% c’est le dixième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5C90A7C-3205-4931-BE7E-27DAE1C822E0}"/>
                  </a:ext>
                </a:extLst>
              </p:cNvPr>
              <p:cNvSpPr txBox="1"/>
              <p:nvPr/>
            </p:nvSpPr>
            <p:spPr>
              <a:xfrm>
                <a:off x="576028" y="4554378"/>
                <a:ext cx="80816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dirty="0">
                    <a:solidFill>
                      <a:srgbClr val="C00000"/>
                    </a:solidFill>
                  </a:rPr>
                  <a:t>300</a:t>
                </a:r>
                <a14:m>
                  <m:oMath xmlns:m="http://schemas.openxmlformats.org/officeDocument/2006/math">
                    <m:r>
                      <a:rPr lang="fr-FR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fr-FR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 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𝑠𝑞𝑢𝑎𝑠h𝑠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𝑎𝑢𝑥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𝑐𝑜𝑐h𝑜𝑛𝑠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! </m:t>
                    </m:r>
                  </m:oMath>
                </a14:m>
                <a:endParaRPr lang="fr-FR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5C90A7C-3205-4931-BE7E-27DAE1C82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28" y="4554378"/>
                <a:ext cx="8081636" cy="584775"/>
              </a:xfrm>
              <a:prstGeom prst="rect">
                <a:avLst/>
              </a:prstGeom>
              <a:blipFill>
                <a:blip r:embed="rId2"/>
                <a:stretch>
                  <a:fillRect l="-1885"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E3EF2991-D678-4299-B888-9D04C997C449}"/>
              </a:ext>
            </a:extLst>
          </p:cNvPr>
          <p:cNvSpPr txBox="1"/>
          <p:nvPr/>
        </p:nvSpPr>
        <p:spPr>
          <a:xfrm>
            <a:off x="8657664" y="5012358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F0"/>
                </a:solidFill>
              </a:rPr>
              <a:t>300kg </a:t>
            </a:r>
            <a:r>
              <a:rPr lang="fr-FR" sz="28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↦</a:t>
            </a:r>
            <a:r>
              <a:rPr lang="fr-FR" sz="2800" dirty="0">
                <a:solidFill>
                  <a:srgbClr val="00B0F0"/>
                </a:solidFill>
                <a:sym typeface="Wingdings" panose="05000000000000000000" pitchFamily="2" charset="2"/>
              </a:rPr>
              <a:t>100%</a:t>
            </a:r>
            <a:endParaRPr lang="fr-FR" sz="2800" dirty="0">
              <a:solidFill>
                <a:srgbClr val="00B0F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17E1AE2-96D4-47DA-9F0E-A65C0F36C407}"/>
              </a:ext>
            </a:extLst>
          </p:cNvPr>
          <p:cNvSpPr txBox="1"/>
          <p:nvPr/>
        </p:nvSpPr>
        <p:spPr>
          <a:xfrm>
            <a:off x="8815557" y="5408905"/>
            <a:ext cx="210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F0"/>
                </a:solidFill>
              </a:rPr>
              <a:t> ?  kg </a:t>
            </a:r>
            <a:r>
              <a:rPr lang="fr-FR" sz="28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↦  </a:t>
            </a:r>
            <a:r>
              <a:rPr lang="fr-FR" sz="2800" dirty="0">
                <a:solidFill>
                  <a:srgbClr val="00B0F0"/>
                </a:solidFill>
                <a:sym typeface="Wingdings" panose="05000000000000000000" pitchFamily="2" charset="2"/>
              </a:rPr>
              <a:t>10%</a:t>
            </a:r>
            <a:endParaRPr lang="fr-FR" sz="2800" dirty="0">
              <a:solidFill>
                <a:srgbClr val="00B0F0"/>
              </a:solidFill>
            </a:endParaRPr>
          </a:p>
        </p:txBody>
      </p:sp>
      <p:sp>
        <p:nvSpPr>
          <p:cNvPr id="9" name="Flèche : courbe vers la droite 8">
            <a:extLst>
              <a:ext uri="{FF2B5EF4-FFF2-40B4-BE49-F238E27FC236}">
                <a16:creationId xmlns:a16="http://schemas.microsoft.com/office/drawing/2014/main" id="{5709CA57-0202-4707-9C59-14D1C54E188D}"/>
              </a:ext>
            </a:extLst>
          </p:cNvPr>
          <p:cNvSpPr/>
          <p:nvPr/>
        </p:nvSpPr>
        <p:spPr>
          <a:xfrm rot="10800000" flipV="1">
            <a:off x="10947708" y="5139154"/>
            <a:ext cx="622280" cy="792972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CE6210D-DE4D-4A6D-9F6C-B4DC310D2AF9}"/>
                  </a:ext>
                </a:extLst>
              </p:cNvPr>
              <p:cNvSpPr txBox="1"/>
              <p:nvPr/>
            </p:nvSpPr>
            <p:spPr>
              <a:xfrm>
                <a:off x="10796388" y="5273968"/>
                <a:ext cx="7770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</m:t>
                      </m:r>
                    </m:oMath>
                  </m:oMathPara>
                </a14:m>
                <a:endParaRPr lang="fr-FR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CE6210D-DE4D-4A6D-9F6C-B4DC310D2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388" y="5273968"/>
                <a:ext cx="77707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6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8BAE8-2EC8-42D3-86C4-35082632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14" y="207674"/>
            <a:ext cx="10515600" cy="1325563"/>
          </a:xfrm>
        </p:spPr>
        <p:txBody>
          <a:bodyPr/>
          <a:lstStyle/>
          <a:p>
            <a:r>
              <a:rPr lang="fr-FR" b="1" u="sng" dirty="0"/>
              <a:t>Question 2: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9F8B37-59DC-4363-98C4-46EF84F4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0526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M. Dupré a récolté 320 kg de squashs et 20% d’entre </a:t>
            </a:r>
          </a:p>
          <a:p>
            <a:pPr marL="0" indent="0">
              <a:buNone/>
            </a:pPr>
            <a:r>
              <a:rPr lang="fr-FR" dirty="0"/>
              <a:t>elles sont vendues à Bourail.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Quelle quantité de squashs est vendue à Bourail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1F9F70-CC79-4395-97A3-FD612D2581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BF0F5"/>
              </a:clrFrom>
              <a:clrTo>
                <a:srgbClr val="EBF0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0426" y="110905"/>
            <a:ext cx="3321574" cy="30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8BAE8-2EC8-42D3-86C4-35082632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14" y="207674"/>
            <a:ext cx="10515600" cy="1325563"/>
          </a:xfrm>
        </p:spPr>
        <p:txBody>
          <a:bodyPr/>
          <a:lstStyle/>
          <a:p>
            <a:r>
              <a:rPr lang="fr-FR" b="1" u="sng" dirty="0"/>
              <a:t>Question 2: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9F8B37-59DC-4363-98C4-46EF84F4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0526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M. Dupré a récolté 320 kg de squashs et 20% d’entre </a:t>
            </a:r>
          </a:p>
          <a:p>
            <a:pPr marL="0" indent="0">
              <a:buNone/>
            </a:pPr>
            <a:r>
              <a:rPr lang="fr-FR" dirty="0"/>
              <a:t>elles sont vendues à Bourail.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Quelle quantité de squashs est vendue à Bourail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0EB053-7384-4398-BD40-FA3922E7A30B}"/>
              </a:ext>
            </a:extLst>
          </p:cNvPr>
          <p:cNvSpPr txBox="1"/>
          <p:nvPr/>
        </p:nvSpPr>
        <p:spPr>
          <a:xfrm>
            <a:off x="576028" y="3785532"/>
            <a:ext cx="845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B050"/>
                </a:solidFill>
              </a:rPr>
              <a:t>10% c’est le dixième ; </a:t>
            </a:r>
            <a:r>
              <a:rPr lang="fr-FR" sz="3200" dirty="0">
                <a:solidFill>
                  <a:srgbClr val="00B0F0"/>
                </a:solidFill>
              </a:rPr>
              <a:t>20% c’est le </a:t>
            </a:r>
            <a:r>
              <a:rPr lang="fr-FR" sz="3200" b="1" dirty="0">
                <a:solidFill>
                  <a:srgbClr val="00B0F0"/>
                </a:solidFill>
              </a:rPr>
              <a:t>double</a:t>
            </a:r>
            <a:r>
              <a:rPr lang="fr-FR" sz="3200" dirty="0">
                <a:solidFill>
                  <a:srgbClr val="00B0F0"/>
                </a:solidFill>
              </a:rPr>
              <a:t> de 10%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5C90A7C-3205-4931-BE7E-27DAE1C822E0}"/>
                  </a:ext>
                </a:extLst>
              </p:cNvPr>
              <p:cNvSpPr txBox="1"/>
              <p:nvPr/>
            </p:nvSpPr>
            <p:spPr>
              <a:xfrm>
                <a:off x="576028" y="4224440"/>
                <a:ext cx="111815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dirty="0">
                    <a:solidFill>
                      <a:srgbClr val="C00000"/>
                    </a:solidFill>
                  </a:rPr>
                  <a:t>320</a:t>
                </a:r>
                <a14:m>
                  <m:oMath xmlns:m="http://schemas.openxmlformats.org/officeDocument/2006/math">
                    <m:r>
                      <a:rPr lang="fr-FR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fr-FR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=32 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   32</m:t>
                    </m:r>
                    <m:r>
                      <a:rPr lang="fr-FR" sz="32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32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=64 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𝑠𝑞𝑢𝑎𝑠h𝑠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𝑝𝑜𝑢𝑟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𝐵𝑜𝑢𝑟𝑎𝑖𝑙</m:t>
                    </m:r>
                  </m:oMath>
                </a14:m>
                <a:endParaRPr lang="fr-FR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5C90A7C-3205-4931-BE7E-27DAE1C82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28" y="4224440"/>
                <a:ext cx="11181523" cy="584775"/>
              </a:xfrm>
              <a:prstGeom prst="rect">
                <a:avLst/>
              </a:prstGeom>
              <a:blipFill>
                <a:blip r:embed="rId2"/>
                <a:stretch>
                  <a:fillRect l="-1362"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611F9F70-CC79-4395-97A3-FD612D2581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BF0F5"/>
              </a:clrFrom>
              <a:clrTo>
                <a:srgbClr val="EBF0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0426" y="110905"/>
            <a:ext cx="3321574" cy="30076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5CBD160-8144-453E-964F-C429EB15BACE}"/>
              </a:ext>
            </a:extLst>
          </p:cNvPr>
          <p:cNvSpPr txBox="1"/>
          <p:nvPr/>
        </p:nvSpPr>
        <p:spPr>
          <a:xfrm>
            <a:off x="965506" y="5050209"/>
            <a:ext cx="3655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F0"/>
                </a:solidFill>
              </a:rPr>
              <a:t>Ou bien   320kg </a:t>
            </a:r>
            <a:r>
              <a:rPr lang="fr-FR" sz="28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↦</a:t>
            </a:r>
            <a:r>
              <a:rPr lang="fr-FR" sz="2800" dirty="0">
                <a:solidFill>
                  <a:srgbClr val="00B0F0"/>
                </a:solidFill>
                <a:sym typeface="Wingdings" panose="05000000000000000000" pitchFamily="2" charset="2"/>
              </a:rPr>
              <a:t>100%</a:t>
            </a:r>
            <a:endParaRPr lang="fr-FR" sz="2800" dirty="0">
              <a:solidFill>
                <a:srgbClr val="00B0F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FAF685-2289-49EE-BB67-0B4B3A565A6F}"/>
              </a:ext>
            </a:extLst>
          </p:cNvPr>
          <p:cNvSpPr txBox="1"/>
          <p:nvPr/>
        </p:nvSpPr>
        <p:spPr>
          <a:xfrm>
            <a:off x="2518817" y="5457174"/>
            <a:ext cx="210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F0"/>
                </a:solidFill>
              </a:rPr>
              <a:t> ?  kg </a:t>
            </a:r>
            <a:r>
              <a:rPr lang="fr-FR" sz="28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↦  </a:t>
            </a:r>
            <a:r>
              <a:rPr lang="fr-FR" sz="2800" dirty="0">
                <a:solidFill>
                  <a:srgbClr val="00B0F0"/>
                </a:solidFill>
                <a:sym typeface="Wingdings" panose="05000000000000000000" pitchFamily="2" charset="2"/>
              </a:rPr>
              <a:t>20%</a:t>
            </a:r>
            <a:endParaRPr lang="fr-FR" sz="28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14FCBB43-84BB-417C-9C68-E01B97B94524}"/>
                  </a:ext>
                </a:extLst>
              </p:cNvPr>
              <p:cNvSpPr txBox="1"/>
              <p:nvPr/>
            </p:nvSpPr>
            <p:spPr>
              <a:xfrm>
                <a:off x="3153296" y="6017064"/>
                <a:ext cx="73779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𝟑𝟐𝟎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𝒌𝒈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𝒗𝒆𝒏𝒅𝒖𝒔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𝒂𝒖𝒙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𝑩𝒐𝒖𝒓𝒂𝒊𝒍𝒍𝒂𝒊𝒔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14FCBB43-84BB-417C-9C68-E01B97B94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296" y="6017064"/>
                <a:ext cx="7377917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08F38EB-C9C9-424F-B1EE-D0ADA563589E}"/>
              </a:ext>
            </a:extLst>
          </p:cNvPr>
          <p:cNvCxnSpPr/>
          <p:nvPr/>
        </p:nvCxnSpPr>
        <p:spPr>
          <a:xfrm>
            <a:off x="2793090" y="5847846"/>
            <a:ext cx="0" cy="4000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4923C66-4F69-40EA-AB6C-8C4E154804B3}"/>
              </a:ext>
            </a:extLst>
          </p:cNvPr>
          <p:cNvCxnSpPr/>
          <p:nvPr/>
        </p:nvCxnSpPr>
        <p:spPr>
          <a:xfrm>
            <a:off x="2793090" y="6247897"/>
            <a:ext cx="4536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6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31853-DFFE-4E24-A275-0ED21C88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9" y="246507"/>
            <a:ext cx="10515600" cy="1325563"/>
          </a:xfrm>
        </p:spPr>
        <p:txBody>
          <a:bodyPr/>
          <a:lstStyle/>
          <a:p>
            <a:r>
              <a:rPr lang="fr-FR" b="1" u="sng" dirty="0"/>
              <a:t>Question 3</a:t>
            </a:r>
            <a:r>
              <a:rPr lang="fr-FR" dirty="0"/>
              <a:t>: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BBEC3B5-9C3A-4B8D-859F-4F6F4619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20" y="1182244"/>
            <a:ext cx="10515600" cy="622867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Voici les résultats d’une élection municipale: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Quel(le) candidat(e) a été élu(e)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14560D-CFCD-458F-8AED-BD19DB910F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1200" y="1182244"/>
            <a:ext cx="5229975" cy="299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8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31853-DFFE-4E24-A275-0ED21C88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9" y="246507"/>
            <a:ext cx="10515600" cy="1325563"/>
          </a:xfrm>
        </p:spPr>
        <p:txBody>
          <a:bodyPr/>
          <a:lstStyle/>
          <a:p>
            <a:r>
              <a:rPr lang="fr-FR" b="1" u="sng" dirty="0"/>
              <a:t>Question 3</a:t>
            </a:r>
            <a:r>
              <a:rPr lang="fr-FR" dirty="0"/>
              <a:t>: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BBEC3B5-9C3A-4B8D-859F-4F6F4619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20" y="1182244"/>
            <a:ext cx="10515600" cy="622867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Voici les résultats d’une élection municipale: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Quel(le) candidat(e) a été élu(e)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14560D-CFCD-458F-8AED-BD19DB910F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1200" y="1182244"/>
            <a:ext cx="5229975" cy="29934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5C7EA1D-2AB2-4E03-BF22-A1731D66FC08}"/>
              </a:ext>
            </a:extLst>
          </p:cNvPr>
          <p:cNvSpPr txBox="1"/>
          <p:nvPr/>
        </p:nvSpPr>
        <p:spPr>
          <a:xfrm>
            <a:off x="477820" y="5152536"/>
            <a:ext cx="1173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D’après le graphique, c’est </a:t>
            </a:r>
            <a:r>
              <a:rPr lang="fr-FR" sz="2800" b="1" dirty="0">
                <a:solidFill>
                  <a:schemeClr val="accent2"/>
                </a:solidFill>
              </a:rPr>
              <a:t>M. Martineau </a:t>
            </a:r>
            <a:r>
              <a:rPr lang="fr-FR" sz="2800" b="1" dirty="0"/>
              <a:t>car c’est lui qui a eu le plus de voix</a:t>
            </a:r>
            <a:r>
              <a:rPr lang="fr-FR" sz="2400" b="1" dirty="0"/>
              <a:t>.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00D7468-C8C2-4140-878E-18D9F320CE7F}"/>
              </a:ext>
            </a:extLst>
          </p:cNvPr>
          <p:cNvGrpSpPr/>
          <p:nvPr/>
        </p:nvGrpSpPr>
        <p:grpSpPr>
          <a:xfrm>
            <a:off x="8701806" y="1697412"/>
            <a:ext cx="824753" cy="726141"/>
            <a:chOff x="9002014" y="2804998"/>
            <a:chExt cx="824753" cy="726141"/>
          </a:xfrm>
        </p:grpSpPr>
        <p:sp>
          <p:nvSpPr>
            <p:cNvPr id="14" name="Étoile : 10 branches 13">
              <a:extLst>
                <a:ext uri="{FF2B5EF4-FFF2-40B4-BE49-F238E27FC236}">
                  <a16:creationId xmlns:a16="http://schemas.microsoft.com/office/drawing/2014/main" id="{D7C420F2-68D4-432F-9CE4-482488ECEDE3}"/>
                </a:ext>
              </a:extLst>
            </p:cNvPr>
            <p:cNvSpPr/>
            <p:nvPr/>
          </p:nvSpPr>
          <p:spPr>
            <a:xfrm>
              <a:off x="9002014" y="2804998"/>
              <a:ext cx="824753" cy="726141"/>
            </a:xfrm>
            <a:prstGeom prst="star10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Étoile : 10 branches 14">
              <a:extLst>
                <a:ext uri="{FF2B5EF4-FFF2-40B4-BE49-F238E27FC236}">
                  <a16:creationId xmlns:a16="http://schemas.microsoft.com/office/drawing/2014/main" id="{E42569AF-0D08-4E40-A6F7-1F978AAE33AE}"/>
                </a:ext>
              </a:extLst>
            </p:cNvPr>
            <p:cNvSpPr/>
            <p:nvPr/>
          </p:nvSpPr>
          <p:spPr>
            <a:xfrm>
              <a:off x="9116563" y="2869914"/>
              <a:ext cx="595654" cy="596308"/>
            </a:xfrm>
            <a:prstGeom prst="star10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Étoile : 10 branches 15">
              <a:extLst>
                <a:ext uri="{FF2B5EF4-FFF2-40B4-BE49-F238E27FC236}">
                  <a16:creationId xmlns:a16="http://schemas.microsoft.com/office/drawing/2014/main" id="{E9B87249-2F84-4C34-A623-0B3AB2304843}"/>
                </a:ext>
              </a:extLst>
            </p:cNvPr>
            <p:cNvSpPr/>
            <p:nvPr/>
          </p:nvSpPr>
          <p:spPr>
            <a:xfrm>
              <a:off x="9194930" y="2900606"/>
              <a:ext cx="438920" cy="473651"/>
            </a:xfrm>
            <a:prstGeom prst="star10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516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772FE-C30F-424C-A75A-0D31217C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4" y="276609"/>
            <a:ext cx="10515600" cy="1325563"/>
          </a:xfrm>
        </p:spPr>
        <p:txBody>
          <a:bodyPr/>
          <a:lstStyle/>
          <a:p>
            <a:r>
              <a:rPr lang="fr-FR" b="1" u="sng" dirty="0"/>
              <a:t>Question 4: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85AB49-BD9F-444B-A1D6-C516F431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72" y="18113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Lors des JO de PYEONGCHANG 2018, </a:t>
            </a:r>
          </a:p>
          <a:p>
            <a:pPr marL="0" indent="0">
              <a:buNone/>
            </a:pPr>
            <a:r>
              <a:rPr lang="fr-FR" dirty="0"/>
              <a:t>Combien la France a-t-elle gagné de médailles?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717D4C-7A8B-44F0-8F23-EFEC00D5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043" y="158489"/>
            <a:ext cx="3954757" cy="63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1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772FE-C30F-424C-A75A-0D31217C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4" y="158489"/>
            <a:ext cx="10515600" cy="1325563"/>
          </a:xfrm>
        </p:spPr>
        <p:txBody>
          <a:bodyPr/>
          <a:lstStyle/>
          <a:p>
            <a:r>
              <a:rPr lang="fr-FR" b="1" u="sng" dirty="0"/>
              <a:t>Question 4: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85AB49-BD9F-444B-A1D6-C516F431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72" y="18113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Lors des JO de PYEONGCHANG 2018, </a:t>
            </a:r>
          </a:p>
          <a:p>
            <a:pPr marL="0" indent="0">
              <a:buNone/>
            </a:pPr>
            <a:r>
              <a:rPr lang="fr-FR" dirty="0"/>
              <a:t>Combien la France a-t-elle gagné de médailles?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717D4C-7A8B-44F0-8F23-EFEC00D5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043" y="158489"/>
            <a:ext cx="3954757" cy="6369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969048-AA30-4368-96CC-FBBCEF82DCA3}"/>
              </a:ext>
            </a:extLst>
          </p:cNvPr>
          <p:cNvSpPr/>
          <p:nvPr/>
        </p:nvSpPr>
        <p:spPr>
          <a:xfrm>
            <a:off x="7865586" y="5012266"/>
            <a:ext cx="3330222" cy="417689"/>
          </a:xfrm>
          <a:prstGeom prst="rect">
            <a:avLst/>
          </a:prstGeom>
          <a:solidFill>
            <a:schemeClr val="accent2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C276588-033D-4D25-A05C-CE0E139D8AAC}"/>
              </a:ext>
            </a:extLst>
          </p:cNvPr>
          <p:cNvGrpSpPr/>
          <p:nvPr/>
        </p:nvGrpSpPr>
        <p:grpSpPr>
          <a:xfrm>
            <a:off x="10627584" y="1321343"/>
            <a:ext cx="1722461" cy="859340"/>
            <a:chOff x="2562578" y="3578579"/>
            <a:chExt cx="2492226" cy="1209295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92A154D8-E835-40F6-9935-04EB401DA50B}"/>
                </a:ext>
              </a:extLst>
            </p:cNvPr>
            <p:cNvSpPr/>
            <p:nvPr/>
          </p:nvSpPr>
          <p:spPr>
            <a:xfrm>
              <a:off x="2562578" y="3578579"/>
              <a:ext cx="1219200" cy="1140178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8A5655-5C29-4BBA-9A93-60E1744ACCDE}"/>
                </a:ext>
              </a:extLst>
            </p:cNvPr>
            <p:cNvSpPr/>
            <p:nvPr/>
          </p:nvSpPr>
          <p:spPr>
            <a:xfrm rot="1367949">
              <a:off x="3669041" y="4548367"/>
              <a:ext cx="1385763" cy="239507"/>
            </a:xfrm>
            <a:prstGeom prst="rect">
              <a:avLst/>
            </a:prstGeom>
            <a:solidFill>
              <a:schemeClr val="accent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9A93A79-58FD-44B6-B071-D98721644E43}"/>
              </a:ext>
            </a:extLst>
          </p:cNvPr>
          <p:cNvSpPr txBox="1"/>
          <p:nvPr/>
        </p:nvSpPr>
        <p:spPr>
          <a:xfrm>
            <a:off x="326472" y="4928722"/>
            <a:ext cx="6227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La France a gagné 15 médailles d’or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61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0156 0.5085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860</Words>
  <Application>Microsoft Office PowerPoint</Application>
  <PresentationFormat>Grand écran</PresentationFormat>
  <Paragraphs>130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Thème Office</vt:lpstr>
      <vt:lpstr>Confinement fin septembre 2021</vt:lpstr>
      <vt:lpstr>Question 1:</vt:lpstr>
      <vt:lpstr>Question 1:</vt:lpstr>
      <vt:lpstr>Question 2:</vt:lpstr>
      <vt:lpstr>Question 2:</vt:lpstr>
      <vt:lpstr>Question 3:</vt:lpstr>
      <vt:lpstr>Question 3:</vt:lpstr>
      <vt:lpstr>Question 4:</vt:lpstr>
      <vt:lpstr>Question 4:</vt:lpstr>
      <vt:lpstr>Question 4 suite:</vt:lpstr>
      <vt:lpstr>Question 4 suite:</vt:lpstr>
      <vt:lpstr>Question 5:</vt:lpstr>
      <vt:lpstr>Question 5:</vt:lpstr>
      <vt:lpstr>Question 6: </vt:lpstr>
      <vt:lpstr>Question 6: </vt:lpstr>
      <vt:lpstr>Question 7:</vt:lpstr>
      <vt:lpstr>Question 7:</vt:lpstr>
      <vt:lpstr> Question 8:</vt:lpstr>
      <vt:lpstr> Question 8:</vt:lpstr>
      <vt:lpstr>Question 9:</vt:lpstr>
      <vt:lpstr>Question 9:</vt:lpstr>
      <vt:lpstr>Question 10:</vt:lpstr>
      <vt:lpstr>Question 10: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Confinement fin septembre 2021</dc:title>
  <dc:creator>FRADET Florence</dc:creator>
  <cp:lastModifiedBy>FRADET Florence</cp:lastModifiedBy>
  <cp:revision>7</cp:revision>
  <dcterms:created xsi:type="dcterms:W3CDTF">2021-09-18T00:01:15Z</dcterms:created>
  <dcterms:modified xsi:type="dcterms:W3CDTF">2021-09-18T01:24:29Z</dcterms:modified>
</cp:coreProperties>
</file>