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376" r:id="rId2"/>
    <p:sldId id="261" r:id="rId3"/>
    <p:sldId id="262" r:id="rId4"/>
    <p:sldId id="264" r:id="rId5"/>
    <p:sldId id="265" r:id="rId6"/>
    <p:sldId id="266" r:id="rId7"/>
    <p:sldId id="267" r:id="rId8"/>
    <p:sldId id="282" r:id="rId9"/>
    <p:sldId id="275" r:id="rId10"/>
    <p:sldId id="277" r:id="rId1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92CD17-0F2A-4C05-BF71-A09E50337A4E}" type="datetimeFigureOut">
              <a:rPr lang="fr-FR" smtClean="0"/>
              <a:t>07/09/2021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E89B47-BF92-42A7-95EB-DBD601507F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08037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Espace réservé de l'image des diapositives 1">
            <a:extLst>
              <a:ext uri="{FF2B5EF4-FFF2-40B4-BE49-F238E27FC236}">
                <a16:creationId xmlns:a16="http://schemas.microsoft.com/office/drawing/2014/main" id="{FC4B9F93-06CF-4BCF-ABBA-6BE50032691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Espace réservé des notes 2">
            <a:extLst>
              <a:ext uri="{FF2B5EF4-FFF2-40B4-BE49-F238E27FC236}">
                <a16:creationId xmlns:a16="http://schemas.microsoft.com/office/drawing/2014/main" id="{9585163E-633C-4B95-8AB9-DA100B9C68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/>
          </a:p>
        </p:txBody>
      </p:sp>
      <p:sp>
        <p:nvSpPr>
          <p:cNvPr id="4100" name="Espace réservé du numéro de diapositive 3">
            <a:extLst>
              <a:ext uri="{FF2B5EF4-FFF2-40B4-BE49-F238E27FC236}">
                <a16:creationId xmlns:a16="http://schemas.microsoft.com/office/drawing/2014/main" id="{DF51D534-8C06-4760-9716-EF52C70630E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3303737-6596-40EF-A277-2DB31E851D89}" type="slidenum">
              <a:rPr lang="fr-FR" altLang="fr-FR" smtClean="0">
                <a:latin typeface="Calibri" panose="020F0502020204030204" pitchFamily="34" charset="0"/>
              </a:rPr>
              <a:pPr/>
              <a:t>1</a:t>
            </a:fld>
            <a:endParaRPr lang="fr-FR" altLang="fr-FR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03EC7E1-9BFB-4ADB-8F35-7B056D7C97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B55C7D1-C6E3-4990-BFFA-0DEE2155BA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69B86EB-E95D-4D69-AC9D-22FD0C474C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6A77C-87A0-4EAF-9695-8F7ED10BAC77}" type="datetimeFigureOut">
              <a:rPr lang="fr-FR" smtClean="0"/>
              <a:t>07/09/2021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4C31B5C-2CE4-4F85-A3D8-98A43A40AE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777C3FB-0475-46AF-A673-C30ECC580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EC5A7-BF73-4C9C-8796-2EA201F9CB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4246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F774B37-0879-4F5D-B2BC-6F24FDF4E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C1F82F4-67F8-43EF-A8D0-C291CCE029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9616B44-98C4-4B23-8914-360C6199D6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6A77C-87A0-4EAF-9695-8F7ED10BAC77}" type="datetimeFigureOut">
              <a:rPr lang="fr-FR" smtClean="0"/>
              <a:t>07/09/2021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37F3C99-F398-465D-941C-84F7FDF6F2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57B2536-3A8C-41D5-B19F-66ED08D4A5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EC5A7-BF73-4C9C-8796-2EA201F9CB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4930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95CF3D57-B6D7-44D0-B326-3E664A4B0A6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789A349-6E31-4A04-BAE7-80FDF70B0B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CC7D368-F8FD-4CD9-9686-2EAA598E97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6A77C-87A0-4EAF-9695-8F7ED10BAC77}" type="datetimeFigureOut">
              <a:rPr lang="fr-FR" smtClean="0"/>
              <a:t>07/09/2021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6A774BE-6F42-45C3-856C-232B2D07B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DC5D197-65A7-4AE9-8ABB-D53CA25CB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EC5A7-BF73-4C9C-8796-2EA201F9CB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7416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E10451E-9023-49EF-A7AB-72E1AA164C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3FAAFA4-4EA7-40DC-939F-7F719CD3FA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B401D03-53B9-4C0C-883D-158CA26D60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6A77C-87A0-4EAF-9695-8F7ED10BAC77}" type="datetimeFigureOut">
              <a:rPr lang="fr-FR" smtClean="0"/>
              <a:t>07/09/2021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956368A-9AD0-4AB7-8EED-C28029E67E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00EF783-A729-4F7A-8EF7-9F282497B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EC5A7-BF73-4C9C-8796-2EA201F9CB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6003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29D8358-620F-4933-A5AD-5C77A3A9A3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DBE9FE3-1F3B-4BF0-B07E-7B9C3A3566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190B874-F6BF-4529-89E0-8A9E7E0B1C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6A77C-87A0-4EAF-9695-8F7ED10BAC77}" type="datetimeFigureOut">
              <a:rPr lang="fr-FR" smtClean="0"/>
              <a:t>07/09/2021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79A2045-1CDA-4AE9-A1E0-781CACE819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FAEFB9D-A8AB-4122-9509-103DEDE1F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EC5A7-BF73-4C9C-8796-2EA201F9CB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2126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974D9F9-C428-41D9-A69A-A222EE319C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C239E8F-1DE2-4923-A60A-810D9AE40F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9749C5F-CD01-4AFC-B45D-326075A4E0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2FA5219-76E6-41F7-A92E-3268665408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6A77C-87A0-4EAF-9695-8F7ED10BAC77}" type="datetimeFigureOut">
              <a:rPr lang="fr-FR" smtClean="0"/>
              <a:t>07/09/2021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16766DC-8894-4590-86B3-08D920DE4D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DE6091A-17EF-4209-B9CC-0F8BBA78B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EC5A7-BF73-4C9C-8796-2EA201F9CB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3536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0AD98AA-59CC-46E8-BCE6-1FED595155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36AD297-1D4C-4F56-9359-43B6A01373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2309C80-0399-48F6-8810-B30F570EFD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452243B7-6554-4A66-8A13-6FB05759FE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8FEBC2C6-A312-412F-8340-97BB18B99E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62E04DAC-BB3D-4F8E-9EB3-05EA139C1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6A77C-87A0-4EAF-9695-8F7ED10BAC77}" type="datetimeFigureOut">
              <a:rPr lang="fr-FR" smtClean="0"/>
              <a:t>07/09/2021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C78DEC89-B60E-4E28-AD26-F90A0009F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589F31C4-A630-4DD0-BDB0-6DF340BAB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EC5A7-BF73-4C9C-8796-2EA201F9CB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5964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0C4549B-628D-4B15-9266-062E762C34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1B6832B7-DF0B-4B14-84C2-27FCAB6FA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6A77C-87A0-4EAF-9695-8F7ED10BAC77}" type="datetimeFigureOut">
              <a:rPr lang="fr-FR" smtClean="0"/>
              <a:t>07/09/2021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6AF5EED-7164-4042-9F3E-8DA63E042C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5C39458-F871-4B85-AFF3-29F4C3A57A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EC5A7-BF73-4C9C-8796-2EA201F9CB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2386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0E5A1D5-8FDE-4E54-8E6E-483AE82043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6A77C-87A0-4EAF-9695-8F7ED10BAC77}" type="datetimeFigureOut">
              <a:rPr lang="fr-FR" smtClean="0"/>
              <a:t>07/09/2021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DF28DAF1-DA3A-4180-AC6A-B5F14E06E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23EA9BA-98A6-4618-A84C-67F98610D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EC5A7-BF73-4C9C-8796-2EA201F9CB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6526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22122CD-1846-49DA-9C37-911B033380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4974B35-0402-4EE7-AABF-7349245B97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6EF6730-4EC9-4D85-BA8F-F228BEA578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17CD08A-E17A-411B-A1EF-289C28CB4C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6A77C-87A0-4EAF-9695-8F7ED10BAC77}" type="datetimeFigureOut">
              <a:rPr lang="fr-FR" smtClean="0"/>
              <a:t>07/09/2021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02D01C5-F7AD-47D7-BE6C-56D77ECE9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5C75971-AD71-423E-98D0-4B4590B41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EC5A7-BF73-4C9C-8796-2EA201F9CB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2096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1D01270-A3BE-414D-B1E9-8991B9CD33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869657C7-A681-4BB3-962E-2CA387B17C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4F50CEB-3699-4150-96F6-532E7CBEB1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B47278F-B35F-48DB-857B-CE3149ABE2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6A77C-87A0-4EAF-9695-8F7ED10BAC77}" type="datetimeFigureOut">
              <a:rPr lang="fr-FR" smtClean="0"/>
              <a:t>07/09/2021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4D430CD-D4A1-4850-881C-227D0ADCEB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E8A48E2-9481-46FA-88C1-D8886A14A6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EC5A7-BF73-4C9C-8796-2EA201F9CB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755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55E5D349-43C3-4C92-B109-E7FE52538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A6A0C7D-9350-41CF-9F53-6129E5D87B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D5F101F-D3A0-4372-A1FF-5EAAE35426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F6A77C-87A0-4EAF-9695-8F7ED10BAC77}" type="datetimeFigureOut">
              <a:rPr lang="fr-FR" smtClean="0"/>
              <a:t>07/09/2021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C074EA3-DE40-4AD8-A7D6-E59940748F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EDFFD3C-0D14-4D0E-B62C-4E917A28D9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7EC5A7-BF73-4C9C-8796-2EA201F9CB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6775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2.png"/><Relationship Id="rId7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10" Type="http://schemas.openxmlformats.org/officeDocument/2006/relationships/image" Target="../media/image11.png"/><Relationship Id="rId4" Type="http://schemas.openxmlformats.org/officeDocument/2006/relationships/image" Target="../media/image6.png"/><Relationship Id="rId9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.png"/><Relationship Id="rId7" Type="http://schemas.openxmlformats.org/officeDocument/2006/relationships/image" Target="../media/image19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8.png"/><Relationship Id="rId10" Type="http://schemas.openxmlformats.org/officeDocument/2006/relationships/image" Target="../media/image22.png"/><Relationship Id="rId4" Type="http://schemas.openxmlformats.org/officeDocument/2006/relationships/image" Target="../media/image2.png"/><Relationship Id="rId9" Type="http://schemas.openxmlformats.org/officeDocument/2006/relationships/image" Target="../media/image2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9F0D1D8-78D1-4623-BDCE-23B0D69FA0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24063" y="357189"/>
            <a:ext cx="7772400" cy="14700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fr-FR" altLang="fr-FR" dirty="0"/>
              <a:t>4</a:t>
            </a:r>
            <a:r>
              <a:rPr lang="fr-FR" altLang="fr-FR" baseline="30000" dirty="0"/>
              <a:t>ème</a:t>
            </a:r>
            <a:r>
              <a:rPr lang="fr-FR" altLang="fr-FR" dirty="0"/>
              <a:t>  </a:t>
            </a:r>
            <a:br>
              <a:rPr lang="fr-FR" altLang="fr-FR" dirty="0"/>
            </a:br>
            <a:endParaRPr lang="fr-FR" alt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FF45056-64E2-4F59-9FB6-B1393BBE63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52750" y="1285875"/>
            <a:ext cx="6400800" cy="1752600"/>
          </a:xfrm>
        </p:spPr>
        <p:txBody>
          <a:bodyPr/>
          <a:lstStyle/>
          <a:p>
            <a:pPr eaLnBrk="1" hangingPunct="1"/>
            <a:r>
              <a:rPr lang="fr-FR" altLang="fr-FR" sz="3600" dirty="0">
                <a:solidFill>
                  <a:srgbClr val="FF0000"/>
                </a:solidFill>
              </a:rPr>
              <a:t>Activités mentales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00D496DE-1672-4F69-9A13-1C068A9F31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1189" y="2214563"/>
            <a:ext cx="8429625" cy="2246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800" dirty="0"/>
              <a:t>Vous allez répondre à 8 activités mentales.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800" dirty="0">
              <a:solidFill>
                <a:srgbClr val="00B0F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800" dirty="0"/>
              <a:t>Soyez concentrés car les questions vont s’enchaîner rapidement!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" presetClass="entr" presetSubtype="4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8" presetID="2" presetClass="entr" presetSubtype="4" fill="hold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riangle isocèle 86"/>
          <p:cNvSpPr/>
          <p:nvPr/>
        </p:nvSpPr>
        <p:spPr>
          <a:xfrm>
            <a:off x="5595939" y="5572125"/>
            <a:ext cx="714375" cy="357188"/>
          </a:xfrm>
          <a:prstGeom prst="triangl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0" name="Triangle isocèle 9"/>
          <p:cNvSpPr/>
          <p:nvPr/>
        </p:nvSpPr>
        <p:spPr>
          <a:xfrm>
            <a:off x="5381625" y="1643064"/>
            <a:ext cx="928688" cy="903287"/>
          </a:xfrm>
          <a:prstGeom prst="triangl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16807" y="-114330"/>
            <a:ext cx="8229600" cy="1143000"/>
          </a:xfrm>
        </p:spPr>
        <p:txBody>
          <a:bodyPr/>
          <a:lstStyle/>
          <a:p>
            <a:r>
              <a:rPr lang="fr-FR" dirty="0">
                <a:solidFill>
                  <a:srgbClr val="00B050"/>
                </a:solidFill>
              </a:rPr>
              <a:t>Réponse 8:</a:t>
            </a:r>
            <a:endParaRPr lang="fr-FR" dirty="0"/>
          </a:p>
        </p:txBody>
      </p:sp>
      <p:sp>
        <p:nvSpPr>
          <p:cNvPr id="12293" name="Espace réservé du contenu 2"/>
          <p:cNvSpPr>
            <a:spLocks noGrp="1"/>
          </p:cNvSpPr>
          <p:nvPr>
            <p:ph idx="1"/>
          </p:nvPr>
        </p:nvSpPr>
        <p:spPr>
          <a:xfrm>
            <a:off x="1938337" y="1535907"/>
            <a:ext cx="8229600" cy="5500687"/>
          </a:xfrm>
        </p:spPr>
        <p:txBody>
          <a:bodyPr>
            <a:normAutofit lnSpcReduction="10000"/>
          </a:bodyPr>
          <a:lstStyle/>
          <a:p>
            <a:endParaRPr lang="fr-FR" dirty="0"/>
          </a:p>
          <a:p>
            <a:pPr>
              <a:buFont typeface="Arial" charset="0"/>
              <a:buNone/>
            </a:pPr>
            <a:r>
              <a:rPr lang="fr-FR" sz="2400" dirty="0"/>
              <a:t>Cylindre</a:t>
            </a:r>
            <a:r>
              <a:rPr lang="fr-FR" sz="2400" dirty="0">
                <a:latin typeface="Arial" charset="0"/>
                <a:cs typeface="Arial" charset="0"/>
              </a:rPr>
              <a:t>  ☻		 ☻	         ☻	       ☻</a:t>
            </a:r>
            <a:endParaRPr lang="fr-FR" sz="2400" dirty="0"/>
          </a:p>
          <a:p>
            <a:pPr>
              <a:buFont typeface="Arial" charset="0"/>
              <a:buNone/>
            </a:pPr>
            <a:endParaRPr lang="fr-FR" sz="2400" dirty="0"/>
          </a:p>
          <a:p>
            <a:pPr>
              <a:buFont typeface="Arial" charset="0"/>
              <a:buNone/>
            </a:pPr>
            <a:endParaRPr lang="fr-FR" sz="2400" dirty="0"/>
          </a:p>
          <a:p>
            <a:pPr>
              <a:buFont typeface="Arial" charset="0"/>
              <a:buNone/>
            </a:pPr>
            <a:r>
              <a:rPr lang="fr-FR" sz="2400" dirty="0"/>
              <a:t>Prisme</a:t>
            </a:r>
            <a:r>
              <a:rPr lang="fr-FR" sz="2400" dirty="0">
                <a:latin typeface="Arial" charset="0"/>
                <a:cs typeface="Arial" charset="0"/>
              </a:rPr>
              <a:t>    ☻		 ☻	        ☻ 	       ☻ 	</a:t>
            </a:r>
            <a:endParaRPr lang="fr-FR" sz="2400" dirty="0"/>
          </a:p>
          <a:p>
            <a:pPr>
              <a:buFont typeface="Arial" charset="0"/>
              <a:buNone/>
            </a:pPr>
            <a:endParaRPr lang="fr-FR" dirty="0"/>
          </a:p>
          <a:p>
            <a:pPr>
              <a:buFont typeface="Arial" charset="0"/>
              <a:buNone/>
            </a:pPr>
            <a:endParaRPr lang="fr-FR" sz="2400" dirty="0"/>
          </a:p>
          <a:p>
            <a:pPr>
              <a:buFont typeface="Arial" charset="0"/>
              <a:buNone/>
            </a:pPr>
            <a:r>
              <a:rPr lang="fr-FR" sz="2400" dirty="0"/>
              <a:t>Cône</a:t>
            </a:r>
            <a:r>
              <a:rPr lang="fr-FR" sz="2400" dirty="0">
                <a:latin typeface="Arial" charset="0"/>
                <a:cs typeface="Arial" charset="0"/>
              </a:rPr>
              <a:t> 	    ☻		 ☻	        ☻	       ☻</a:t>
            </a:r>
            <a:endParaRPr lang="fr-FR" sz="2400" dirty="0"/>
          </a:p>
          <a:p>
            <a:pPr>
              <a:buFont typeface="Arial" charset="0"/>
              <a:buNone/>
            </a:pPr>
            <a:endParaRPr lang="fr-FR" sz="2400" dirty="0"/>
          </a:p>
          <a:p>
            <a:pPr>
              <a:buFont typeface="Arial" charset="0"/>
              <a:buNone/>
            </a:pPr>
            <a:endParaRPr lang="fr-FR" sz="2400" dirty="0"/>
          </a:p>
          <a:p>
            <a:pPr>
              <a:buFont typeface="Arial" charset="0"/>
              <a:buNone/>
            </a:pPr>
            <a:r>
              <a:rPr lang="fr-FR" sz="2400" dirty="0"/>
              <a:t>Pyramide</a:t>
            </a:r>
            <a:r>
              <a:rPr lang="fr-FR" sz="2400" dirty="0">
                <a:latin typeface="Arial" charset="0"/>
                <a:cs typeface="Arial" charset="0"/>
              </a:rPr>
              <a:t> ☻		 ☻              ☻	       ☻</a:t>
            </a:r>
            <a:r>
              <a:rPr lang="fr-FR" sz="2400" dirty="0"/>
              <a:t> </a:t>
            </a:r>
          </a:p>
          <a:p>
            <a:pPr>
              <a:buFont typeface="Arial" charset="0"/>
              <a:buNone/>
            </a:pPr>
            <a:r>
              <a:rPr lang="fr-FR" sz="2400" dirty="0">
                <a:latin typeface="Arial" charset="0"/>
                <a:cs typeface="Arial" charset="0"/>
              </a:rPr>
              <a:t>		</a:t>
            </a:r>
            <a:endParaRPr lang="fr-FR" sz="2400" dirty="0"/>
          </a:p>
          <a:p>
            <a:pPr>
              <a:buFont typeface="Arial" charset="0"/>
              <a:buNone/>
            </a:pPr>
            <a:endParaRPr lang="fr-FR" dirty="0"/>
          </a:p>
        </p:txBody>
      </p:sp>
      <p:sp>
        <p:nvSpPr>
          <p:cNvPr id="12294" name="Rectangle 2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6" name="Organigramme : Disque magnétique 5"/>
          <p:cNvSpPr/>
          <p:nvPr/>
        </p:nvSpPr>
        <p:spPr>
          <a:xfrm>
            <a:off x="5310188" y="3071813"/>
            <a:ext cx="785812" cy="857250"/>
          </a:xfrm>
          <a:prstGeom prst="flowChartMagneticDisk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" name="Cube 7"/>
          <p:cNvSpPr/>
          <p:nvPr/>
        </p:nvSpPr>
        <p:spPr>
          <a:xfrm>
            <a:off x="5381626" y="4286251"/>
            <a:ext cx="785813" cy="1000125"/>
          </a:xfrm>
          <a:prstGeom prst="cub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9" name="Ellipse 8"/>
          <p:cNvSpPr/>
          <p:nvPr/>
        </p:nvSpPr>
        <p:spPr>
          <a:xfrm>
            <a:off x="5381625" y="2357439"/>
            <a:ext cx="928688" cy="357187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2298" name="Rectangle 5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12299" name="Rectangle 6"/>
          <p:cNvSpPr>
            <a:spLocks noChangeArrowheads="1"/>
          </p:cNvSpPr>
          <p:nvPr/>
        </p:nvSpPr>
        <p:spPr bwMode="auto">
          <a:xfrm>
            <a:off x="1524001" y="6154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12300" name="Rectangle 8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12301" name="Rectangle 9"/>
          <p:cNvSpPr>
            <a:spLocks noChangeArrowheads="1"/>
          </p:cNvSpPr>
          <p:nvPr/>
        </p:nvSpPr>
        <p:spPr bwMode="auto">
          <a:xfrm>
            <a:off x="1524001" y="6154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12302" name="Rectangle 11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12303" name="Rectangle 12"/>
          <p:cNvSpPr>
            <a:spLocks noChangeArrowheads="1"/>
          </p:cNvSpPr>
          <p:nvPr/>
        </p:nvSpPr>
        <p:spPr bwMode="auto">
          <a:xfrm>
            <a:off x="1524001" y="891659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12304" name="Rectangle 14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>
              <a:latin typeface="Calibri" pitchFamily="34" charset="0"/>
            </a:endParaRPr>
          </a:p>
        </p:txBody>
      </p:sp>
      <p:pic>
        <p:nvPicPr>
          <p:cNvPr id="12305" name="Picture 1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453438" y="1785938"/>
            <a:ext cx="1924050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06" name="Rectangle 15"/>
          <p:cNvSpPr>
            <a:spLocks noChangeArrowheads="1"/>
          </p:cNvSpPr>
          <p:nvPr/>
        </p:nvSpPr>
        <p:spPr bwMode="auto">
          <a:xfrm>
            <a:off x="1524001" y="929759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12307" name="Rectangle 17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>
              <a:latin typeface="Calibri" pitchFamily="34" charset="0"/>
            </a:endParaRPr>
          </a:p>
        </p:txBody>
      </p:sp>
      <p:pic>
        <p:nvPicPr>
          <p:cNvPr id="12308" name="Picture 16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82001" y="3286126"/>
            <a:ext cx="1928813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09" name="Rectangle 18"/>
          <p:cNvSpPr>
            <a:spLocks noChangeArrowheads="1"/>
          </p:cNvSpPr>
          <p:nvPr/>
        </p:nvSpPr>
        <p:spPr bwMode="auto">
          <a:xfrm>
            <a:off x="1524001" y="6154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12310" name="Rectangle 20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>
              <a:latin typeface="Calibri" pitchFamily="34" charset="0"/>
            </a:endParaRPr>
          </a:p>
        </p:txBody>
      </p:sp>
      <p:pic>
        <p:nvPicPr>
          <p:cNvPr id="12311" name="Picture 19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453438" y="6000751"/>
            <a:ext cx="201295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12" name="Rectangle 22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>
              <a:latin typeface="Calibri" pitchFamily="34" charset="0"/>
            </a:endParaRPr>
          </a:p>
        </p:txBody>
      </p:sp>
      <p:pic>
        <p:nvPicPr>
          <p:cNvPr id="12313" name="Picture 21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453439" y="4500564"/>
            <a:ext cx="1785937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14" name="Rectangle 23"/>
          <p:cNvSpPr>
            <a:spLocks noChangeArrowheads="1"/>
          </p:cNvSpPr>
          <p:nvPr/>
        </p:nvSpPr>
        <p:spPr bwMode="auto">
          <a:xfrm>
            <a:off x="1524001" y="891659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/>
          </a:p>
        </p:txBody>
      </p:sp>
      <p:cxnSp>
        <p:nvCxnSpPr>
          <p:cNvPr id="30" name="Connecteur droit avec flèche 29"/>
          <p:cNvCxnSpPr/>
          <p:nvPr/>
        </p:nvCxnSpPr>
        <p:spPr>
          <a:xfrm>
            <a:off x="3452813" y="2214564"/>
            <a:ext cx="1428750" cy="121443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avec flèche 31"/>
          <p:cNvCxnSpPr/>
          <p:nvPr/>
        </p:nvCxnSpPr>
        <p:spPr>
          <a:xfrm>
            <a:off x="3432494" y="3513138"/>
            <a:ext cx="1428750" cy="1285875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avec flèche 34"/>
          <p:cNvCxnSpPr>
            <a:cxnSpLocks/>
          </p:cNvCxnSpPr>
          <p:nvPr/>
        </p:nvCxnSpPr>
        <p:spPr>
          <a:xfrm flipV="1">
            <a:off x="3452813" y="2211389"/>
            <a:ext cx="1535112" cy="2522538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avec flèche 36"/>
          <p:cNvCxnSpPr/>
          <p:nvPr/>
        </p:nvCxnSpPr>
        <p:spPr>
          <a:xfrm>
            <a:off x="3465044" y="6000750"/>
            <a:ext cx="1428750" cy="1588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avec flèche 39"/>
          <p:cNvCxnSpPr/>
          <p:nvPr/>
        </p:nvCxnSpPr>
        <p:spPr>
          <a:xfrm flipV="1">
            <a:off x="6596063" y="4803774"/>
            <a:ext cx="1571625" cy="1285875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avec flèche 41"/>
          <p:cNvCxnSpPr/>
          <p:nvPr/>
        </p:nvCxnSpPr>
        <p:spPr>
          <a:xfrm>
            <a:off x="6667500" y="2214564"/>
            <a:ext cx="1500188" cy="1587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avec flèche 43"/>
          <p:cNvCxnSpPr/>
          <p:nvPr/>
        </p:nvCxnSpPr>
        <p:spPr>
          <a:xfrm rot="16200000" flipH="1">
            <a:off x="6095999" y="4061619"/>
            <a:ext cx="2571750" cy="1500188"/>
          </a:xfrm>
          <a:prstGeom prst="straightConnector1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cteur droit avec flèche 46"/>
          <p:cNvCxnSpPr>
            <a:cxnSpLocks/>
          </p:cNvCxnSpPr>
          <p:nvPr/>
        </p:nvCxnSpPr>
        <p:spPr>
          <a:xfrm flipV="1">
            <a:off x="6631780" y="3482975"/>
            <a:ext cx="1535908" cy="1250952"/>
          </a:xfrm>
          <a:prstGeom prst="straightConnector1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Parallélogramme 50"/>
          <p:cNvSpPr/>
          <p:nvPr/>
        </p:nvSpPr>
        <p:spPr>
          <a:xfrm>
            <a:off x="5453063" y="5929314"/>
            <a:ext cx="857250" cy="428625"/>
          </a:xfrm>
          <a:prstGeom prst="parallelogram">
            <a:avLst>
              <a:gd name="adj" fmla="val 28951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cxnSp>
        <p:nvCxnSpPr>
          <p:cNvPr id="54" name="Connecteur droit 53"/>
          <p:cNvCxnSpPr>
            <a:stCxn id="52" idx="0"/>
          </p:cNvCxnSpPr>
          <p:nvPr/>
        </p:nvCxnSpPr>
        <p:spPr>
          <a:xfrm rot="16200000" flipH="1">
            <a:off x="5948363" y="5567363"/>
            <a:ext cx="357188" cy="36671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riangle isocèle 51"/>
          <p:cNvSpPr/>
          <p:nvPr/>
        </p:nvSpPr>
        <p:spPr>
          <a:xfrm>
            <a:off x="5453064" y="5572126"/>
            <a:ext cx="714375" cy="785813"/>
          </a:xfrm>
          <a:prstGeom prst="triangle">
            <a:avLst>
              <a:gd name="adj" fmla="val 6858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cxnSp>
        <p:nvCxnSpPr>
          <p:cNvPr id="84" name="Connecteur droit 83"/>
          <p:cNvCxnSpPr>
            <a:endCxn id="52" idx="0"/>
          </p:cNvCxnSpPr>
          <p:nvPr/>
        </p:nvCxnSpPr>
        <p:spPr>
          <a:xfrm rot="5400000" flipH="1" flipV="1">
            <a:off x="5591175" y="5576888"/>
            <a:ext cx="357188" cy="347662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ZoneTexte 87"/>
          <p:cNvSpPr txBox="1">
            <a:spLocks noChangeArrowheads="1"/>
          </p:cNvSpPr>
          <p:nvPr/>
        </p:nvSpPr>
        <p:spPr bwMode="auto">
          <a:xfrm>
            <a:off x="3687761" y="263908"/>
            <a:ext cx="70008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400" b="1" dirty="0">
                <a:latin typeface="Calibri" pitchFamily="34" charset="0"/>
              </a:rPr>
              <a:t>REM: on  préfère  se rappeler des formules </a:t>
            </a:r>
          </a:p>
        </p:txBody>
      </p:sp>
      <p:sp>
        <p:nvSpPr>
          <p:cNvPr id="12328" name="Rectangle 2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12329" name="Rectangle 3"/>
          <p:cNvSpPr>
            <a:spLocks noChangeArrowheads="1"/>
          </p:cNvSpPr>
          <p:nvPr/>
        </p:nvSpPr>
        <p:spPr bwMode="auto">
          <a:xfrm>
            <a:off x="1524000" y="742920"/>
            <a:ext cx="24237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fr-FR" sz="2000">
                <a:latin typeface="Calibri" pitchFamily="34" charset="0"/>
                <a:cs typeface="Times New Roman" pitchFamily="18" charset="0"/>
              </a:rPr>
              <a:t> </a:t>
            </a:r>
            <a:endParaRPr lang="fr-FR"/>
          </a:p>
        </p:txBody>
      </p:sp>
      <p:sp>
        <p:nvSpPr>
          <p:cNvPr id="92" name="ZoneTexte 91"/>
          <p:cNvSpPr txBox="1">
            <a:spLocks noChangeArrowheads="1"/>
          </p:cNvSpPr>
          <p:nvPr/>
        </p:nvSpPr>
        <p:spPr bwMode="auto">
          <a:xfrm>
            <a:off x="7381876" y="928688"/>
            <a:ext cx="32861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400">
                <a:latin typeface="Calibri" pitchFamily="34" charset="0"/>
              </a:rPr>
              <a:t>(Ou  </a:t>
            </a:r>
            <a:r>
              <a:rPr lang="fr-FR" sz="2400" i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 </a:t>
            </a:r>
            <a:r>
              <a:rPr lang="fr-FR" sz="2400">
                <a:latin typeface="Calibri" pitchFamily="34" charset="0"/>
              </a:rPr>
              <a:t> est l’aire de base)</a:t>
            </a:r>
          </a:p>
        </p:txBody>
      </p:sp>
      <p:sp>
        <p:nvSpPr>
          <p:cNvPr id="12331" name="Rectangle 5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>
              <a:latin typeface="Calibri" pitchFamily="34" charset="0"/>
            </a:endParaRPr>
          </a:p>
        </p:txBody>
      </p:sp>
      <p:pic>
        <p:nvPicPr>
          <p:cNvPr id="31748" name="Picture 4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59049" y="733393"/>
            <a:ext cx="4679950" cy="9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33" name="Rectangle 6"/>
          <p:cNvSpPr>
            <a:spLocks noChangeArrowheads="1"/>
          </p:cNvSpPr>
          <p:nvPr/>
        </p:nvSpPr>
        <p:spPr bwMode="auto">
          <a:xfrm>
            <a:off x="1524000" y="285720"/>
            <a:ext cx="27443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fr-FR" sz="2000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fr-FR" sz="1100"/>
              <a:t> 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5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5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5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500"/>
                            </p:stCondLst>
                            <p:childTnLst>
                              <p:par>
                                <p:cTn id="25" presetID="5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5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9500"/>
                            </p:stCondLst>
                            <p:childTnLst>
                              <p:par>
                                <p:cTn id="33" presetID="5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xit" presetSubtype="1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1000"/>
                            </p:stCondLst>
                            <p:childTnLst>
                              <p:par>
                                <p:cTn id="40" presetID="5" presetClass="entr" presetSubtype="1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1000"/>
                                        <p:tgtEl>
                                          <p:spTgt spid="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4000"/>
                            </p:stCondLst>
                            <p:childTnLst>
                              <p:par>
                                <p:cTn id="44" presetID="5" presetClass="entr" presetSubtype="1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10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6500"/>
                            </p:stCondLst>
                            <p:childTnLst>
                              <p:par>
                                <p:cTn id="4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F7F2015-C209-4AE0-BF85-F597863F41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2569234" cy="739056"/>
          </a:xfrm>
        </p:spPr>
        <p:txBody>
          <a:bodyPr/>
          <a:lstStyle/>
          <a:p>
            <a:r>
              <a:rPr lang="fr-FR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 1</a:t>
            </a:r>
            <a:r>
              <a:rPr lang="fr-FR" dirty="0"/>
              <a:t>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69DC527-88C0-4D43-AE1B-267FA857B5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1385" y="1316666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                          </a:t>
            </a:r>
            <a:r>
              <a:rPr lang="fr-FR" sz="3200" dirty="0"/>
              <a:t>est un cube de 1 cm d’arête.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                                    </a:t>
            </a:r>
            <a:r>
              <a:rPr lang="fr-FR" sz="3200" dirty="0"/>
              <a:t>Quel est son volume?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4F6C692D-6E2B-45A5-A305-9C9E0FD08907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81326" y="1025947"/>
            <a:ext cx="1114425" cy="130492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51180429-5E1A-47AA-9536-6CB049C20FA6}"/>
                  </a:ext>
                </a:extLst>
              </p:cNvPr>
              <p:cNvSpPr txBox="1"/>
              <p:nvPr/>
            </p:nvSpPr>
            <p:spPr>
              <a:xfrm>
                <a:off x="838200" y="2178176"/>
                <a:ext cx="188660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sz="28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  <m:r>
                            <a:rPr lang="fr-FR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=1 </m:t>
                          </m:r>
                          <m:r>
                            <a:rPr lang="fr-FR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𝑐𝑚</m:t>
                          </m:r>
                        </m:e>
                        <m:sup>
                          <m:r>
                            <a:rPr lang="fr-FR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fr-FR" sz="2800" dirty="0"/>
              </a:p>
            </p:txBody>
          </p:sp>
        </mc:Choice>
        <mc:Fallback xmlns=""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51180429-5E1A-47AA-9536-6CB049C20F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2178176"/>
                <a:ext cx="1886607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17086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75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573AA46B-0E64-430D-B6EB-674E04DBAE0A}"/>
              </a:ext>
            </a:extLst>
          </p:cNvPr>
          <p:cNvSpPr/>
          <p:nvPr/>
        </p:nvSpPr>
        <p:spPr>
          <a:xfrm>
            <a:off x="441385" y="1104181"/>
            <a:ext cx="2383488" cy="1747173"/>
          </a:xfrm>
          <a:prstGeom prst="roundRect">
            <a:avLst/>
          </a:prstGeom>
          <a:solidFill>
            <a:schemeClr val="accent6">
              <a:lumMod val="20000"/>
              <a:lumOff val="80000"/>
              <a:alpha val="40000"/>
            </a:schemeClr>
          </a:solidFill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3F7F2015-C209-4AE0-BF85-F597863F41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2569234" cy="739056"/>
          </a:xfrm>
        </p:spPr>
        <p:txBody>
          <a:bodyPr/>
          <a:lstStyle/>
          <a:p>
            <a:r>
              <a:rPr lang="fr-FR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 2</a:t>
            </a:r>
            <a:r>
              <a:rPr lang="fr-FR" dirty="0"/>
              <a:t>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69DC527-88C0-4D43-AE1B-267FA857B5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1385" y="1316665"/>
            <a:ext cx="10515600" cy="476980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FR" sz="3200" dirty="0"/>
          </a:p>
          <a:p>
            <a:pPr marL="0" indent="0">
              <a:buNone/>
            </a:pPr>
            <a:endParaRPr lang="fr-FR" sz="3200" dirty="0"/>
          </a:p>
          <a:p>
            <a:pPr marL="0" indent="0">
              <a:buNone/>
            </a:pPr>
            <a:endParaRPr lang="fr-FR" sz="3200" dirty="0"/>
          </a:p>
          <a:p>
            <a:pPr marL="0" indent="0">
              <a:buNone/>
            </a:pPr>
            <a:r>
              <a:rPr lang="fr-FR" sz="3200" dirty="0"/>
              <a:t>                                        </a:t>
            </a:r>
          </a:p>
          <a:p>
            <a:pPr marL="0" indent="0">
              <a:buNone/>
            </a:pPr>
            <a:endParaRPr lang="fr-FR" sz="3200" dirty="0"/>
          </a:p>
          <a:p>
            <a:pPr marL="0" indent="0">
              <a:buNone/>
            </a:pPr>
            <a:endParaRPr lang="fr-FR" sz="3200" dirty="0"/>
          </a:p>
          <a:p>
            <a:pPr marL="0" indent="0">
              <a:buNone/>
            </a:pPr>
            <a:r>
              <a:rPr lang="fr-FR" sz="3200" dirty="0"/>
              <a:t>					</a:t>
            </a:r>
          </a:p>
          <a:p>
            <a:pPr marL="0" indent="0">
              <a:buNone/>
            </a:pPr>
            <a:r>
              <a:rPr lang="fr-FR" sz="3200" dirty="0"/>
              <a:t>					</a:t>
            </a:r>
            <a:r>
              <a:rPr lang="fr-FR" sz="3200" dirty="0">
                <a:solidFill>
                  <a:schemeClr val="accent5">
                    <a:lumMod val="75000"/>
                  </a:schemeClr>
                </a:solidFill>
              </a:rPr>
              <a:t>Quel est le  volume de ce solide?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4F6C692D-6E2B-45A5-A305-9C9E0FD08907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81326" y="1025947"/>
            <a:ext cx="1114425" cy="130492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51180429-5E1A-47AA-9536-6CB049C20FA6}"/>
                  </a:ext>
                </a:extLst>
              </p:cNvPr>
              <p:cNvSpPr txBox="1"/>
              <p:nvPr/>
            </p:nvSpPr>
            <p:spPr>
              <a:xfrm>
                <a:off x="838200" y="2178176"/>
                <a:ext cx="188660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sz="28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  <m:r>
                            <a:rPr lang="fr-FR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=1 </m:t>
                          </m:r>
                          <m:r>
                            <a:rPr lang="fr-FR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𝑐𝑚</m:t>
                          </m:r>
                        </m:e>
                        <m:sup>
                          <m:r>
                            <a:rPr lang="fr-FR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fr-FR" sz="2800" dirty="0"/>
              </a:p>
            </p:txBody>
          </p:sp>
        </mc:Choice>
        <mc:Fallback xmlns=""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51180429-5E1A-47AA-9536-6CB049C20F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2178176"/>
                <a:ext cx="1886607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E38957CE-4E9F-4004-8CBE-D1F1CDC62C96}"/>
              </a:ext>
            </a:extLst>
          </p:cNvPr>
          <p:cNvSpPr/>
          <p:nvPr/>
        </p:nvSpPr>
        <p:spPr>
          <a:xfrm>
            <a:off x="4597758" y="1999258"/>
            <a:ext cx="6359227" cy="4087216"/>
          </a:xfrm>
          <a:prstGeom prst="roundRect">
            <a:avLst/>
          </a:prstGeom>
          <a:solidFill>
            <a:schemeClr val="accent5">
              <a:lumMod val="20000"/>
              <a:lumOff val="80000"/>
              <a:alpha val="40000"/>
            </a:schemeClr>
          </a:solidFill>
          <a:ln w="381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9E7391F8-15F4-493C-A3B8-3554A7D39A29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555543" y="2640259"/>
            <a:ext cx="1762125" cy="1943100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2E80B7B5-C13D-4D39-9891-5E85803CFB7E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042955" y="3187551"/>
            <a:ext cx="1847850" cy="1485900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739C0BEC-BAD6-4BAA-8602-A0E342B0ED0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409667" y="2679587"/>
            <a:ext cx="1114425" cy="130492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ZoneTexte 10">
                <a:extLst>
                  <a:ext uri="{FF2B5EF4-FFF2-40B4-BE49-F238E27FC236}">
                    <a16:creationId xmlns:a16="http://schemas.microsoft.com/office/drawing/2014/main" id="{4FF9EA03-1B43-4523-A7D8-103A09B5FA27}"/>
                  </a:ext>
                </a:extLst>
              </p:cNvPr>
              <p:cNvSpPr txBox="1"/>
              <p:nvPr/>
            </p:nvSpPr>
            <p:spPr>
              <a:xfrm>
                <a:off x="5555543" y="4701140"/>
                <a:ext cx="188660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sz="28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  <m:r>
                            <a:rPr lang="fr-FR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=4 </m:t>
                          </m:r>
                          <m:r>
                            <a:rPr lang="fr-FR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𝑐𝑚</m:t>
                          </m:r>
                        </m:e>
                        <m:sup>
                          <m:r>
                            <a:rPr lang="fr-FR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fr-FR" sz="2800" dirty="0"/>
              </a:p>
            </p:txBody>
          </p:sp>
        </mc:Choice>
        <mc:Fallback xmlns="">
          <p:sp>
            <p:nvSpPr>
              <p:cNvPr id="11" name="ZoneTexte 10">
                <a:extLst>
                  <a:ext uri="{FF2B5EF4-FFF2-40B4-BE49-F238E27FC236}">
                    <a16:creationId xmlns:a16="http://schemas.microsoft.com/office/drawing/2014/main" id="{4FF9EA03-1B43-4523-A7D8-103A09B5FA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55543" y="4701140"/>
                <a:ext cx="1886607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43533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E38957CE-4E9F-4004-8CBE-D1F1CDC62C96}"/>
              </a:ext>
            </a:extLst>
          </p:cNvPr>
          <p:cNvSpPr/>
          <p:nvPr/>
        </p:nvSpPr>
        <p:spPr>
          <a:xfrm>
            <a:off x="4862286" y="2144048"/>
            <a:ext cx="6359227" cy="4087216"/>
          </a:xfrm>
          <a:prstGeom prst="roundRect">
            <a:avLst/>
          </a:prstGeom>
          <a:solidFill>
            <a:schemeClr val="accent5">
              <a:lumMod val="20000"/>
              <a:lumOff val="80000"/>
              <a:alpha val="40000"/>
            </a:schemeClr>
          </a:solidFill>
          <a:ln w="381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573AA46B-0E64-430D-B6EB-674E04DBAE0A}"/>
              </a:ext>
            </a:extLst>
          </p:cNvPr>
          <p:cNvSpPr/>
          <p:nvPr/>
        </p:nvSpPr>
        <p:spPr>
          <a:xfrm>
            <a:off x="486187" y="1106846"/>
            <a:ext cx="2383488" cy="1747173"/>
          </a:xfrm>
          <a:prstGeom prst="roundRect">
            <a:avLst/>
          </a:prstGeom>
          <a:solidFill>
            <a:schemeClr val="accent6">
              <a:lumMod val="20000"/>
              <a:lumOff val="80000"/>
              <a:alpha val="40000"/>
            </a:schemeClr>
          </a:solidFill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3F7F2015-C209-4AE0-BF85-F597863F41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2569234" cy="739056"/>
          </a:xfrm>
        </p:spPr>
        <p:txBody>
          <a:bodyPr/>
          <a:lstStyle/>
          <a:p>
            <a:r>
              <a:rPr lang="fr-FR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 3</a:t>
            </a:r>
            <a:r>
              <a:rPr lang="fr-FR" dirty="0"/>
              <a:t>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69DC527-88C0-4D43-AE1B-267FA857B5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1385" y="1316665"/>
            <a:ext cx="10515600" cy="4914599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endParaRPr lang="fr-FR" sz="3200" dirty="0"/>
          </a:p>
          <a:p>
            <a:pPr marL="0" indent="0">
              <a:buNone/>
            </a:pPr>
            <a:endParaRPr lang="fr-FR" sz="3200" dirty="0"/>
          </a:p>
          <a:p>
            <a:pPr marL="0" indent="0">
              <a:buNone/>
            </a:pPr>
            <a:endParaRPr lang="fr-FR" sz="3200" dirty="0"/>
          </a:p>
          <a:p>
            <a:pPr marL="0" indent="0">
              <a:buNone/>
            </a:pPr>
            <a:r>
              <a:rPr lang="fr-FR" sz="3200" dirty="0"/>
              <a:t>                                        </a:t>
            </a:r>
          </a:p>
          <a:p>
            <a:pPr marL="0" indent="0">
              <a:buNone/>
            </a:pPr>
            <a:endParaRPr lang="fr-FR" sz="3200" dirty="0"/>
          </a:p>
          <a:p>
            <a:pPr marL="0" indent="0">
              <a:buNone/>
            </a:pPr>
            <a:endParaRPr lang="fr-FR" sz="3200" dirty="0"/>
          </a:p>
          <a:p>
            <a:pPr marL="0" indent="0">
              <a:buNone/>
            </a:pPr>
            <a:r>
              <a:rPr lang="fr-FR" sz="3200" dirty="0"/>
              <a:t>					</a:t>
            </a:r>
          </a:p>
          <a:p>
            <a:pPr marL="0" indent="0">
              <a:buNone/>
            </a:pPr>
            <a:r>
              <a:rPr lang="fr-FR" sz="3200" dirty="0"/>
              <a:t>					</a:t>
            </a:r>
          </a:p>
          <a:p>
            <a:pPr marL="0" indent="0">
              <a:buNone/>
            </a:pPr>
            <a:r>
              <a:rPr lang="fr-FR" sz="3200" dirty="0">
                <a:solidFill>
                  <a:schemeClr val="accent5">
                    <a:lumMod val="75000"/>
                  </a:schemeClr>
                </a:solidFill>
              </a:rPr>
              <a:t>                                                         Quel est le  volume de ce solide?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4F6C692D-6E2B-45A5-A305-9C9E0FD08907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81326" y="1025947"/>
            <a:ext cx="1114425" cy="130492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51180429-5E1A-47AA-9536-6CB049C20FA6}"/>
                  </a:ext>
                </a:extLst>
              </p:cNvPr>
              <p:cNvSpPr txBox="1"/>
              <p:nvPr/>
            </p:nvSpPr>
            <p:spPr>
              <a:xfrm>
                <a:off x="838200" y="2178176"/>
                <a:ext cx="188660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sz="28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  <m:r>
                            <a:rPr lang="fr-FR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=1 </m:t>
                          </m:r>
                          <m:r>
                            <a:rPr lang="fr-FR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𝑐𝑚</m:t>
                          </m:r>
                        </m:e>
                        <m:sup>
                          <m:r>
                            <a:rPr lang="fr-FR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fr-FR" sz="2800" dirty="0"/>
              </a:p>
            </p:txBody>
          </p:sp>
        </mc:Choice>
        <mc:Fallback xmlns=""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51180429-5E1A-47AA-9536-6CB049C20F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2178176"/>
                <a:ext cx="1886607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ZoneTexte 10">
                <a:extLst>
                  <a:ext uri="{FF2B5EF4-FFF2-40B4-BE49-F238E27FC236}">
                    <a16:creationId xmlns:a16="http://schemas.microsoft.com/office/drawing/2014/main" id="{4FF9EA03-1B43-4523-A7D8-103A09B5FA27}"/>
                  </a:ext>
                </a:extLst>
              </p:cNvPr>
              <p:cNvSpPr txBox="1"/>
              <p:nvPr/>
            </p:nvSpPr>
            <p:spPr>
              <a:xfrm>
                <a:off x="5600108" y="4793060"/>
                <a:ext cx="188660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sz="28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  <m:r>
                            <a:rPr lang="fr-FR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=5 </m:t>
                          </m:r>
                          <m:r>
                            <a:rPr lang="fr-FR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𝑐𝑚</m:t>
                          </m:r>
                        </m:e>
                        <m:sup>
                          <m:r>
                            <a:rPr lang="fr-FR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fr-FR" sz="2800" dirty="0"/>
              </a:p>
            </p:txBody>
          </p:sp>
        </mc:Choice>
        <mc:Fallback xmlns="">
          <p:sp>
            <p:nvSpPr>
              <p:cNvPr id="11" name="ZoneTexte 10">
                <a:extLst>
                  <a:ext uri="{FF2B5EF4-FFF2-40B4-BE49-F238E27FC236}">
                    <a16:creationId xmlns:a16="http://schemas.microsoft.com/office/drawing/2014/main" id="{4FF9EA03-1B43-4523-A7D8-103A09B5FA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00108" y="4793060"/>
                <a:ext cx="1886607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Image 11">
            <a:extLst>
              <a:ext uri="{FF2B5EF4-FFF2-40B4-BE49-F238E27FC236}">
                <a16:creationId xmlns:a16="http://schemas.microsoft.com/office/drawing/2014/main" id="{24C0D9AF-DF57-4E37-A39A-BD8E0DB92430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111012" y="1934385"/>
            <a:ext cx="3057525" cy="3209925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5D61A222-885C-40DF-BF65-2A43E248D271}"/>
              </a:ext>
            </a:extLst>
          </p:cNvPr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127771" y="2892495"/>
            <a:ext cx="2590800" cy="2162175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89157423-AACC-4788-BECB-727AC7132AC4}"/>
              </a:ext>
            </a:extLst>
          </p:cNvPr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542108" y="2178176"/>
            <a:ext cx="1762125" cy="1943100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739C0BEC-BAD6-4BAA-8602-A0E342B0ED0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803218" y="3594912"/>
            <a:ext cx="1114425" cy="130492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5" name="ZoneTexte 14">
                <a:extLst>
                  <a:ext uri="{FF2B5EF4-FFF2-40B4-BE49-F238E27FC236}">
                    <a16:creationId xmlns:a16="http://schemas.microsoft.com/office/drawing/2014/main" id="{C317C8A9-9140-406E-B343-4E106BBEDA4F}"/>
                  </a:ext>
                </a:extLst>
              </p:cNvPr>
              <p:cNvSpPr txBox="1"/>
              <p:nvPr/>
            </p:nvSpPr>
            <p:spPr>
              <a:xfrm>
                <a:off x="7252230" y="4785742"/>
                <a:ext cx="152977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sz="28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+ 4 </m:t>
                          </m:r>
                          <m:r>
                            <a:rPr lang="fr-FR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𝑐𝑚</m:t>
                          </m:r>
                        </m:e>
                        <m:sup>
                          <m:r>
                            <a:rPr lang="fr-FR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fr-FR" sz="2800" dirty="0"/>
              </a:p>
            </p:txBody>
          </p:sp>
        </mc:Choice>
        <mc:Fallback xmlns="">
          <p:sp>
            <p:nvSpPr>
              <p:cNvPr id="15" name="ZoneTexte 14">
                <a:extLst>
                  <a:ext uri="{FF2B5EF4-FFF2-40B4-BE49-F238E27FC236}">
                    <a16:creationId xmlns:a16="http://schemas.microsoft.com/office/drawing/2014/main" id="{C317C8A9-9140-406E-B343-4E106BBEDA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52230" y="4785742"/>
                <a:ext cx="1529778" cy="5232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ZoneTexte 15">
                <a:extLst>
                  <a:ext uri="{FF2B5EF4-FFF2-40B4-BE49-F238E27FC236}">
                    <a16:creationId xmlns:a16="http://schemas.microsoft.com/office/drawing/2014/main" id="{C9F65A8B-B9F7-4DBE-9C54-1587BC2DEB79}"/>
                  </a:ext>
                </a:extLst>
              </p:cNvPr>
              <p:cNvSpPr txBox="1"/>
              <p:nvPr/>
            </p:nvSpPr>
            <p:spPr>
              <a:xfrm>
                <a:off x="8489065" y="4783646"/>
                <a:ext cx="152977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sz="28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+ 1 </m:t>
                          </m:r>
                          <m:r>
                            <a:rPr lang="fr-FR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𝑐𝑚</m:t>
                          </m:r>
                        </m:e>
                        <m:sup>
                          <m:r>
                            <a:rPr lang="fr-FR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fr-FR" sz="2800" dirty="0"/>
              </a:p>
            </p:txBody>
          </p:sp>
        </mc:Choice>
        <mc:Fallback xmlns="">
          <p:sp>
            <p:nvSpPr>
              <p:cNvPr id="16" name="ZoneTexte 15">
                <a:extLst>
                  <a:ext uri="{FF2B5EF4-FFF2-40B4-BE49-F238E27FC236}">
                    <a16:creationId xmlns:a16="http://schemas.microsoft.com/office/drawing/2014/main" id="{C9F65A8B-B9F7-4DBE-9C54-1587BC2DEB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89065" y="4783646"/>
                <a:ext cx="1529778" cy="52322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ZoneTexte 16">
                <a:extLst>
                  <a:ext uri="{FF2B5EF4-FFF2-40B4-BE49-F238E27FC236}">
                    <a16:creationId xmlns:a16="http://schemas.microsoft.com/office/drawing/2014/main" id="{620AE55D-F028-48BE-9545-C271F1C3CB1D}"/>
                  </a:ext>
                </a:extLst>
              </p:cNvPr>
              <p:cNvSpPr txBox="1"/>
              <p:nvPr/>
            </p:nvSpPr>
            <p:spPr>
              <a:xfrm>
                <a:off x="5600107" y="5250552"/>
                <a:ext cx="208537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sz="28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  <m:r>
                            <a:rPr lang="fr-FR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=10 </m:t>
                          </m:r>
                          <m:r>
                            <a:rPr lang="fr-FR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𝑐𝑚</m:t>
                          </m:r>
                        </m:e>
                        <m:sup>
                          <m:r>
                            <a:rPr lang="fr-FR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fr-FR" sz="2800" dirty="0"/>
              </a:p>
            </p:txBody>
          </p:sp>
        </mc:Choice>
        <mc:Fallback xmlns="">
          <p:sp>
            <p:nvSpPr>
              <p:cNvPr id="17" name="ZoneTexte 16">
                <a:extLst>
                  <a:ext uri="{FF2B5EF4-FFF2-40B4-BE49-F238E27FC236}">
                    <a16:creationId xmlns:a16="http://schemas.microsoft.com/office/drawing/2014/main" id="{620AE55D-F028-48BE-9545-C271F1C3CB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00107" y="5250552"/>
                <a:ext cx="2085379" cy="52322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36647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accel="33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5" grpId="0"/>
      <p:bldP spid="16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573AA46B-0E64-430D-B6EB-674E04DBAE0A}"/>
              </a:ext>
            </a:extLst>
          </p:cNvPr>
          <p:cNvSpPr/>
          <p:nvPr/>
        </p:nvSpPr>
        <p:spPr>
          <a:xfrm>
            <a:off x="441385" y="1104181"/>
            <a:ext cx="2383488" cy="1747173"/>
          </a:xfrm>
          <a:prstGeom prst="roundRect">
            <a:avLst/>
          </a:prstGeom>
          <a:solidFill>
            <a:schemeClr val="accent6">
              <a:lumMod val="20000"/>
              <a:lumOff val="80000"/>
              <a:alpha val="40000"/>
            </a:schemeClr>
          </a:solidFill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3F7F2015-C209-4AE0-BF85-F597863F41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2569234" cy="739056"/>
          </a:xfrm>
        </p:spPr>
        <p:txBody>
          <a:bodyPr/>
          <a:lstStyle/>
          <a:p>
            <a:r>
              <a:rPr lang="fr-FR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 4</a:t>
            </a:r>
            <a:r>
              <a:rPr lang="fr-FR" dirty="0"/>
              <a:t>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69DC527-88C0-4D43-AE1B-267FA857B5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1385" y="1316665"/>
            <a:ext cx="10515600" cy="476980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FR" sz="3200" dirty="0"/>
          </a:p>
          <a:p>
            <a:pPr marL="0" indent="0">
              <a:buNone/>
            </a:pPr>
            <a:endParaRPr lang="fr-FR" sz="3200" dirty="0"/>
          </a:p>
          <a:p>
            <a:pPr marL="0" indent="0">
              <a:buNone/>
            </a:pPr>
            <a:endParaRPr lang="fr-FR" sz="3200" dirty="0"/>
          </a:p>
          <a:p>
            <a:pPr marL="0" indent="0">
              <a:buNone/>
            </a:pPr>
            <a:r>
              <a:rPr lang="fr-FR" sz="3200" dirty="0"/>
              <a:t>                                        </a:t>
            </a:r>
          </a:p>
          <a:p>
            <a:pPr marL="0" indent="0">
              <a:buNone/>
            </a:pPr>
            <a:endParaRPr lang="fr-FR" sz="3200" dirty="0"/>
          </a:p>
          <a:p>
            <a:pPr marL="0" indent="0">
              <a:buNone/>
            </a:pPr>
            <a:endParaRPr lang="fr-FR" sz="3200" dirty="0"/>
          </a:p>
          <a:p>
            <a:pPr marL="0" indent="0">
              <a:buNone/>
            </a:pPr>
            <a:r>
              <a:rPr lang="fr-FR" sz="3200" dirty="0"/>
              <a:t>					</a:t>
            </a:r>
          </a:p>
          <a:p>
            <a:pPr marL="0" indent="0">
              <a:buNone/>
            </a:pPr>
            <a:r>
              <a:rPr lang="fr-FR" sz="3200" dirty="0"/>
              <a:t>					</a:t>
            </a:r>
            <a:r>
              <a:rPr lang="fr-FR" sz="3200" dirty="0">
                <a:solidFill>
                  <a:schemeClr val="accent5">
                    <a:lumMod val="75000"/>
                  </a:schemeClr>
                </a:solidFill>
              </a:rPr>
              <a:t>Quel est le  volume de ce solide?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4F6C692D-6E2B-45A5-A305-9C9E0FD08907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81326" y="1025947"/>
            <a:ext cx="1114425" cy="130492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51180429-5E1A-47AA-9536-6CB049C20FA6}"/>
                  </a:ext>
                </a:extLst>
              </p:cNvPr>
              <p:cNvSpPr txBox="1"/>
              <p:nvPr/>
            </p:nvSpPr>
            <p:spPr>
              <a:xfrm>
                <a:off x="838200" y="2178176"/>
                <a:ext cx="188660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sz="28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  <m:r>
                            <a:rPr lang="fr-FR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=1 </m:t>
                          </m:r>
                          <m:r>
                            <a:rPr lang="fr-FR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𝑐𝑚</m:t>
                          </m:r>
                        </m:e>
                        <m:sup>
                          <m:r>
                            <a:rPr lang="fr-FR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fr-FR" sz="2800" dirty="0"/>
              </a:p>
            </p:txBody>
          </p:sp>
        </mc:Choice>
        <mc:Fallback xmlns=""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51180429-5E1A-47AA-9536-6CB049C20F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2178176"/>
                <a:ext cx="1886607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E38957CE-4E9F-4004-8CBE-D1F1CDC62C96}"/>
              </a:ext>
            </a:extLst>
          </p:cNvPr>
          <p:cNvSpPr/>
          <p:nvPr/>
        </p:nvSpPr>
        <p:spPr>
          <a:xfrm>
            <a:off x="4647791" y="1977767"/>
            <a:ext cx="6359227" cy="4087216"/>
          </a:xfrm>
          <a:prstGeom prst="roundRect">
            <a:avLst/>
          </a:prstGeom>
          <a:solidFill>
            <a:schemeClr val="accent5">
              <a:lumMod val="20000"/>
              <a:lumOff val="80000"/>
              <a:alpha val="40000"/>
            </a:schemeClr>
          </a:solidFill>
          <a:ln w="381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ZoneTexte 10">
                <a:extLst>
                  <a:ext uri="{FF2B5EF4-FFF2-40B4-BE49-F238E27FC236}">
                    <a16:creationId xmlns:a16="http://schemas.microsoft.com/office/drawing/2014/main" id="{4FF9EA03-1B43-4523-A7D8-103A09B5FA27}"/>
                  </a:ext>
                </a:extLst>
              </p:cNvPr>
              <p:cNvSpPr txBox="1"/>
              <p:nvPr/>
            </p:nvSpPr>
            <p:spPr>
              <a:xfrm>
                <a:off x="5555543" y="4701140"/>
                <a:ext cx="336617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sz="280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800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  <m:r>
                            <a:rPr lang="fr-FR" sz="2800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=4×3=12 </m:t>
                          </m:r>
                          <m:r>
                            <a:rPr lang="fr-FR" sz="2800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𝑐𝑚</m:t>
                          </m:r>
                        </m:e>
                        <m:sup>
                          <m:r>
                            <a:rPr lang="fr-FR" sz="2800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fr-FR" sz="2800" dirty="0"/>
              </a:p>
            </p:txBody>
          </p:sp>
        </mc:Choice>
        <mc:Fallback xmlns="">
          <p:sp>
            <p:nvSpPr>
              <p:cNvPr id="11" name="ZoneTexte 10">
                <a:extLst>
                  <a:ext uri="{FF2B5EF4-FFF2-40B4-BE49-F238E27FC236}">
                    <a16:creationId xmlns:a16="http://schemas.microsoft.com/office/drawing/2014/main" id="{4FF9EA03-1B43-4523-A7D8-103A09B5FA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55543" y="4701140"/>
                <a:ext cx="3366178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Image 11">
            <a:extLst>
              <a:ext uri="{FF2B5EF4-FFF2-40B4-BE49-F238E27FC236}">
                <a16:creationId xmlns:a16="http://schemas.microsoft.com/office/drawing/2014/main" id="{2FD5C840-D437-4355-B863-D8B98D5D52E7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215493" y="2264924"/>
            <a:ext cx="3200400" cy="2495550"/>
          </a:xfrm>
          <a:prstGeom prst="rect">
            <a:avLst/>
          </a:prstGeom>
        </p:spPr>
      </p:pic>
      <p:grpSp>
        <p:nvGrpSpPr>
          <p:cNvPr id="24" name="Groupe 23">
            <a:extLst>
              <a:ext uri="{FF2B5EF4-FFF2-40B4-BE49-F238E27FC236}">
                <a16:creationId xmlns:a16="http://schemas.microsoft.com/office/drawing/2014/main" id="{71BA6443-A851-4FA9-B51A-8FFF8B4FDBE5}"/>
              </a:ext>
            </a:extLst>
          </p:cNvPr>
          <p:cNvGrpSpPr/>
          <p:nvPr/>
        </p:nvGrpSpPr>
        <p:grpSpPr>
          <a:xfrm rot="579643">
            <a:off x="6682581" y="2515816"/>
            <a:ext cx="1930086" cy="811018"/>
            <a:chOff x="6589565" y="2332232"/>
            <a:chExt cx="1930086" cy="811018"/>
          </a:xfrm>
        </p:grpSpPr>
        <p:cxnSp>
          <p:nvCxnSpPr>
            <p:cNvPr id="15" name="Connecteur droit avec flèche 14">
              <a:extLst>
                <a:ext uri="{FF2B5EF4-FFF2-40B4-BE49-F238E27FC236}">
                  <a16:creationId xmlns:a16="http://schemas.microsoft.com/office/drawing/2014/main" id="{D0FA236C-3996-4A56-9CC6-063385130C55}"/>
                </a:ext>
              </a:extLst>
            </p:cNvPr>
            <p:cNvCxnSpPr>
              <a:cxnSpLocks/>
            </p:cNvCxnSpPr>
            <p:nvPr/>
          </p:nvCxnSpPr>
          <p:spPr>
            <a:xfrm>
              <a:off x="6589565" y="2396163"/>
              <a:ext cx="1930086" cy="747087"/>
            </a:xfrm>
            <a:prstGeom prst="straightConnector1">
              <a:avLst/>
            </a:prstGeom>
            <a:ln w="41275">
              <a:solidFill>
                <a:schemeClr val="bg1">
                  <a:lumMod val="50000"/>
                </a:schemeClr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7E97CDFD-1AC2-48CD-A248-BDC2BCA82CBB}"/>
                </a:ext>
              </a:extLst>
            </p:cNvPr>
            <p:cNvSpPr txBox="1"/>
            <p:nvPr/>
          </p:nvSpPr>
          <p:spPr>
            <a:xfrm rot="1249705">
              <a:off x="7089680" y="2332232"/>
              <a:ext cx="138211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800" dirty="0">
                  <a:solidFill>
                    <a:schemeClr val="bg1">
                      <a:lumMod val="50000"/>
                    </a:schemeClr>
                  </a:solidFill>
                </a:rPr>
                <a:t>L = 4 cm</a:t>
              </a:r>
            </a:p>
          </p:txBody>
        </p:sp>
      </p:grpSp>
      <p:grpSp>
        <p:nvGrpSpPr>
          <p:cNvPr id="25" name="Groupe 24">
            <a:extLst>
              <a:ext uri="{FF2B5EF4-FFF2-40B4-BE49-F238E27FC236}">
                <a16:creationId xmlns:a16="http://schemas.microsoft.com/office/drawing/2014/main" id="{6376BC74-D1D6-413A-A698-C6513F5316E1}"/>
              </a:ext>
            </a:extLst>
          </p:cNvPr>
          <p:cNvGrpSpPr/>
          <p:nvPr/>
        </p:nvGrpSpPr>
        <p:grpSpPr>
          <a:xfrm rot="518073">
            <a:off x="5100886" y="2333702"/>
            <a:ext cx="1399480" cy="995889"/>
            <a:chOff x="4885896" y="1581249"/>
            <a:chExt cx="1399480" cy="995889"/>
          </a:xfrm>
        </p:grpSpPr>
        <p:cxnSp>
          <p:nvCxnSpPr>
            <p:cNvPr id="14" name="Connecteur droit avec flèche 13">
              <a:extLst>
                <a:ext uri="{FF2B5EF4-FFF2-40B4-BE49-F238E27FC236}">
                  <a16:creationId xmlns:a16="http://schemas.microsoft.com/office/drawing/2014/main" id="{9218443C-BF2C-4F16-B149-AF60ABDDD5E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086516" y="1633640"/>
              <a:ext cx="1198860" cy="943498"/>
            </a:xfrm>
            <a:prstGeom prst="straightConnector1">
              <a:avLst/>
            </a:prstGeom>
            <a:ln w="41275">
              <a:solidFill>
                <a:schemeClr val="bg1">
                  <a:lumMod val="50000"/>
                </a:schemeClr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E1C16083-1947-46DE-943D-3409A2880BA7}"/>
                </a:ext>
              </a:extLst>
            </p:cNvPr>
            <p:cNvSpPr txBox="1"/>
            <p:nvPr/>
          </p:nvSpPr>
          <p:spPr>
            <a:xfrm rot="19240045">
              <a:off x="4885896" y="1581249"/>
              <a:ext cx="133722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3600" dirty="0">
                  <a:solidFill>
                    <a:schemeClr val="bg1">
                      <a:lumMod val="50000"/>
                    </a:schemeClr>
                  </a:solidFill>
                  <a:latin typeface="Brush Script MT" panose="03060802040406070304" pitchFamily="66" charset="0"/>
                </a:rPr>
                <a:t>l</a:t>
              </a:r>
              <a:r>
                <a:rPr lang="fr-FR" sz="2800" dirty="0">
                  <a:solidFill>
                    <a:schemeClr val="bg1">
                      <a:lumMod val="50000"/>
                    </a:schemeClr>
                  </a:solidFill>
                </a:rPr>
                <a:t> = 3 cm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79638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3333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573AA46B-0E64-430D-B6EB-674E04DBAE0A}"/>
              </a:ext>
            </a:extLst>
          </p:cNvPr>
          <p:cNvSpPr/>
          <p:nvPr/>
        </p:nvSpPr>
        <p:spPr>
          <a:xfrm>
            <a:off x="441385" y="1104181"/>
            <a:ext cx="2383488" cy="1747173"/>
          </a:xfrm>
          <a:prstGeom prst="roundRect">
            <a:avLst/>
          </a:prstGeom>
          <a:solidFill>
            <a:schemeClr val="accent6">
              <a:lumMod val="20000"/>
              <a:lumOff val="80000"/>
              <a:alpha val="40000"/>
            </a:schemeClr>
          </a:solidFill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3F7F2015-C209-4AE0-BF85-F597863F41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2569234" cy="739056"/>
          </a:xfrm>
        </p:spPr>
        <p:txBody>
          <a:bodyPr/>
          <a:lstStyle/>
          <a:p>
            <a:r>
              <a:rPr lang="fr-FR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 5</a:t>
            </a:r>
            <a:r>
              <a:rPr lang="fr-FR" dirty="0"/>
              <a:t>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69DC527-88C0-4D43-AE1B-267FA857B5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1385" y="1316665"/>
            <a:ext cx="10515600" cy="476980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FR" sz="3200" dirty="0"/>
          </a:p>
          <a:p>
            <a:pPr marL="0" indent="0">
              <a:buNone/>
            </a:pPr>
            <a:endParaRPr lang="fr-FR" sz="3200" dirty="0"/>
          </a:p>
          <a:p>
            <a:pPr marL="0" indent="0">
              <a:buNone/>
            </a:pPr>
            <a:endParaRPr lang="fr-FR" sz="3200" dirty="0"/>
          </a:p>
          <a:p>
            <a:pPr marL="0" indent="0">
              <a:buNone/>
            </a:pPr>
            <a:r>
              <a:rPr lang="fr-FR" sz="3200" dirty="0"/>
              <a:t>                                        </a:t>
            </a:r>
          </a:p>
          <a:p>
            <a:pPr marL="0" indent="0">
              <a:buNone/>
            </a:pPr>
            <a:endParaRPr lang="fr-FR" sz="3200" dirty="0"/>
          </a:p>
          <a:p>
            <a:pPr marL="0" indent="0">
              <a:buNone/>
            </a:pPr>
            <a:endParaRPr lang="fr-FR" sz="3200" dirty="0"/>
          </a:p>
          <a:p>
            <a:pPr marL="0" indent="0">
              <a:buNone/>
            </a:pPr>
            <a:r>
              <a:rPr lang="fr-FR" sz="3200" dirty="0"/>
              <a:t>					</a:t>
            </a:r>
          </a:p>
          <a:p>
            <a:pPr marL="0" indent="0">
              <a:buNone/>
            </a:pPr>
            <a:r>
              <a:rPr lang="fr-FR" sz="3200" dirty="0"/>
              <a:t>					</a:t>
            </a:r>
            <a:r>
              <a:rPr lang="fr-FR" sz="3200" dirty="0">
                <a:solidFill>
                  <a:schemeClr val="accent5">
                    <a:lumMod val="75000"/>
                  </a:schemeClr>
                </a:solidFill>
              </a:rPr>
              <a:t>Quel est le  volume de ce solide?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4F6C692D-6E2B-45A5-A305-9C9E0FD08907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81326" y="1025947"/>
            <a:ext cx="1114425" cy="130492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51180429-5E1A-47AA-9536-6CB049C20FA6}"/>
                  </a:ext>
                </a:extLst>
              </p:cNvPr>
              <p:cNvSpPr txBox="1"/>
              <p:nvPr/>
            </p:nvSpPr>
            <p:spPr>
              <a:xfrm>
                <a:off x="838200" y="2178176"/>
                <a:ext cx="188660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sz="28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  <m:r>
                            <a:rPr lang="fr-FR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=1 </m:t>
                          </m:r>
                          <m:r>
                            <a:rPr lang="fr-FR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𝑐𝑚</m:t>
                          </m:r>
                        </m:e>
                        <m:sup>
                          <m:r>
                            <a:rPr lang="fr-FR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fr-FR" sz="2800" dirty="0"/>
              </a:p>
            </p:txBody>
          </p:sp>
        </mc:Choice>
        <mc:Fallback xmlns=""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51180429-5E1A-47AA-9536-6CB049C20F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2178176"/>
                <a:ext cx="1886607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E38957CE-4E9F-4004-8CBE-D1F1CDC62C96}"/>
              </a:ext>
            </a:extLst>
          </p:cNvPr>
          <p:cNvSpPr/>
          <p:nvPr/>
        </p:nvSpPr>
        <p:spPr>
          <a:xfrm>
            <a:off x="4722497" y="1752858"/>
            <a:ext cx="6359227" cy="4087216"/>
          </a:xfrm>
          <a:prstGeom prst="roundRect">
            <a:avLst/>
          </a:prstGeom>
          <a:solidFill>
            <a:schemeClr val="accent5">
              <a:lumMod val="20000"/>
              <a:lumOff val="80000"/>
              <a:alpha val="40000"/>
            </a:schemeClr>
          </a:solidFill>
          <a:ln w="381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ZoneTexte 10">
                <a:extLst>
                  <a:ext uri="{FF2B5EF4-FFF2-40B4-BE49-F238E27FC236}">
                    <a16:creationId xmlns:a16="http://schemas.microsoft.com/office/drawing/2014/main" id="{4FF9EA03-1B43-4523-A7D8-103A09B5FA27}"/>
                  </a:ext>
                </a:extLst>
              </p:cNvPr>
              <p:cNvSpPr txBox="1"/>
              <p:nvPr/>
            </p:nvSpPr>
            <p:spPr>
              <a:xfrm>
                <a:off x="5555543" y="4701140"/>
                <a:ext cx="4357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sz="280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800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  <m:r>
                            <a:rPr lang="fr-FR" sz="2800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d>
                            <m:dPr>
                              <m:ctrlPr>
                                <a:rPr lang="fr-FR" sz="2800" b="0" i="1" smtClean="0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sz="2800" b="0" i="1" smtClean="0">
                                  <a:solidFill>
                                    <a:schemeClr val="bg1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fr-FR" sz="2800" b="0" i="1" smtClean="0">
                                  <a:solidFill>
                                    <a:schemeClr val="bg1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×3</m:t>
                              </m:r>
                            </m:e>
                          </m:d>
                          <m:r>
                            <a:rPr lang="fr-FR" sz="2800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×2 </m:t>
                          </m:r>
                          <m:r>
                            <a:rPr lang="fr-FR" sz="2800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=24</m:t>
                          </m:r>
                          <m:r>
                            <a:rPr lang="fr-FR" sz="2800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fr-FR" sz="2800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𝑐𝑚</m:t>
                          </m:r>
                        </m:e>
                        <m:sup>
                          <m:r>
                            <a:rPr lang="fr-FR" sz="2800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fr-FR" sz="2800" dirty="0"/>
              </a:p>
            </p:txBody>
          </p:sp>
        </mc:Choice>
        <mc:Fallback xmlns="">
          <p:sp>
            <p:nvSpPr>
              <p:cNvPr id="11" name="ZoneTexte 10">
                <a:extLst>
                  <a:ext uri="{FF2B5EF4-FFF2-40B4-BE49-F238E27FC236}">
                    <a16:creationId xmlns:a16="http://schemas.microsoft.com/office/drawing/2014/main" id="{4FF9EA03-1B43-4523-A7D8-103A09B5FA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55543" y="4701140"/>
                <a:ext cx="4357539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Image 11">
            <a:extLst>
              <a:ext uri="{FF2B5EF4-FFF2-40B4-BE49-F238E27FC236}">
                <a16:creationId xmlns:a16="http://schemas.microsoft.com/office/drawing/2014/main" id="{2FD5C840-D437-4355-B863-D8B98D5D52E7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272104" y="2144343"/>
            <a:ext cx="3200400" cy="2495550"/>
          </a:xfrm>
          <a:prstGeom prst="rect">
            <a:avLst/>
          </a:prstGeom>
        </p:spPr>
      </p:pic>
      <p:grpSp>
        <p:nvGrpSpPr>
          <p:cNvPr id="24" name="Groupe 23">
            <a:extLst>
              <a:ext uri="{FF2B5EF4-FFF2-40B4-BE49-F238E27FC236}">
                <a16:creationId xmlns:a16="http://schemas.microsoft.com/office/drawing/2014/main" id="{71BA6443-A851-4FA9-B51A-8FFF8B4FDBE5}"/>
              </a:ext>
            </a:extLst>
          </p:cNvPr>
          <p:cNvGrpSpPr/>
          <p:nvPr/>
        </p:nvGrpSpPr>
        <p:grpSpPr>
          <a:xfrm rot="543134">
            <a:off x="6716052" y="1938230"/>
            <a:ext cx="1930086" cy="811018"/>
            <a:chOff x="6589565" y="2332232"/>
            <a:chExt cx="1930086" cy="811018"/>
          </a:xfrm>
        </p:grpSpPr>
        <p:cxnSp>
          <p:nvCxnSpPr>
            <p:cNvPr id="15" name="Connecteur droit avec flèche 14">
              <a:extLst>
                <a:ext uri="{FF2B5EF4-FFF2-40B4-BE49-F238E27FC236}">
                  <a16:creationId xmlns:a16="http://schemas.microsoft.com/office/drawing/2014/main" id="{D0FA236C-3996-4A56-9CC6-063385130C55}"/>
                </a:ext>
              </a:extLst>
            </p:cNvPr>
            <p:cNvCxnSpPr>
              <a:cxnSpLocks/>
            </p:cNvCxnSpPr>
            <p:nvPr/>
          </p:nvCxnSpPr>
          <p:spPr>
            <a:xfrm>
              <a:off x="6589565" y="2396163"/>
              <a:ext cx="1930086" cy="747087"/>
            </a:xfrm>
            <a:prstGeom prst="straightConnector1">
              <a:avLst/>
            </a:prstGeom>
            <a:ln w="41275">
              <a:solidFill>
                <a:schemeClr val="bg1">
                  <a:lumMod val="50000"/>
                </a:schemeClr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7E97CDFD-1AC2-48CD-A248-BDC2BCA82CBB}"/>
                </a:ext>
              </a:extLst>
            </p:cNvPr>
            <p:cNvSpPr txBox="1"/>
            <p:nvPr/>
          </p:nvSpPr>
          <p:spPr>
            <a:xfrm rot="1249705">
              <a:off x="7089680" y="2332232"/>
              <a:ext cx="138211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800" dirty="0">
                  <a:solidFill>
                    <a:schemeClr val="bg1">
                      <a:lumMod val="50000"/>
                    </a:schemeClr>
                  </a:solidFill>
                </a:rPr>
                <a:t>L = 4 cm</a:t>
              </a:r>
            </a:p>
          </p:txBody>
        </p:sp>
      </p:grpSp>
      <p:grpSp>
        <p:nvGrpSpPr>
          <p:cNvPr id="25" name="Groupe 24">
            <a:extLst>
              <a:ext uri="{FF2B5EF4-FFF2-40B4-BE49-F238E27FC236}">
                <a16:creationId xmlns:a16="http://schemas.microsoft.com/office/drawing/2014/main" id="{6376BC74-D1D6-413A-A698-C6513F5316E1}"/>
              </a:ext>
            </a:extLst>
          </p:cNvPr>
          <p:cNvGrpSpPr/>
          <p:nvPr/>
        </p:nvGrpSpPr>
        <p:grpSpPr>
          <a:xfrm rot="480347">
            <a:off x="5042430" y="1749577"/>
            <a:ext cx="1441532" cy="1009087"/>
            <a:chOff x="4843844" y="1568051"/>
            <a:chExt cx="1441532" cy="1009087"/>
          </a:xfrm>
        </p:grpSpPr>
        <p:cxnSp>
          <p:nvCxnSpPr>
            <p:cNvPr id="14" name="Connecteur droit avec flèche 13">
              <a:extLst>
                <a:ext uri="{FF2B5EF4-FFF2-40B4-BE49-F238E27FC236}">
                  <a16:creationId xmlns:a16="http://schemas.microsoft.com/office/drawing/2014/main" id="{9218443C-BF2C-4F16-B149-AF60ABDDD5E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086516" y="1633640"/>
              <a:ext cx="1198860" cy="943498"/>
            </a:xfrm>
            <a:prstGeom prst="straightConnector1">
              <a:avLst/>
            </a:prstGeom>
            <a:ln w="41275">
              <a:solidFill>
                <a:schemeClr val="bg1">
                  <a:lumMod val="50000"/>
                </a:schemeClr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E1C16083-1947-46DE-943D-3409A2880BA7}"/>
                </a:ext>
              </a:extLst>
            </p:cNvPr>
            <p:cNvSpPr txBox="1"/>
            <p:nvPr/>
          </p:nvSpPr>
          <p:spPr>
            <a:xfrm rot="19465737">
              <a:off x="4843844" y="1568051"/>
              <a:ext cx="133722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3600" dirty="0">
                  <a:solidFill>
                    <a:schemeClr val="bg1">
                      <a:lumMod val="50000"/>
                    </a:schemeClr>
                  </a:solidFill>
                  <a:latin typeface="Brush Script MT" panose="03060802040406070304" pitchFamily="66" charset="0"/>
                </a:rPr>
                <a:t>l</a:t>
              </a:r>
              <a:r>
                <a:rPr lang="fr-FR" sz="2800" dirty="0">
                  <a:solidFill>
                    <a:schemeClr val="bg1">
                      <a:lumMod val="50000"/>
                    </a:schemeClr>
                  </a:solidFill>
                </a:rPr>
                <a:t> = 3 cm</a:t>
              </a:r>
            </a:p>
          </p:txBody>
        </p:sp>
      </p:grpSp>
      <p:pic>
        <p:nvPicPr>
          <p:cNvPr id="16" name="Image 15">
            <a:extLst>
              <a:ext uri="{FF2B5EF4-FFF2-40B4-BE49-F238E27FC236}">
                <a16:creationId xmlns:a16="http://schemas.microsoft.com/office/drawing/2014/main" id="{0D4E3CC0-1D23-4007-99AB-12CDC0CE9F5E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272104" y="1668543"/>
            <a:ext cx="3200400" cy="2495550"/>
          </a:xfrm>
          <a:prstGeom prst="rect">
            <a:avLst/>
          </a:prstGeom>
        </p:spPr>
      </p:pic>
      <p:grpSp>
        <p:nvGrpSpPr>
          <p:cNvPr id="10" name="Groupe 9">
            <a:extLst>
              <a:ext uri="{FF2B5EF4-FFF2-40B4-BE49-F238E27FC236}">
                <a16:creationId xmlns:a16="http://schemas.microsoft.com/office/drawing/2014/main" id="{0B8EEB7B-BB4F-4034-93AC-BCE1CDE2025F}"/>
              </a:ext>
            </a:extLst>
          </p:cNvPr>
          <p:cNvGrpSpPr/>
          <p:nvPr/>
        </p:nvGrpSpPr>
        <p:grpSpPr>
          <a:xfrm rot="455001">
            <a:off x="8492406" y="3059885"/>
            <a:ext cx="1612724" cy="871220"/>
            <a:chOff x="863636" y="3726132"/>
            <a:chExt cx="1612724" cy="871220"/>
          </a:xfrm>
        </p:grpSpPr>
        <p:sp>
          <p:nvSpPr>
            <p:cNvPr id="8" name="Accolade fermante 7">
              <a:extLst>
                <a:ext uri="{FF2B5EF4-FFF2-40B4-BE49-F238E27FC236}">
                  <a16:creationId xmlns:a16="http://schemas.microsoft.com/office/drawing/2014/main" id="{96281E8D-9560-44C1-BA4A-88BE8E3D8720}"/>
                </a:ext>
              </a:extLst>
            </p:cNvPr>
            <p:cNvSpPr/>
            <p:nvPr/>
          </p:nvSpPr>
          <p:spPr>
            <a:xfrm rot="21100596">
              <a:off x="863636" y="3726132"/>
              <a:ext cx="82315" cy="871220"/>
            </a:xfrm>
            <a:prstGeom prst="rightBrace">
              <a:avLst/>
            </a:prstGeom>
            <a:ln w="381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" name="ZoneTexte 8">
              <a:extLst>
                <a:ext uri="{FF2B5EF4-FFF2-40B4-BE49-F238E27FC236}">
                  <a16:creationId xmlns:a16="http://schemas.microsoft.com/office/drawing/2014/main" id="{44DD3F18-5786-44BD-A44B-F9114E1105E9}"/>
                </a:ext>
              </a:extLst>
            </p:cNvPr>
            <p:cNvSpPr txBox="1"/>
            <p:nvPr/>
          </p:nvSpPr>
          <p:spPr>
            <a:xfrm rot="21144999">
              <a:off x="1079439" y="3740408"/>
              <a:ext cx="139692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800" dirty="0">
                  <a:solidFill>
                    <a:schemeClr val="accent2"/>
                  </a:solidFill>
                </a:rPr>
                <a:t>2 étages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0144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3333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" presetClass="entr" presetSubtype="1" decel="33333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2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2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25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3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E38957CE-4E9F-4004-8CBE-D1F1CDC62C96}"/>
              </a:ext>
            </a:extLst>
          </p:cNvPr>
          <p:cNvSpPr/>
          <p:nvPr/>
        </p:nvSpPr>
        <p:spPr>
          <a:xfrm>
            <a:off x="3855822" y="784587"/>
            <a:ext cx="7492940" cy="5314948"/>
          </a:xfrm>
          <a:prstGeom prst="roundRect">
            <a:avLst/>
          </a:prstGeom>
          <a:solidFill>
            <a:schemeClr val="accent5">
              <a:lumMod val="20000"/>
              <a:lumOff val="80000"/>
              <a:alpha val="40000"/>
            </a:schemeClr>
          </a:solidFill>
          <a:ln w="381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7" name="Image 16">
            <a:extLst>
              <a:ext uri="{FF2B5EF4-FFF2-40B4-BE49-F238E27FC236}">
                <a16:creationId xmlns:a16="http://schemas.microsoft.com/office/drawing/2014/main" id="{5908D977-0759-4209-B525-5D63B6B59DB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467700" y="857523"/>
            <a:ext cx="4486275" cy="3924300"/>
          </a:xfrm>
          <a:prstGeom prst="rect">
            <a:avLst/>
          </a:prstGeom>
        </p:spPr>
      </p:pic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573AA46B-0E64-430D-B6EB-674E04DBAE0A}"/>
              </a:ext>
            </a:extLst>
          </p:cNvPr>
          <p:cNvSpPr/>
          <p:nvPr/>
        </p:nvSpPr>
        <p:spPr>
          <a:xfrm>
            <a:off x="441385" y="1104181"/>
            <a:ext cx="2383488" cy="1747173"/>
          </a:xfrm>
          <a:prstGeom prst="roundRect">
            <a:avLst/>
          </a:prstGeom>
          <a:solidFill>
            <a:schemeClr val="accent6">
              <a:lumMod val="20000"/>
              <a:lumOff val="80000"/>
              <a:alpha val="40000"/>
            </a:schemeClr>
          </a:solidFill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3F7F2015-C209-4AE0-BF85-F597863F41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2569234" cy="739056"/>
          </a:xfrm>
        </p:spPr>
        <p:txBody>
          <a:bodyPr/>
          <a:lstStyle/>
          <a:p>
            <a:r>
              <a:rPr lang="fr-FR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 6</a:t>
            </a:r>
            <a:r>
              <a:rPr lang="fr-FR" dirty="0"/>
              <a:t>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69DC527-88C0-4D43-AE1B-267FA857B5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347" y="1391374"/>
            <a:ext cx="10515600" cy="476980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FR" sz="3200" dirty="0"/>
          </a:p>
          <a:p>
            <a:pPr marL="0" indent="0">
              <a:buNone/>
            </a:pPr>
            <a:endParaRPr lang="fr-FR" sz="3200" dirty="0"/>
          </a:p>
          <a:p>
            <a:pPr marL="0" indent="0">
              <a:buNone/>
            </a:pPr>
            <a:endParaRPr lang="fr-FR" sz="3200" dirty="0"/>
          </a:p>
          <a:p>
            <a:pPr marL="0" indent="0">
              <a:buNone/>
            </a:pPr>
            <a:r>
              <a:rPr lang="fr-FR" sz="3200" dirty="0"/>
              <a:t>                                        </a:t>
            </a:r>
          </a:p>
          <a:p>
            <a:pPr marL="0" indent="0">
              <a:buNone/>
            </a:pPr>
            <a:endParaRPr lang="fr-FR" sz="3200" dirty="0"/>
          </a:p>
          <a:p>
            <a:pPr marL="0" indent="0">
              <a:buNone/>
            </a:pPr>
            <a:endParaRPr lang="fr-FR" sz="3200" dirty="0"/>
          </a:p>
          <a:p>
            <a:pPr marL="0" indent="0">
              <a:buNone/>
            </a:pPr>
            <a:r>
              <a:rPr lang="fr-FR" sz="3200" dirty="0"/>
              <a:t>					</a:t>
            </a:r>
          </a:p>
          <a:p>
            <a:pPr marL="0" indent="0">
              <a:buNone/>
            </a:pPr>
            <a:r>
              <a:rPr lang="fr-FR" sz="3200" dirty="0"/>
              <a:t>					</a:t>
            </a:r>
            <a:r>
              <a:rPr lang="fr-FR" sz="3200" dirty="0">
                <a:solidFill>
                  <a:schemeClr val="accent5">
                    <a:lumMod val="75000"/>
                  </a:schemeClr>
                </a:solidFill>
              </a:rPr>
              <a:t>Quel est le  volume de ce solide?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4F6C692D-6E2B-45A5-A305-9C9E0FD08907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83322" y="1082408"/>
            <a:ext cx="1114425" cy="130492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51180429-5E1A-47AA-9536-6CB049C20FA6}"/>
                  </a:ext>
                </a:extLst>
              </p:cNvPr>
              <p:cNvSpPr txBox="1"/>
              <p:nvPr/>
            </p:nvSpPr>
            <p:spPr>
              <a:xfrm>
                <a:off x="838200" y="2178176"/>
                <a:ext cx="188660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sz="28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  <m:r>
                            <a:rPr lang="fr-FR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=1 </m:t>
                          </m:r>
                          <m:r>
                            <a:rPr lang="fr-FR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𝑐𝑚</m:t>
                          </m:r>
                        </m:e>
                        <m:sup>
                          <m:r>
                            <a:rPr lang="fr-FR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fr-FR" sz="2800" dirty="0"/>
              </a:p>
            </p:txBody>
          </p:sp>
        </mc:Choice>
        <mc:Fallback xmlns=""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51180429-5E1A-47AA-9536-6CB049C20F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2178176"/>
                <a:ext cx="1886607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ZoneTexte 10">
                <a:extLst>
                  <a:ext uri="{FF2B5EF4-FFF2-40B4-BE49-F238E27FC236}">
                    <a16:creationId xmlns:a16="http://schemas.microsoft.com/office/drawing/2014/main" id="{4FF9EA03-1B43-4523-A7D8-103A09B5FA27}"/>
                  </a:ext>
                </a:extLst>
              </p:cNvPr>
              <p:cNvSpPr txBox="1"/>
              <p:nvPr/>
            </p:nvSpPr>
            <p:spPr>
              <a:xfrm>
                <a:off x="5295821" y="4812000"/>
                <a:ext cx="4357540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sz="280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800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  <m:r>
                            <a:rPr lang="fr-FR" sz="2800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d>
                            <m:dPr>
                              <m:ctrlPr>
                                <a:rPr lang="fr-FR" sz="2800" b="0" i="1" smtClean="0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sz="2800" b="0" i="1" smtClean="0">
                                  <a:solidFill>
                                    <a:schemeClr val="bg1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fr-FR" sz="2800" b="0" i="1" smtClean="0">
                                  <a:solidFill>
                                    <a:schemeClr val="bg1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×4</m:t>
                              </m:r>
                            </m:e>
                          </m:d>
                          <m:r>
                            <a:rPr lang="fr-FR" sz="2800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×3 </m:t>
                          </m:r>
                          <m:r>
                            <a:rPr lang="fr-FR" sz="2800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=60</m:t>
                          </m:r>
                          <m:r>
                            <a:rPr lang="fr-FR" sz="2800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fr-FR" sz="2800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𝑐𝑚</m:t>
                          </m:r>
                        </m:e>
                        <m:sup>
                          <m:r>
                            <a:rPr lang="fr-FR" sz="2800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fr-FR" sz="2800" dirty="0"/>
              </a:p>
            </p:txBody>
          </p:sp>
        </mc:Choice>
        <mc:Fallback xmlns="">
          <p:sp>
            <p:nvSpPr>
              <p:cNvPr id="11" name="ZoneTexte 10">
                <a:extLst>
                  <a:ext uri="{FF2B5EF4-FFF2-40B4-BE49-F238E27FC236}">
                    <a16:creationId xmlns:a16="http://schemas.microsoft.com/office/drawing/2014/main" id="{4FF9EA03-1B43-4523-A7D8-103A09B5FA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5821" y="4812000"/>
                <a:ext cx="4357540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4" name="Groupe 23">
            <a:extLst>
              <a:ext uri="{FF2B5EF4-FFF2-40B4-BE49-F238E27FC236}">
                <a16:creationId xmlns:a16="http://schemas.microsoft.com/office/drawing/2014/main" id="{71BA6443-A851-4FA9-B51A-8FFF8B4FDBE5}"/>
              </a:ext>
            </a:extLst>
          </p:cNvPr>
          <p:cNvGrpSpPr/>
          <p:nvPr/>
        </p:nvGrpSpPr>
        <p:grpSpPr>
          <a:xfrm>
            <a:off x="5019317" y="3634788"/>
            <a:ext cx="2033898" cy="1244998"/>
            <a:chOff x="6643965" y="2526158"/>
            <a:chExt cx="1934473" cy="1052720"/>
          </a:xfrm>
        </p:grpSpPr>
        <p:cxnSp>
          <p:nvCxnSpPr>
            <p:cNvPr id="15" name="Connecteur droit avec flèche 14">
              <a:extLst>
                <a:ext uri="{FF2B5EF4-FFF2-40B4-BE49-F238E27FC236}">
                  <a16:creationId xmlns:a16="http://schemas.microsoft.com/office/drawing/2014/main" id="{D0FA236C-3996-4A56-9CC6-063385130C55}"/>
                </a:ext>
              </a:extLst>
            </p:cNvPr>
            <p:cNvCxnSpPr>
              <a:cxnSpLocks/>
            </p:cNvCxnSpPr>
            <p:nvPr/>
          </p:nvCxnSpPr>
          <p:spPr>
            <a:xfrm>
              <a:off x="6643965" y="2526158"/>
              <a:ext cx="1934473" cy="1052720"/>
            </a:xfrm>
            <a:prstGeom prst="straightConnector1">
              <a:avLst/>
            </a:prstGeom>
            <a:ln w="41275">
              <a:solidFill>
                <a:schemeClr val="bg1">
                  <a:lumMod val="50000"/>
                </a:schemeClr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7E97CDFD-1AC2-48CD-A248-BDC2BCA82CBB}"/>
                </a:ext>
              </a:extLst>
            </p:cNvPr>
            <p:cNvSpPr txBox="1"/>
            <p:nvPr/>
          </p:nvSpPr>
          <p:spPr>
            <a:xfrm rot="1739793">
              <a:off x="6839553" y="2963035"/>
              <a:ext cx="1382110" cy="4424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800" dirty="0">
                  <a:solidFill>
                    <a:schemeClr val="bg1">
                      <a:lumMod val="50000"/>
                    </a:schemeClr>
                  </a:solidFill>
                </a:rPr>
                <a:t>L = 5 cm</a:t>
              </a:r>
            </a:p>
          </p:txBody>
        </p:sp>
      </p:grpSp>
      <p:grpSp>
        <p:nvGrpSpPr>
          <p:cNvPr id="25" name="Groupe 24">
            <a:extLst>
              <a:ext uri="{FF2B5EF4-FFF2-40B4-BE49-F238E27FC236}">
                <a16:creationId xmlns:a16="http://schemas.microsoft.com/office/drawing/2014/main" id="{6376BC74-D1D6-413A-A698-C6513F5316E1}"/>
              </a:ext>
            </a:extLst>
          </p:cNvPr>
          <p:cNvGrpSpPr/>
          <p:nvPr/>
        </p:nvGrpSpPr>
        <p:grpSpPr>
          <a:xfrm>
            <a:off x="7294176" y="3868522"/>
            <a:ext cx="1652911" cy="994556"/>
            <a:chOff x="4250855" y="-66524"/>
            <a:chExt cx="1652911" cy="994556"/>
          </a:xfrm>
        </p:grpSpPr>
        <p:cxnSp>
          <p:nvCxnSpPr>
            <p:cNvPr id="14" name="Connecteur droit avec flèche 13">
              <a:extLst>
                <a:ext uri="{FF2B5EF4-FFF2-40B4-BE49-F238E27FC236}">
                  <a16:creationId xmlns:a16="http://schemas.microsoft.com/office/drawing/2014/main" id="{9218443C-BF2C-4F16-B149-AF60ABDDD5E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250855" y="-66524"/>
              <a:ext cx="1652911" cy="994556"/>
            </a:xfrm>
            <a:prstGeom prst="straightConnector1">
              <a:avLst/>
            </a:prstGeom>
            <a:ln w="41275">
              <a:solidFill>
                <a:schemeClr val="bg1">
                  <a:lumMod val="50000"/>
                </a:schemeClr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E1C16083-1947-46DE-943D-3409A2880BA7}"/>
                </a:ext>
              </a:extLst>
            </p:cNvPr>
            <p:cNvSpPr txBox="1"/>
            <p:nvPr/>
          </p:nvSpPr>
          <p:spPr>
            <a:xfrm rot="19601223">
              <a:off x="4444474" y="247584"/>
              <a:ext cx="133722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3600" dirty="0">
                  <a:solidFill>
                    <a:schemeClr val="bg1">
                      <a:lumMod val="50000"/>
                    </a:schemeClr>
                  </a:solidFill>
                  <a:latin typeface="Brush Script MT" panose="03060802040406070304" pitchFamily="66" charset="0"/>
                </a:rPr>
                <a:t>l</a:t>
              </a:r>
              <a:r>
                <a:rPr lang="fr-FR" sz="2800" dirty="0">
                  <a:solidFill>
                    <a:schemeClr val="bg1">
                      <a:lumMod val="50000"/>
                    </a:schemeClr>
                  </a:solidFill>
                </a:rPr>
                <a:t> = 4 cm</a:t>
              </a:r>
            </a:p>
          </p:txBody>
        </p:sp>
      </p:grpSp>
      <p:grpSp>
        <p:nvGrpSpPr>
          <p:cNvPr id="10" name="Groupe 9">
            <a:extLst>
              <a:ext uri="{FF2B5EF4-FFF2-40B4-BE49-F238E27FC236}">
                <a16:creationId xmlns:a16="http://schemas.microsoft.com/office/drawing/2014/main" id="{0B8EEB7B-BB4F-4034-93AC-BCE1CDE2025F}"/>
              </a:ext>
            </a:extLst>
          </p:cNvPr>
          <p:cNvGrpSpPr/>
          <p:nvPr/>
        </p:nvGrpSpPr>
        <p:grpSpPr>
          <a:xfrm>
            <a:off x="8999220" y="2387332"/>
            <a:ext cx="1763477" cy="1451693"/>
            <a:chOff x="709445" y="3355615"/>
            <a:chExt cx="1763477" cy="1451693"/>
          </a:xfrm>
        </p:grpSpPr>
        <p:sp>
          <p:nvSpPr>
            <p:cNvPr id="8" name="Accolade fermante 7">
              <a:extLst>
                <a:ext uri="{FF2B5EF4-FFF2-40B4-BE49-F238E27FC236}">
                  <a16:creationId xmlns:a16="http://schemas.microsoft.com/office/drawing/2014/main" id="{96281E8D-9560-44C1-BA4A-88BE8E3D8720}"/>
                </a:ext>
              </a:extLst>
            </p:cNvPr>
            <p:cNvSpPr/>
            <p:nvPr/>
          </p:nvSpPr>
          <p:spPr>
            <a:xfrm>
              <a:off x="709445" y="3355615"/>
              <a:ext cx="217988" cy="1451693"/>
            </a:xfrm>
            <a:prstGeom prst="rightBrace">
              <a:avLst/>
            </a:prstGeom>
            <a:ln w="381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" name="ZoneTexte 8">
              <a:extLst>
                <a:ext uri="{FF2B5EF4-FFF2-40B4-BE49-F238E27FC236}">
                  <a16:creationId xmlns:a16="http://schemas.microsoft.com/office/drawing/2014/main" id="{44DD3F18-5786-44BD-A44B-F9114E1105E9}"/>
                </a:ext>
              </a:extLst>
            </p:cNvPr>
            <p:cNvSpPr txBox="1"/>
            <p:nvPr/>
          </p:nvSpPr>
          <p:spPr>
            <a:xfrm>
              <a:off x="1076001" y="3830830"/>
              <a:ext cx="139692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800" dirty="0">
                  <a:solidFill>
                    <a:schemeClr val="accent2"/>
                  </a:solidFill>
                </a:rPr>
                <a:t>3 étages</a:t>
              </a:r>
            </a:p>
          </p:txBody>
        </p:sp>
      </p:grpSp>
      <p:pic>
        <p:nvPicPr>
          <p:cNvPr id="30" name="Image 29">
            <a:extLst>
              <a:ext uri="{FF2B5EF4-FFF2-40B4-BE49-F238E27FC236}">
                <a16:creationId xmlns:a16="http://schemas.microsoft.com/office/drawing/2014/main" id="{2D11C142-C6F6-49B8-8458-50DF5B6AFAF7}"/>
              </a:ext>
            </a:extLst>
          </p:cNvPr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056623" y="1993037"/>
            <a:ext cx="4057650" cy="2809875"/>
          </a:xfrm>
          <a:prstGeom prst="rect">
            <a:avLst/>
          </a:prstGeom>
        </p:spPr>
      </p:pic>
      <p:pic>
        <p:nvPicPr>
          <p:cNvPr id="31" name="Image 30">
            <a:extLst>
              <a:ext uri="{FF2B5EF4-FFF2-40B4-BE49-F238E27FC236}">
                <a16:creationId xmlns:a16="http://schemas.microsoft.com/office/drawing/2014/main" id="{8E85E031-56E3-4793-AED8-DCEB48A7C996}"/>
              </a:ext>
            </a:extLst>
          </p:cNvPr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063880" y="1497088"/>
            <a:ext cx="4057650" cy="2809875"/>
          </a:xfrm>
          <a:prstGeom prst="rect">
            <a:avLst/>
          </a:prstGeom>
        </p:spPr>
      </p:pic>
      <p:pic>
        <p:nvPicPr>
          <p:cNvPr id="32" name="Image 31">
            <a:extLst>
              <a:ext uri="{FF2B5EF4-FFF2-40B4-BE49-F238E27FC236}">
                <a16:creationId xmlns:a16="http://schemas.microsoft.com/office/drawing/2014/main" id="{0354FE2F-DCA7-41A4-9A25-F850AE41D5C6}"/>
              </a:ext>
            </a:extLst>
          </p:cNvPr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049366" y="992051"/>
            <a:ext cx="4057650" cy="2809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1024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26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2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2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250"/>
                            </p:stCondLst>
                            <p:childTnLst>
                              <p:par>
                                <p:cTn id="10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" presetClass="entr" presetSubtype="1" decel="3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6" presetClass="entr" presetSubtype="37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6" dur="7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16" presetClass="entr" presetSubtype="37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0" dur="7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2" presetClass="entr" presetSubtype="1" decel="3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500"/>
                            </p:stCondLst>
                            <p:childTnLst>
                              <p:par>
                                <p:cTn id="37" presetID="2" presetClass="entr" presetSubtype="1" decel="3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7000"/>
                            </p:stCondLst>
                            <p:childTnLst>
                              <p:par>
                                <p:cTn id="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800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3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Image 33">
            <a:extLst>
              <a:ext uri="{FF2B5EF4-FFF2-40B4-BE49-F238E27FC236}">
                <a16:creationId xmlns:a16="http://schemas.microsoft.com/office/drawing/2014/main" id="{E8A25018-6AC1-4DC3-940F-984BB2F581D7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337462" y="1804581"/>
            <a:ext cx="4057650" cy="2809875"/>
          </a:xfrm>
          <a:prstGeom prst="rect">
            <a:avLst/>
          </a:prstGeom>
        </p:spPr>
      </p:pic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573AA46B-0E64-430D-B6EB-674E04DBAE0A}"/>
              </a:ext>
            </a:extLst>
          </p:cNvPr>
          <p:cNvSpPr/>
          <p:nvPr/>
        </p:nvSpPr>
        <p:spPr>
          <a:xfrm>
            <a:off x="441385" y="1104181"/>
            <a:ext cx="2383488" cy="1747173"/>
          </a:xfrm>
          <a:prstGeom prst="roundRect">
            <a:avLst/>
          </a:prstGeom>
          <a:solidFill>
            <a:schemeClr val="accent6">
              <a:lumMod val="20000"/>
              <a:lumOff val="80000"/>
              <a:alpha val="40000"/>
            </a:schemeClr>
          </a:solidFill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3F7F2015-C209-4AE0-BF85-F597863F41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2569234" cy="739056"/>
          </a:xfrm>
        </p:spPr>
        <p:txBody>
          <a:bodyPr/>
          <a:lstStyle/>
          <a:p>
            <a:r>
              <a:rPr lang="fr-FR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 7</a:t>
            </a:r>
            <a:r>
              <a:rPr lang="fr-FR" dirty="0"/>
              <a:t>: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4F6C692D-6E2B-45A5-A305-9C9E0FD08907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81326" y="1025947"/>
            <a:ext cx="1114425" cy="130492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51180429-5E1A-47AA-9536-6CB049C20FA6}"/>
                  </a:ext>
                </a:extLst>
              </p:cNvPr>
              <p:cNvSpPr txBox="1"/>
              <p:nvPr/>
            </p:nvSpPr>
            <p:spPr>
              <a:xfrm>
                <a:off x="838200" y="2178176"/>
                <a:ext cx="188660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sz="28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  <m:r>
                            <a:rPr lang="fr-FR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=1 </m:t>
                          </m:r>
                          <m:r>
                            <a:rPr lang="fr-FR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𝑐𝑚</m:t>
                          </m:r>
                        </m:e>
                        <m:sup>
                          <m:r>
                            <a:rPr lang="fr-FR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fr-FR" sz="2800" dirty="0"/>
              </a:p>
            </p:txBody>
          </p:sp>
        </mc:Choice>
        <mc:Fallback xmlns=""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51180429-5E1A-47AA-9536-6CB049C20F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2178176"/>
                <a:ext cx="1886607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ZoneTexte 10">
                <a:extLst>
                  <a:ext uri="{FF2B5EF4-FFF2-40B4-BE49-F238E27FC236}">
                    <a16:creationId xmlns:a16="http://schemas.microsoft.com/office/drawing/2014/main" id="{4FF9EA03-1B43-4523-A7D8-103A09B5FA27}"/>
                  </a:ext>
                </a:extLst>
              </p:cNvPr>
              <p:cNvSpPr txBox="1"/>
              <p:nvPr/>
            </p:nvSpPr>
            <p:spPr>
              <a:xfrm>
                <a:off x="4658567" y="4960644"/>
                <a:ext cx="5918415" cy="56009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sz="2800" b="1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800" b="1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𝑽</m:t>
                          </m:r>
                          <m:r>
                            <a:rPr lang="fr-FR" sz="2800" b="1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=(</m:t>
                          </m:r>
                          <m:r>
                            <a:rPr lang="fr-FR" sz="2800" b="1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  <m:r>
                            <a:rPr lang="fr-FR" sz="2800" b="1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fr-FR" sz="2800" b="1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  <m:r>
                            <a:rPr lang="fr-FR" sz="2800" b="1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fr-FR" sz="2800" b="1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  <m:r>
                            <a:rPr lang="fr-FR" sz="2800" b="1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)+(</m:t>
                          </m:r>
                          <m:r>
                            <a:rPr lang="fr-FR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  <m:r>
                            <a:rPr lang="fr-FR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fr-FR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  <m:r>
                            <a:rPr lang="fr-FR" sz="2800" b="1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fr-FR" sz="2800" b="1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  <m:r>
                            <a:rPr lang="fr-FR" sz="2800" b="1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)+</m:t>
                          </m:r>
                          <m:r>
                            <a:rPr lang="fr-FR" sz="28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𝟓</m:t>
                          </m:r>
                          <m:r>
                            <a:rPr lang="fr-FR" sz="2800" b="1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</m:e>
                        <m:sup/>
                      </m:sSup>
                    </m:oMath>
                  </m:oMathPara>
                </a14:m>
                <a:endParaRPr lang="fr-FR" sz="2800" b="1" dirty="0"/>
              </a:p>
            </p:txBody>
          </p:sp>
        </mc:Choice>
        <mc:Fallback xmlns="">
          <p:sp>
            <p:nvSpPr>
              <p:cNvPr id="11" name="ZoneTexte 10">
                <a:extLst>
                  <a:ext uri="{FF2B5EF4-FFF2-40B4-BE49-F238E27FC236}">
                    <a16:creationId xmlns:a16="http://schemas.microsoft.com/office/drawing/2014/main" id="{4FF9EA03-1B43-4523-A7D8-103A09B5FA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8567" y="4960644"/>
                <a:ext cx="5918415" cy="56009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4" name="Groupe 23">
            <a:extLst>
              <a:ext uri="{FF2B5EF4-FFF2-40B4-BE49-F238E27FC236}">
                <a16:creationId xmlns:a16="http://schemas.microsoft.com/office/drawing/2014/main" id="{71BA6443-A851-4FA9-B51A-8FFF8B4FDBE5}"/>
              </a:ext>
            </a:extLst>
          </p:cNvPr>
          <p:cNvGrpSpPr/>
          <p:nvPr/>
        </p:nvGrpSpPr>
        <p:grpSpPr>
          <a:xfrm>
            <a:off x="4309411" y="3462986"/>
            <a:ext cx="2145141" cy="1223995"/>
            <a:chOff x="6932846" y="2001815"/>
            <a:chExt cx="1893423" cy="1173803"/>
          </a:xfrm>
        </p:grpSpPr>
        <p:cxnSp>
          <p:nvCxnSpPr>
            <p:cNvPr id="15" name="Connecteur droit avec flèche 14">
              <a:extLst>
                <a:ext uri="{FF2B5EF4-FFF2-40B4-BE49-F238E27FC236}">
                  <a16:creationId xmlns:a16="http://schemas.microsoft.com/office/drawing/2014/main" id="{D0FA236C-3996-4A56-9CC6-063385130C55}"/>
                </a:ext>
              </a:extLst>
            </p:cNvPr>
            <p:cNvCxnSpPr>
              <a:cxnSpLocks/>
            </p:cNvCxnSpPr>
            <p:nvPr/>
          </p:nvCxnSpPr>
          <p:spPr>
            <a:xfrm>
              <a:off x="6932846" y="2001815"/>
              <a:ext cx="1893423" cy="1173803"/>
            </a:xfrm>
            <a:prstGeom prst="straightConnector1">
              <a:avLst/>
            </a:prstGeom>
            <a:ln w="41275">
              <a:solidFill>
                <a:schemeClr val="accent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7E97CDFD-1AC2-48CD-A248-BDC2BCA82CBB}"/>
                </a:ext>
              </a:extLst>
            </p:cNvPr>
            <p:cNvSpPr txBox="1"/>
            <p:nvPr/>
          </p:nvSpPr>
          <p:spPr>
            <a:xfrm rot="1886738">
              <a:off x="6940651" y="2485965"/>
              <a:ext cx="138211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800" dirty="0">
                  <a:solidFill>
                    <a:schemeClr val="accent1"/>
                  </a:solidFill>
                </a:rPr>
                <a:t>L = 5 cm</a:t>
              </a:r>
            </a:p>
          </p:txBody>
        </p:sp>
      </p:grpSp>
      <p:grpSp>
        <p:nvGrpSpPr>
          <p:cNvPr id="25" name="Groupe 24">
            <a:extLst>
              <a:ext uri="{FF2B5EF4-FFF2-40B4-BE49-F238E27FC236}">
                <a16:creationId xmlns:a16="http://schemas.microsoft.com/office/drawing/2014/main" id="{6376BC74-D1D6-413A-A698-C6513F5316E1}"/>
              </a:ext>
            </a:extLst>
          </p:cNvPr>
          <p:cNvGrpSpPr/>
          <p:nvPr/>
        </p:nvGrpSpPr>
        <p:grpSpPr>
          <a:xfrm>
            <a:off x="6598785" y="3659621"/>
            <a:ext cx="1734124" cy="1022993"/>
            <a:chOff x="4480627" y="1749676"/>
            <a:chExt cx="1646252" cy="933770"/>
          </a:xfrm>
        </p:grpSpPr>
        <p:cxnSp>
          <p:nvCxnSpPr>
            <p:cNvPr id="14" name="Connecteur droit avec flèche 13">
              <a:extLst>
                <a:ext uri="{FF2B5EF4-FFF2-40B4-BE49-F238E27FC236}">
                  <a16:creationId xmlns:a16="http://schemas.microsoft.com/office/drawing/2014/main" id="{9218443C-BF2C-4F16-B149-AF60ABDDD5E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480627" y="1749676"/>
              <a:ext cx="1593865" cy="933770"/>
            </a:xfrm>
            <a:prstGeom prst="straightConnector1">
              <a:avLst/>
            </a:prstGeom>
            <a:ln w="41275">
              <a:solidFill>
                <a:schemeClr val="accent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E1C16083-1947-46DE-943D-3409A2880BA7}"/>
                </a:ext>
              </a:extLst>
            </p:cNvPr>
            <p:cNvSpPr txBox="1"/>
            <p:nvPr/>
          </p:nvSpPr>
          <p:spPr>
            <a:xfrm rot="19802309">
              <a:off x="4789653" y="1980637"/>
              <a:ext cx="133722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3600" dirty="0">
                  <a:solidFill>
                    <a:schemeClr val="accent1"/>
                  </a:solidFill>
                  <a:latin typeface="Brush Script MT" panose="03060802040406070304" pitchFamily="66" charset="0"/>
                </a:rPr>
                <a:t>l</a:t>
              </a:r>
              <a:r>
                <a:rPr lang="fr-FR" sz="2800" dirty="0">
                  <a:solidFill>
                    <a:schemeClr val="accent1"/>
                  </a:solidFill>
                </a:rPr>
                <a:t> = 4 cm</a:t>
              </a:r>
            </a:p>
          </p:txBody>
        </p:sp>
      </p:grpSp>
      <p:grpSp>
        <p:nvGrpSpPr>
          <p:cNvPr id="10" name="Groupe 9">
            <a:extLst>
              <a:ext uri="{FF2B5EF4-FFF2-40B4-BE49-F238E27FC236}">
                <a16:creationId xmlns:a16="http://schemas.microsoft.com/office/drawing/2014/main" id="{0B8EEB7B-BB4F-4034-93AC-BCE1CDE2025F}"/>
              </a:ext>
            </a:extLst>
          </p:cNvPr>
          <p:cNvGrpSpPr/>
          <p:nvPr/>
        </p:nvGrpSpPr>
        <p:grpSpPr>
          <a:xfrm>
            <a:off x="8367969" y="3135951"/>
            <a:ext cx="1469899" cy="586097"/>
            <a:chOff x="863636" y="3726132"/>
            <a:chExt cx="1458383" cy="975917"/>
          </a:xfrm>
        </p:grpSpPr>
        <p:sp>
          <p:nvSpPr>
            <p:cNvPr id="8" name="Accolade fermante 7">
              <a:extLst>
                <a:ext uri="{FF2B5EF4-FFF2-40B4-BE49-F238E27FC236}">
                  <a16:creationId xmlns:a16="http://schemas.microsoft.com/office/drawing/2014/main" id="{96281E8D-9560-44C1-BA4A-88BE8E3D8720}"/>
                </a:ext>
              </a:extLst>
            </p:cNvPr>
            <p:cNvSpPr/>
            <p:nvPr/>
          </p:nvSpPr>
          <p:spPr>
            <a:xfrm>
              <a:off x="863636" y="3726132"/>
              <a:ext cx="82315" cy="871220"/>
            </a:xfrm>
            <a:prstGeom prst="rightBrac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" name="ZoneTexte 8">
              <a:extLst>
                <a:ext uri="{FF2B5EF4-FFF2-40B4-BE49-F238E27FC236}">
                  <a16:creationId xmlns:a16="http://schemas.microsoft.com/office/drawing/2014/main" id="{44DD3F18-5786-44BD-A44B-F9114E1105E9}"/>
                </a:ext>
              </a:extLst>
            </p:cNvPr>
            <p:cNvSpPr txBox="1"/>
            <p:nvPr/>
          </p:nvSpPr>
          <p:spPr>
            <a:xfrm>
              <a:off x="1076001" y="3830829"/>
              <a:ext cx="1246018" cy="871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800" dirty="0">
                  <a:solidFill>
                    <a:schemeClr val="accent1"/>
                  </a:solidFill>
                </a:rPr>
                <a:t>1 étage</a:t>
              </a:r>
            </a:p>
          </p:txBody>
        </p:sp>
      </p:grpSp>
      <p:pic>
        <p:nvPicPr>
          <p:cNvPr id="12" name="Image 11">
            <a:extLst>
              <a:ext uri="{FF2B5EF4-FFF2-40B4-BE49-F238E27FC236}">
                <a16:creationId xmlns:a16="http://schemas.microsoft.com/office/drawing/2014/main" id="{2FD5C840-D437-4355-B863-D8B98D5D52E7}"/>
              </a:ext>
            </a:extLst>
          </p:cNvPr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237396" y="1358912"/>
            <a:ext cx="3200400" cy="2495550"/>
          </a:xfrm>
          <a:prstGeom prst="rect">
            <a:avLst/>
          </a:prstGeom>
        </p:spPr>
      </p:pic>
      <p:pic>
        <p:nvPicPr>
          <p:cNvPr id="26" name="Image 25">
            <a:extLst>
              <a:ext uri="{FF2B5EF4-FFF2-40B4-BE49-F238E27FC236}">
                <a16:creationId xmlns:a16="http://schemas.microsoft.com/office/drawing/2014/main" id="{0E0927D3-F35B-47FA-832F-80AEE93FD22E}"/>
              </a:ext>
            </a:extLst>
          </p:cNvPr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430304" y="699268"/>
            <a:ext cx="2324100" cy="2076450"/>
          </a:xfrm>
          <a:prstGeom prst="rect">
            <a:avLst/>
          </a:prstGeom>
        </p:spPr>
      </p:pic>
      <p:grpSp>
        <p:nvGrpSpPr>
          <p:cNvPr id="31" name="Groupe 30">
            <a:extLst>
              <a:ext uri="{FF2B5EF4-FFF2-40B4-BE49-F238E27FC236}">
                <a16:creationId xmlns:a16="http://schemas.microsoft.com/office/drawing/2014/main" id="{3A9F5F3F-5DB3-460B-AA82-CB7F4D7039EE}"/>
              </a:ext>
            </a:extLst>
          </p:cNvPr>
          <p:cNvGrpSpPr/>
          <p:nvPr/>
        </p:nvGrpSpPr>
        <p:grpSpPr>
          <a:xfrm>
            <a:off x="4383917" y="2969570"/>
            <a:ext cx="1677988" cy="918859"/>
            <a:chOff x="6767293" y="2147394"/>
            <a:chExt cx="1777572" cy="995856"/>
          </a:xfrm>
        </p:grpSpPr>
        <p:cxnSp>
          <p:nvCxnSpPr>
            <p:cNvPr id="32" name="Connecteur droit avec flèche 31">
              <a:extLst>
                <a:ext uri="{FF2B5EF4-FFF2-40B4-BE49-F238E27FC236}">
                  <a16:creationId xmlns:a16="http://schemas.microsoft.com/office/drawing/2014/main" id="{B307075B-79FB-44C3-8A3C-89B937AAE1BC}"/>
                </a:ext>
              </a:extLst>
            </p:cNvPr>
            <p:cNvCxnSpPr>
              <a:cxnSpLocks/>
            </p:cNvCxnSpPr>
            <p:nvPr/>
          </p:nvCxnSpPr>
          <p:spPr>
            <a:xfrm>
              <a:off x="6767293" y="2147394"/>
              <a:ext cx="1752358" cy="995856"/>
            </a:xfrm>
            <a:prstGeom prst="straightConnector1">
              <a:avLst/>
            </a:prstGeom>
            <a:ln w="41275">
              <a:solidFill>
                <a:srgbClr val="FF00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ZoneTexte 32">
              <a:extLst>
                <a:ext uri="{FF2B5EF4-FFF2-40B4-BE49-F238E27FC236}">
                  <a16:creationId xmlns:a16="http://schemas.microsoft.com/office/drawing/2014/main" id="{2520A1DC-3148-485E-A105-39595549F9CC}"/>
                </a:ext>
              </a:extLst>
            </p:cNvPr>
            <p:cNvSpPr txBox="1"/>
            <p:nvPr/>
          </p:nvSpPr>
          <p:spPr>
            <a:xfrm rot="1866130">
              <a:off x="7162755" y="2173775"/>
              <a:ext cx="138211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800" dirty="0">
                  <a:solidFill>
                    <a:srgbClr val="FF0000"/>
                  </a:solidFill>
                </a:rPr>
                <a:t>L = 4 cm</a:t>
              </a:r>
            </a:p>
          </p:txBody>
        </p:sp>
      </p:grpSp>
      <p:grpSp>
        <p:nvGrpSpPr>
          <p:cNvPr id="37" name="Groupe 36">
            <a:extLst>
              <a:ext uri="{FF2B5EF4-FFF2-40B4-BE49-F238E27FC236}">
                <a16:creationId xmlns:a16="http://schemas.microsoft.com/office/drawing/2014/main" id="{18476551-06EE-4C2C-BE46-519492E71A11}"/>
              </a:ext>
            </a:extLst>
          </p:cNvPr>
          <p:cNvGrpSpPr/>
          <p:nvPr/>
        </p:nvGrpSpPr>
        <p:grpSpPr>
          <a:xfrm>
            <a:off x="6153851" y="3130285"/>
            <a:ext cx="1768502" cy="751435"/>
            <a:chOff x="4498593" y="1737973"/>
            <a:chExt cx="1454280" cy="751435"/>
          </a:xfrm>
        </p:grpSpPr>
        <p:cxnSp>
          <p:nvCxnSpPr>
            <p:cNvPr id="38" name="Connecteur droit avec flèche 37">
              <a:extLst>
                <a:ext uri="{FF2B5EF4-FFF2-40B4-BE49-F238E27FC236}">
                  <a16:creationId xmlns:a16="http://schemas.microsoft.com/office/drawing/2014/main" id="{7B752471-7167-49D2-ACB5-801D574183E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498593" y="1737973"/>
              <a:ext cx="1066927" cy="751435"/>
            </a:xfrm>
            <a:prstGeom prst="straightConnector1">
              <a:avLst/>
            </a:prstGeom>
            <a:ln w="41275">
              <a:solidFill>
                <a:srgbClr val="FF00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ZoneTexte 38">
              <a:extLst>
                <a:ext uri="{FF2B5EF4-FFF2-40B4-BE49-F238E27FC236}">
                  <a16:creationId xmlns:a16="http://schemas.microsoft.com/office/drawing/2014/main" id="{4C28E32B-0423-430C-99F0-596789E70AE0}"/>
                </a:ext>
              </a:extLst>
            </p:cNvPr>
            <p:cNvSpPr txBox="1"/>
            <p:nvPr/>
          </p:nvSpPr>
          <p:spPr>
            <a:xfrm rot="19837556">
              <a:off x="4615647" y="1804272"/>
              <a:ext cx="133722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3600" dirty="0">
                  <a:solidFill>
                    <a:srgbClr val="FF0000"/>
                  </a:solidFill>
                  <a:latin typeface="Brush Script MT" panose="03060802040406070304" pitchFamily="66" charset="0"/>
                </a:rPr>
                <a:t>l</a:t>
              </a:r>
              <a:r>
                <a:rPr lang="fr-FR" sz="2800" dirty="0">
                  <a:solidFill>
                    <a:srgbClr val="FF0000"/>
                  </a:solidFill>
                </a:rPr>
                <a:t> = 3 cm</a:t>
              </a:r>
            </a:p>
          </p:txBody>
        </p:sp>
      </p:grpSp>
      <p:grpSp>
        <p:nvGrpSpPr>
          <p:cNvPr id="46" name="Groupe 45">
            <a:extLst>
              <a:ext uri="{FF2B5EF4-FFF2-40B4-BE49-F238E27FC236}">
                <a16:creationId xmlns:a16="http://schemas.microsoft.com/office/drawing/2014/main" id="{D805FBD0-6448-4005-913D-C57B73C52C34}"/>
              </a:ext>
            </a:extLst>
          </p:cNvPr>
          <p:cNvGrpSpPr/>
          <p:nvPr/>
        </p:nvGrpSpPr>
        <p:grpSpPr>
          <a:xfrm>
            <a:off x="6606837" y="923861"/>
            <a:ext cx="3393706" cy="1136004"/>
            <a:chOff x="7615239" y="839397"/>
            <a:chExt cx="3393706" cy="1136004"/>
          </a:xfrm>
        </p:grpSpPr>
        <p:sp>
          <p:nvSpPr>
            <p:cNvPr id="43" name="Accolade fermante 42">
              <a:extLst>
                <a:ext uri="{FF2B5EF4-FFF2-40B4-BE49-F238E27FC236}">
                  <a16:creationId xmlns:a16="http://schemas.microsoft.com/office/drawing/2014/main" id="{C752B933-CA91-4E1C-8ABD-6F5703A6B86D}"/>
                </a:ext>
              </a:extLst>
            </p:cNvPr>
            <p:cNvSpPr/>
            <p:nvPr/>
          </p:nvSpPr>
          <p:spPr>
            <a:xfrm>
              <a:off x="7615239" y="839397"/>
              <a:ext cx="165186" cy="1136004"/>
            </a:xfrm>
            <a:prstGeom prst="rightBrac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4" name="ZoneTexte 43">
                  <a:extLst>
                    <a:ext uri="{FF2B5EF4-FFF2-40B4-BE49-F238E27FC236}">
                      <a16:creationId xmlns:a16="http://schemas.microsoft.com/office/drawing/2014/main" id="{C09B7AC0-1D46-435D-98B2-2F7B6A26C3DC}"/>
                    </a:ext>
                  </a:extLst>
                </p:cNvPr>
                <p:cNvSpPr txBox="1"/>
                <p:nvPr/>
              </p:nvSpPr>
              <p:spPr>
                <a:xfrm>
                  <a:off x="7830318" y="1145691"/>
                  <a:ext cx="3178627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fr-FR" sz="2800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fr-FR" sz="2800" b="0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𝑉</m:t>
                            </m:r>
                            <m:r>
                              <a:rPr lang="fr-FR" sz="2800" b="0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=4+1=5 </m:t>
                            </m:r>
                            <m:r>
                              <a:rPr lang="fr-FR" sz="2800" b="0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𝑐𝑚</m:t>
                            </m:r>
                          </m:e>
                          <m:sup>
                            <m:r>
                              <a:rPr lang="fr-FR" sz="2800" b="0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oMath>
                    </m:oMathPara>
                  </a14:m>
                  <a:endParaRPr lang="fr-FR" sz="2800" dirty="0"/>
                </a:p>
              </p:txBody>
            </p:sp>
          </mc:Choice>
          <mc:Fallback xmlns="">
            <p:sp>
              <p:nvSpPr>
                <p:cNvPr id="44" name="ZoneTexte 43">
                  <a:extLst>
                    <a:ext uri="{FF2B5EF4-FFF2-40B4-BE49-F238E27FC236}">
                      <a16:creationId xmlns:a16="http://schemas.microsoft.com/office/drawing/2014/main" id="{C09B7AC0-1D46-435D-98B2-2F7B6A26C3D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30318" y="1145691"/>
                  <a:ext cx="3178627" cy="523220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ZoneTexte 34">
                <a:extLst>
                  <a:ext uri="{FF2B5EF4-FFF2-40B4-BE49-F238E27FC236}">
                    <a16:creationId xmlns:a16="http://schemas.microsoft.com/office/drawing/2014/main" id="{24B431F7-F9A9-4768-BB34-3B24B716A7D6}"/>
                  </a:ext>
                </a:extLst>
              </p:cNvPr>
              <p:cNvSpPr txBox="1"/>
              <p:nvPr/>
            </p:nvSpPr>
            <p:spPr>
              <a:xfrm>
                <a:off x="4471516" y="5561829"/>
                <a:ext cx="5959580" cy="56009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sz="2800" b="1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800" b="1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     =         </m:t>
                          </m:r>
                          <m:r>
                            <a:rPr lang="fr-FR" sz="2800" b="1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𝟐𝟎</m:t>
                          </m:r>
                          <m:r>
                            <a:rPr lang="fr-FR" sz="2800" b="1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  </m:t>
                          </m:r>
                          <m:r>
                            <a:rPr lang="fr-FR" sz="2800" b="1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   </m:t>
                          </m:r>
                          <m:r>
                            <a:rPr lang="fr-FR" sz="2800" b="1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          </m:t>
                          </m:r>
                          <m:r>
                            <a:rPr lang="fr-FR" sz="2800" b="1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𝟏𝟐</m:t>
                          </m:r>
                          <m:r>
                            <a:rPr lang="fr-FR" sz="2800" b="1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     + </m:t>
                          </m:r>
                          <m:r>
                            <a:rPr lang="fr-FR" sz="28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𝟓</m:t>
                          </m:r>
                          <m:r>
                            <a:rPr lang="fr-FR" sz="2800" b="1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</m:e>
                        <m:sup/>
                      </m:sSup>
                    </m:oMath>
                  </m:oMathPara>
                </a14:m>
                <a:endParaRPr lang="fr-FR" sz="2800" b="1" dirty="0"/>
              </a:p>
            </p:txBody>
          </p:sp>
        </mc:Choice>
        <mc:Fallback xmlns="">
          <p:sp>
            <p:nvSpPr>
              <p:cNvPr id="35" name="ZoneTexte 34">
                <a:extLst>
                  <a:ext uri="{FF2B5EF4-FFF2-40B4-BE49-F238E27FC236}">
                    <a16:creationId xmlns:a16="http://schemas.microsoft.com/office/drawing/2014/main" id="{24B431F7-F9A9-4768-BB34-3B24B716A7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1516" y="5561829"/>
                <a:ext cx="5959580" cy="56009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ZoneTexte 35">
                <a:extLst>
                  <a:ext uri="{FF2B5EF4-FFF2-40B4-BE49-F238E27FC236}">
                    <a16:creationId xmlns:a16="http://schemas.microsoft.com/office/drawing/2014/main" id="{C5B04EA9-D9E1-49DB-A210-2F44933B36D4}"/>
                  </a:ext>
                </a:extLst>
              </p:cNvPr>
              <p:cNvSpPr txBox="1"/>
              <p:nvPr/>
            </p:nvSpPr>
            <p:spPr>
              <a:xfrm>
                <a:off x="4528578" y="6224141"/>
                <a:ext cx="3085332" cy="5329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sz="2800" b="1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800" b="1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      =         </m:t>
                          </m:r>
                          <m:r>
                            <a:rPr lang="fr-FR" sz="2800" b="1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𝟑𝟕</m:t>
                          </m:r>
                          <m:r>
                            <a:rPr lang="fr-FR" sz="2800" b="1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fr-FR" sz="2800" b="1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𝒄𝒎</m:t>
                          </m:r>
                          <m:r>
                            <a:rPr lang="fr-FR" sz="2800" b="1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</m:e>
                        <m:sup>
                          <m:r>
                            <a:rPr lang="fr-FR" sz="2800" b="1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fr-FR" sz="2800" b="1" dirty="0"/>
              </a:p>
            </p:txBody>
          </p:sp>
        </mc:Choice>
        <mc:Fallback xmlns="">
          <p:sp>
            <p:nvSpPr>
              <p:cNvPr id="36" name="ZoneTexte 35">
                <a:extLst>
                  <a:ext uri="{FF2B5EF4-FFF2-40B4-BE49-F238E27FC236}">
                    <a16:creationId xmlns:a16="http://schemas.microsoft.com/office/drawing/2014/main" id="{C5B04EA9-D9E1-49DB-A210-2F44933B36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8578" y="6224141"/>
                <a:ext cx="3085332" cy="53296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80101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3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1" decel="3333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1" decel="39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3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35" grpId="0"/>
      <p:bldP spid="3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riangle isocèle 13"/>
          <p:cNvSpPr/>
          <p:nvPr/>
        </p:nvSpPr>
        <p:spPr>
          <a:xfrm>
            <a:off x="5310188" y="5357813"/>
            <a:ext cx="857250" cy="1071562"/>
          </a:xfrm>
          <a:prstGeom prst="triangle">
            <a:avLst>
              <a:gd name="adj" fmla="val 34517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0" name="Triangle isocèle 9"/>
          <p:cNvSpPr/>
          <p:nvPr/>
        </p:nvSpPr>
        <p:spPr>
          <a:xfrm>
            <a:off x="5381625" y="1643064"/>
            <a:ext cx="928688" cy="903287"/>
          </a:xfrm>
          <a:prstGeom prst="triangl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1268" name="Titre 1"/>
          <p:cNvSpPr>
            <a:spLocks noGrp="1"/>
          </p:cNvSpPr>
          <p:nvPr>
            <p:ph type="title"/>
          </p:nvPr>
        </p:nvSpPr>
        <p:spPr>
          <a:xfrm>
            <a:off x="1952625" y="0"/>
            <a:ext cx="8229600" cy="1143000"/>
          </a:xfrm>
        </p:spPr>
        <p:txBody>
          <a:bodyPr/>
          <a:lstStyle/>
          <a:p>
            <a:r>
              <a:rPr lang="fr-FR" dirty="0">
                <a:solidFill>
                  <a:srgbClr val="00B050"/>
                </a:solidFill>
              </a:rPr>
              <a:t>Question 8: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809750" y="1000125"/>
            <a:ext cx="8229600" cy="5500688"/>
          </a:xfrm>
        </p:spPr>
        <p:txBody>
          <a:bodyPr rtlCol="0">
            <a:normAutofit fontScale="92500" lnSpcReduction="10000"/>
          </a:bodyPr>
          <a:lstStyle/>
          <a:p>
            <a:pPr>
              <a:defRPr/>
            </a:pPr>
            <a:r>
              <a:rPr lang="fr-FR" dirty="0"/>
              <a:t>Relie:</a:t>
            </a:r>
          </a:p>
          <a:p>
            <a:pPr>
              <a:defRPr/>
            </a:pPr>
            <a:endParaRPr lang="fr-FR" dirty="0"/>
          </a:p>
          <a:p>
            <a:pPr>
              <a:buNone/>
              <a:defRPr/>
            </a:pPr>
            <a:r>
              <a:rPr lang="fr-FR" sz="2400" dirty="0"/>
              <a:t>Cylindre</a:t>
            </a:r>
            <a:r>
              <a:rPr lang="fr-FR" sz="2400" dirty="0">
                <a:latin typeface="Arial"/>
                <a:cs typeface="Arial"/>
              </a:rPr>
              <a:t>  ☻		 ☻	         ☻	       ☻</a:t>
            </a:r>
            <a:endParaRPr lang="fr-FR" sz="2400" dirty="0"/>
          </a:p>
          <a:p>
            <a:pPr>
              <a:buNone/>
              <a:defRPr/>
            </a:pPr>
            <a:endParaRPr lang="fr-FR" sz="2400" dirty="0"/>
          </a:p>
          <a:p>
            <a:pPr>
              <a:buNone/>
              <a:defRPr/>
            </a:pPr>
            <a:endParaRPr lang="fr-FR" sz="2400" dirty="0"/>
          </a:p>
          <a:p>
            <a:pPr>
              <a:buNone/>
              <a:defRPr/>
            </a:pPr>
            <a:r>
              <a:rPr lang="fr-FR" sz="2400" dirty="0"/>
              <a:t>Prisme</a:t>
            </a:r>
            <a:r>
              <a:rPr lang="fr-FR" sz="2400" dirty="0">
                <a:latin typeface="Arial"/>
                <a:cs typeface="Arial"/>
              </a:rPr>
              <a:t>    ☻		 ☻	 ☻    ☻ 	       ☻ 	</a:t>
            </a:r>
            <a:endParaRPr lang="fr-FR" sz="2400" dirty="0"/>
          </a:p>
          <a:p>
            <a:pPr>
              <a:buNone/>
              <a:defRPr/>
            </a:pPr>
            <a:endParaRPr lang="fr-FR" sz="2400" dirty="0"/>
          </a:p>
          <a:p>
            <a:pPr>
              <a:buNone/>
              <a:defRPr/>
            </a:pPr>
            <a:endParaRPr lang="fr-FR" sz="2400" dirty="0"/>
          </a:p>
          <a:p>
            <a:pPr>
              <a:buNone/>
              <a:defRPr/>
            </a:pPr>
            <a:r>
              <a:rPr lang="fr-FR" sz="2400" dirty="0"/>
              <a:t>Cône</a:t>
            </a:r>
            <a:r>
              <a:rPr lang="fr-FR" sz="2400" dirty="0">
                <a:latin typeface="Arial"/>
                <a:cs typeface="Arial"/>
              </a:rPr>
              <a:t> 	    ☻		 ☻	        ☻	       ☻</a:t>
            </a:r>
            <a:endParaRPr lang="fr-FR" sz="2400" dirty="0"/>
          </a:p>
          <a:p>
            <a:pPr>
              <a:buNone/>
              <a:defRPr/>
            </a:pPr>
            <a:endParaRPr lang="fr-FR" sz="2400" dirty="0"/>
          </a:p>
          <a:p>
            <a:pPr>
              <a:buNone/>
              <a:defRPr/>
            </a:pPr>
            <a:endParaRPr lang="fr-FR" sz="2400" dirty="0"/>
          </a:p>
          <a:p>
            <a:pPr>
              <a:buNone/>
              <a:defRPr/>
            </a:pPr>
            <a:r>
              <a:rPr lang="fr-FR" sz="2400" dirty="0"/>
              <a:t>Pyramide</a:t>
            </a:r>
            <a:r>
              <a:rPr lang="fr-FR" sz="2400" dirty="0">
                <a:latin typeface="Arial"/>
                <a:cs typeface="Arial"/>
              </a:rPr>
              <a:t> ☻		 ☻              ☻	       ☻</a:t>
            </a:r>
            <a:r>
              <a:rPr lang="fr-FR" sz="2400" dirty="0"/>
              <a:t> </a:t>
            </a:r>
          </a:p>
          <a:p>
            <a:pPr>
              <a:buNone/>
              <a:defRPr/>
            </a:pPr>
            <a:r>
              <a:rPr lang="fr-FR" sz="2400" dirty="0">
                <a:latin typeface="Arial"/>
                <a:cs typeface="Arial"/>
              </a:rPr>
              <a:t>		</a:t>
            </a:r>
            <a:endParaRPr lang="fr-FR" sz="2400" dirty="0"/>
          </a:p>
          <a:p>
            <a:pPr>
              <a:buNone/>
              <a:defRPr/>
            </a:pPr>
            <a:endParaRPr lang="fr-FR" dirty="0"/>
          </a:p>
        </p:txBody>
      </p:sp>
      <p:sp>
        <p:nvSpPr>
          <p:cNvPr id="11270" name="Rectangle 2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6" name="Organigramme : Disque magnétique 5"/>
          <p:cNvSpPr/>
          <p:nvPr/>
        </p:nvSpPr>
        <p:spPr>
          <a:xfrm>
            <a:off x="5310188" y="3071813"/>
            <a:ext cx="785812" cy="857250"/>
          </a:xfrm>
          <a:prstGeom prst="flowChartMagneticDisk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" name="Cube 7"/>
          <p:cNvSpPr/>
          <p:nvPr/>
        </p:nvSpPr>
        <p:spPr>
          <a:xfrm>
            <a:off x="5310188" y="4214814"/>
            <a:ext cx="785812" cy="1000125"/>
          </a:xfrm>
          <a:prstGeom prst="cub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9" name="Ellipse 8"/>
          <p:cNvSpPr/>
          <p:nvPr/>
        </p:nvSpPr>
        <p:spPr>
          <a:xfrm>
            <a:off x="5381625" y="2357439"/>
            <a:ext cx="928688" cy="357187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2" name="Triangle isocèle 11"/>
          <p:cNvSpPr/>
          <p:nvPr/>
        </p:nvSpPr>
        <p:spPr>
          <a:xfrm>
            <a:off x="5310188" y="6000751"/>
            <a:ext cx="857250" cy="428625"/>
          </a:xfrm>
          <a:prstGeom prst="triangl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cxnSp>
        <p:nvCxnSpPr>
          <p:cNvPr id="17" name="Connecteur droit 16"/>
          <p:cNvCxnSpPr>
            <a:endCxn id="14" idx="0"/>
          </p:cNvCxnSpPr>
          <p:nvPr/>
        </p:nvCxnSpPr>
        <p:spPr>
          <a:xfrm rot="16200000" flipV="1">
            <a:off x="5353051" y="5610226"/>
            <a:ext cx="642937" cy="138112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76" name="Rectangle 5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11277" name="Rectangle 6"/>
          <p:cNvSpPr>
            <a:spLocks noChangeArrowheads="1"/>
          </p:cNvSpPr>
          <p:nvPr/>
        </p:nvSpPr>
        <p:spPr bwMode="auto">
          <a:xfrm>
            <a:off x="1524001" y="6154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11278" name="Rectangle 8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11279" name="Rectangle 9"/>
          <p:cNvSpPr>
            <a:spLocks noChangeArrowheads="1"/>
          </p:cNvSpPr>
          <p:nvPr/>
        </p:nvSpPr>
        <p:spPr bwMode="auto">
          <a:xfrm>
            <a:off x="1524001" y="6154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11280" name="Rectangle 11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11281" name="Rectangle 12"/>
          <p:cNvSpPr>
            <a:spLocks noChangeArrowheads="1"/>
          </p:cNvSpPr>
          <p:nvPr/>
        </p:nvSpPr>
        <p:spPr bwMode="auto">
          <a:xfrm>
            <a:off x="1524001" y="891659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11282" name="Rectangle 14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>
              <a:latin typeface="Calibri" pitchFamily="34" charset="0"/>
            </a:endParaRPr>
          </a:p>
        </p:txBody>
      </p:sp>
      <p:pic>
        <p:nvPicPr>
          <p:cNvPr id="11283" name="Picture 1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10563" y="1857376"/>
            <a:ext cx="1924050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84" name="Rectangle 15"/>
          <p:cNvSpPr>
            <a:spLocks noChangeArrowheads="1"/>
          </p:cNvSpPr>
          <p:nvPr/>
        </p:nvSpPr>
        <p:spPr bwMode="auto">
          <a:xfrm>
            <a:off x="1524001" y="929759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11285" name="Rectangle 17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>
              <a:latin typeface="Calibri" pitchFamily="34" charset="0"/>
            </a:endParaRPr>
          </a:p>
        </p:txBody>
      </p:sp>
      <p:pic>
        <p:nvPicPr>
          <p:cNvPr id="11286" name="Picture 16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82001" y="3286126"/>
            <a:ext cx="1928813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87" name="Rectangle 18"/>
          <p:cNvSpPr>
            <a:spLocks noChangeArrowheads="1"/>
          </p:cNvSpPr>
          <p:nvPr/>
        </p:nvSpPr>
        <p:spPr bwMode="auto">
          <a:xfrm>
            <a:off x="1524001" y="6154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11288" name="Rectangle 20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>
              <a:latin typeface="Calibri" pitchFamily="34" charset="0"/>
            </a:endParaRPr>
          </a:p>
        </p:txBody>
      </p:sp>
      <p:pic>
        <p:nvPicPr>
          <p:cNvPr id="11289" name="Picture 19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453438" y="5786439"/>
            <a:ext cx="201295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90" name="Rectangle 22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>
              <a:latin typeface="Calibri" pitchFamily="34" charset="0"/>
            </a:endParaRPr>
          </a:p>
        </p:txBody>
      </p:sp>
      <p:pic>
        <p:nvPicPr>
          <p:cNvPr id="11291" name="Picture 21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82000" y="4357689"/>
            <a:ext cx="1785938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92" name="Rectangle 23"/>
          <p:cNvSpPr>
            <a:spLocks noChangeArrowheads="1"/>
          </p:cNvSpPr>
          <p:nvPr/>
        </p:nvSpPr>
        <p:spPr bwMode="auto">
          <a:xfrm>
            <a:off x="1524001" y="891659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348</Words>
  <Application>Microsoft Office PowerPoint</Application>
  <PresentationFormat>Grand écran</PresentationFormat>
  <Paragraphs>120</Paragraphs>
  <Slides>10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7" baseType="lpstr">
      <vt:lpstr>Arial</vt:lpstr>
      <vt:lpstr>Brush Script MT</vt:lpstr>
      <vt:lpstr>Calibri</vt:lpstr>
      <vt:lpstr>Calibri Light</vt:lpstr>
      <vt:lpstr>Cambria Math</vt:lpstr>
      <vt:lpstr>Times New Roman</vt:lpstr>
      <vt:lpstr>Thème Office</vt:lpstr>
      <vt:lpstr>4ème   </vt:lpstr>
      <vt:lpstr>Question 1:</vt:lpstr>
      <vt:lpstr>Question 2:</vt:lpstr>
      <vt:lpstr>Question 3:</vt:lpstr>
      <vt:lpstr>Question 4:</vt:lpstr>
      <vt:lpstr>Question 5:</vt:lpstr>
      <vt:lpstr>Question 6:</vt:lpstr>
      <vt:lpstr>Question 7:</vt:lpstr>
      <vt:lpstr>Question 8:</vt:lpstr>
      <vt:lpstr>Réponse 8: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Diaporama volume</dc:title>
  <dc:creator>Benéflo</dc:creator>
  <cp:lastModifiedBy>Benoît Dabin</cp:lastModifiedBy>
  <cp:revision>22</cp:revision>
  <dcterms:created xsi:type="dcterms:W3CDTF">2019-04-10T01:47:32Z</dcterms:created>
  <dcterms:modified xsi:type="dcterms:W3CDTF">2021-09-06T19:44:34Z</dcterms:modified>
</cp:coreProperties>
</file>