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90" r:id="rId2"/>
    <p:sldId id="291" r:id="rId3"/>
    <p:sldId id="292" r:id="rId4"/>
    <p:sldId id="296" r:id="rId5"/>
    <p:sldId id="297" r:id="rId6"/>
    <p:sldId id="298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0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1A4FCE-F996-4A64-A11A-C3AF790AD5C4}" type="datetimeFigureOut">
              <a:rPr lang="fr-FR" smtClean="0"/>
              <a:t>08/03/2021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023179-867C-4AB7-9281-785207BD9F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6203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Espace réservé de l'image des diapositives 1">
            <a:extLst>
              <a:ext uri="{FF2B5EF4-FFF2-40B4-BE49-F238E27FC236}">
                <a16:creationId xmlns:a16="http://schemas.microsoft.com/office/drawing/2014/main" id="{0D4ED9B7-D891-4FB3-BD38-8FB38B1287F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Espace réservé des notes 2">
            <a:extLst>
              <a:ext uri="{FF2B5EF4-FFF2-40B4-BE49-F238E27FC236}">
                <a16:creationId xmlns:a16="http://schemas.microsoft.com/office/drawing/2014/main" id="{6E1A3087-3036-4672-AE99-AF07053644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/>
          </a:p>
        </p:txBody>
      </p:sp>
      <p:sp>
        <p:nvSpPr>
          <p:cNvPr id="4100" name="Espace réservé du numéro de diapositive 3">
            <a:extLst>
              <a:ext uri="{FF2B5EF4-FFF2-40B4-BE49-F238E27FC236}">
                <a16:creationId xmlns:a16="http://schemas.microsoft.com/office/drawing/2014/main" id="{7E7A3B62-2B0F-499C-8752-F32F267E8AC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D6B4936-0691-482D-B0F6-A4E6BCBAC620}" type="slidenum">
              <a:rPr lang="fr-FR" altLang="fr-FR" smtClean="0">
                <a:latin typeface="Calibri" panose="020F0502020204030204" pitchFamily="34" charset="0"/>
              </a:rPr>
              <a:pPr/>
              <a:t>1</a:t>
            </a:fld>
            <a:endParaRPr lang="fr-FR" altLang="fr-FR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CCE5641-BF78-452F-BBB6-ED3E453F88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B4AF298-E647-47A4-BD1D-758573DA20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E8FF191-F722-4940-9CAF-595C8D9E7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6A216-EB7B-4611-A1DE-B483C74D98AB}" type="datetimeFigureOut">
              <a:rPr lang="fr-FR" smtClean="0"/>
              <a:t>08/03/2021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EDBD790-6976-41FC-93F6-813363347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F4828D6-AF26-4909-A180-C66BF71C6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CC71B-D6C7-49EE-8ED9-F923B0CE83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1825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EE52AD-93FA-402F-BF21-1E79D63284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470E034-BB1F-4F1E-9D3E-0DD0699B40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1A3C56C-01E2-416E-BF50-5CFE5566CE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6A216-EB7B-4611-A1DE-B483C74D98AB}" type="datetimeFigureOut">
              <a:rPr lang="fr-FR" smtClean="0"/>
              <a:t>08/03/2021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D72CD38-2096-4652-8025-C907E2E0C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F3FE2C8-5B7B-4719-9520-973E1497C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CC71B-D6C7-49EE-8ED9-F923B0CE83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9146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A33531F-92D2-4F2A-99AD-2C0F8BEABC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FF92C4F-0340-47C1-88C6-2C935B2EE6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C8A669A-58E4-4435-8EA0-74C9F0468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6A216-EB7B-4611-A1DE-B483C74D98AB}" type="datetimeFigureOut">
              <a:rPr lang="fr-FR" smtClean="0"/>
              <a:t>08/03/2021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B6961DC-F669-4CE8-9D41-BA812EDC6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8137AB6-CE5A-4FD6-98D1-F55F45C16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CC71B-D6C7-49EE-8ED9-F923B0CE83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9799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EA7F5EE-5C9A-4D89-845A-0D87F912E1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DF89E6B-06AC-4648-BF42-A17060BD67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0B0DAC6-65C2-4D7B-8333-53E11D1E9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6A216-EB7B-4611-A1DE-B483C74D98AB}" type="datetimeFigureOut">
              <a:rPr lang="fr-FR" smtClean="0"/>
              <a:t>08/03/2021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0D7FAF4-16DD-423C-86CB-99AD051DD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CB15E95-94CE-4C10-B73E-4FD5B42FC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CC71B-D6C7-49EE-8ED9-F923B0CE83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5948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384394-4DD8-4A1C-AE41-240FBB7EC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1C9ABA3-3B1C-4874-AB4C-206894BD9B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4217F98-0EDF-44F0-A676-2D23EC699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6A216-EB7B-4611-A1DE-B483C74D98AB}" type="datetimeFigureOut">
              <a:rPr lang="fr-FR" smtClean="0"/>
              <a:t>08/03/2021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BFBD501-6C4A-4E60-A893-A862244A4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886A8D7-D536-4925-9844-4C74323BE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CC71B-D6C7-49EE-8ED9-F923B0CE83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7491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2DA58B-1DB8-4B8F-B8C4-11951F5105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19048F1-728E-4675-9F33-DE1CBD3D34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38757C4-A70E-4EB1-9E7D-15D18A91CE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84C7B6E-2BA6-4CDB-B4DE-C9373E05AD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6A216-EB7B-4611-A1DE-B483C74D98AB}" type="datetimeFigureOut">
              <a:rPr lang="fr-FR" smtClean="0"/>
              <a:t>08/03/2021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D360CDB-2B07-4F76-BD77-E5AE44A41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C7B99B2-625A-49E7-8231-4F9E68827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CC71B-D6C7-49EE-8ED9-F923B0CE83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1950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B0AB17-A84B-430D-8E1F-0941A8A60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B3994E2-A53E-47AB-8411-F0DC475B15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4DA02F7-9EA3-4175-8E7F-6E3A99D12D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29CACF6-A562-4424-9389-B7BB5B0A45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3B706444-7AE5-4483-AAE1-2D653FF1B0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66BAF8E-F46E-4983-8A88-DA148C10AA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6A216-EB7B-4611-A1DE-B483C74D98AB}" type="datetimeFigureOut">
              <a:rPr lang="fr-FR" smtClean="0"/>
              <a:t>08/03/2021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0B0E9B5-01D2-4930-AADE-837D60567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D7ED798-CD24-4EC2-8641-E4612D98C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CC71B-D6C7-49EE-8ED9-F923B0CE83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0200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5850F1-3455-4832-B536-C084FD8580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328F422-B858-4640-B3E5-348B648B8F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6A216-EB7B-4611-A1DE-B483C74D98AB}" type="datetimeFigureOut">
              <a:rPr lang="fr-FR" smtClean="0"/>
              <a:t>08/03/2021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7B0D5DE-A71E-4197-BB7F-265F14632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E76E5A7-A92A-4AF6-B7A8-38A88ED7C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CC71B-D6C7-49EE-8ED9-F923B0CE83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0746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C8D32A03-A65F-41B4-85AA-26AA43F0C2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6A216-EB7B-4611-A1DE-B483C74D98AB}" type="datetimeFigureOut">
              <a:rPr lang="fr-FR" smtClean="0"/>
              <a:t>08/03/2021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2AB0F1D-7977-401A-A516-F75D7CF95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163AC4E-F55E-4FC6-9DCA-5B3780953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CC71B-D6C7-49EE-8ED9-F923B0CE83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9530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ADF1CD3-50DE-40E5-9BBF-1CF6D57247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DEBB978-4C55-4171-9808-A5574F4D33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0D18604-11CE-4ABC-9796-E2ACE4376E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128F1E7-4076-46D7-B51F-8D375D8DD8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6A216-EB7B-4611-A1DE-B483C74D98AB}" type="datetimeFigureOut">
              <a:rPr lang="fr-FR" smtClean="0"/>
              <a:t>08/03/2021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8453444-70D2-4EAB-A958-E913CA4A6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ED1D6DF-1AF1-45F6-8C15-304F72A3C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CC71B-D6C7-49EE-8ED9-F923B0CE83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4712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6360EB9-28B1-4FFE-8F73-594EDF3415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274A09E-E5B2-4060-8F12-18DB1F1F4E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537D11B-9700-44E1-89A3-F4B300415F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29A50FB-C537-41DD-962B-F9CF2A15D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6A216-EB7B-4611-A1DE-B483C74D98AB}" type="datetimeFigureOut">
              <a:rPr lang="fr-FR" smtClean="0"/>
              <a:t>08/03/2021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4B5DCF1-4B16-45D1-8BDE-0E19E3F457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EF75A13-1AC4-4217-9AFB-07E758636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CC71B-D6C7-49EE-8ED9-F923B0CE83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3115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D1DD74F-D2E0-43F2-8805-F4EB2A7EF1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2F77B18-EC47-47FB-965F-A66441E900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0288AE0-21F9-41F8-974C-EEBFC9AB54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16A216-EB7B-4611-A1DE-B483C74D98AB}" type="datetimeFigureOut">
              <a:rPr lang="fr-FR" smtClean="0"/>
              <a:t>08/03/2021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41A1E9C-B312-4365-B937-1C48286475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B140A5C-44BD-4295-9973-8BAD1A216C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CC71B-D6C7-49EE-8ED9-F923B0CE83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3467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3DE1349-C027-489A-80B1-AE96615159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24063" y="357189"/>
            <a:ext cx="7772400" cy="14700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fr-FR" altLang="fr-FR" dirty="0"/>
              <a:t>4</a:t>
            </a:r>
            <a:r>
              <a:rPr lang="fr-FR" altLang="fr-FR" baseline="30000" dirty="0"/>
              <a:t>ème</a:t>
            </a:r>
            <a:r>
              <a:rPr lang="fr-FR" altLang="fr-FR" dirty="0"/>
              <a:t>  </a:t>
            </a:r>
            <a:br>
              <a:rPr lang="fr-FR" altLang="fr-FR" dirty="0"/>
            </a:br>
            <a:endParaRPr lang="fr-FR" alt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89D43A2-71D1-4B4C-BA19-7D53486970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771" y="1144589"/>
            <a:ext cx="11809562" cy="1752600"/>
          </a:xfrm>
        </p:spPr>
        <p:txBody>
          <a:bodyPr/>
          <a:lstStyle/>
          <a:p>
            <a:pPr eaLnBrk="1" hangingPunct="1"/>
            <a:r>
              <a:rPr lang="fr-FR" altLang="fr-FR" sz="3600" dirty="0">
                <a:solidFill>
                  <a:srgbClr val="FF0000"/>
                </a:solidFill>
              </a:rPr>
              <a:t>Rituel Activités </a:t>
            </a:r>
            <a:r>
              <a:rPr lang="fr-FR" altLang="fr-FR" sz="3600" dirty="0" smtClean="0">
                <a:solidFill>
                  <a:srgbClr val="FF0000"/>
                </a:solidFill>
              </a:rPr>
              <a:t>mentales maison 2</a:t>
            </a:r>
            <a:endParaRPr lang="fr-FR" altLang="fr-FR" sz="3600" dirty="0">
              <a:solidFill>
                <a:srgbClr val="FF0000"/>
              </a:solidFill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7DD5A841-3939-4424-A390-BAB06380DB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1189" y="2214563"/>
            <a:ext cx="8429625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800" dirty="0"/>
              <a:t>Vous allez répondre à 5 activités mentales.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800" dirty="0">
              <a:solidFill>
                <a:srgbClr val="00B0F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" presetClass="entr" presetSubtype="4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0707F1A8-C1F2-4F0C-92B3-652383B789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8961" y="1408954"/>
            <a:ext cx="8686800" cy="144780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883068" y="-223982"/>
            <a:ext cx="2596551" cy="1325563"/>
          </a:xfrm>
        </p:spPr>
        <p:txBody>
          <a:bodyPr/>
          <a:lstStyle/>
          <a:p>
            <a:pPr algn="ctr"/>
            <a:r>
              <a:rPr lang="fr-FR" b="1" u="sng" dirty="0">
                <a:uFill>
                  <a:solidFill>
                    <a:srgbClr val="FF0000"/>
                  </a:solidFill>
                </a:uFill>
              </a:rPr>
              <a:t>Question 1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923196"/>
            <a:ext cx="10515600" cy="537048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fr-FR" sz="3600" dirty="0">
                <a:latin typeface="Book Antiqua" panose="02040602050305030304" pitchFamily="18" charset="0"/>
              </a:rPr>
              <a:t>Remplis la case vide:</a:t>
            </a:r>
          </a:p>
          <a:p>
            <a:pPr marL="0" indent="0" algn="just">
              <a:buNone/>
            </a:pPr>
            <a:endParaRPr lang="fr-FR" sz="3600" dirty="0">
              <a:latin typeface="Book Antiqua" panose="02040602050305030304" pitchFamily="18" charset="0"/>
            </a:endParaRPr>
          </a:p>
          <a:p>
            <a:pPr marL="0" indent="0" algn="just">
              <a:buNone/>
            </a:pPr>
            <a:endParaRPr lang="fr-FR" sz="3600" dirty="0">
              <a:latin typeface="Book Antiqua" panose="02040602050305030304" pitchFamily="18" charset="0"/>
            </a:endParaRPr>
          </a:p>
          <a:p>
            <a:pPr marL="0" indent="0" algn="just">
              <a:buNone/>
            </a:pPr>
            <a:r>
              <a:rPr lang="fr-FR" sz="3600" dirty="0">
                <a:latin typeface="Book Antiqua" panose="02040602050305030304" pitchFamily="18" charset="0"/>
              </a:rPr>
              <a:t>     </a:t>
            </a:r>
          </a:p>
          <a:p>
            <a:pPr marL="0" indent="0" algn="just">
              <a:buNone/>
            </a:pPr>
            <a:r>
              <a:rPr lang="fr-FR" sz="3600" dirty="0">
                <a:latin typeface="Book Antiqua" panose="02040602050305030304" pitchFamily="18" charset="0"/>
              </a:rPr>
              <a:t>   A  =  3 × </a:t>
            </a:r>
            <a:r>
              <a:rPr lang="fr-FR" sz="3600" i="1" dirty="0">
                <a:latin typeface="Book Antiqua" panose="02040602050305030304" pitchFamily="18" charset="0"/>
              </a:rPr>
              <a:t>x</a:t>
            </a:r>
            <a:r>
              <a:rPr lang="fr-FR" sz="3600" dirty="0">
                <a:latin typeface="Book Antiqua" panose="02040602050305030304" pitchFamily="18" charset="0"/>
              </a:rPr>
              <a:t> + 4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fr-FR" sz="3600" dirty="0">
                <a:latin typeface="Book Antiqua" panose="02040602050305030304" pitchFamily="18" charset="0"/>
              </a:rPr>
              <a:t>        =  3 × </a:t>
            </a:r>
            <a:r>
              <a:rPr lang="fr-FR" sz="3600" dirty="0">
                <a:solidFill>
                  <a:srgbClr val="92D050"/>
                </a:solidFill>
                <a:latin typeface="Book Antiqua" panose="02040602050305030304" pitchFamily="18" charset="0"/>
              </a:rPr>
              <a:t>7</a:t>
            </a:r>
            <a:r>
              <a:rPr lang="fr-FR" sz="3600" dirty="0">
                <a:latin typeface="Book Antiqua" panose="02040602050305030304" pitchFamily="18" charset="0"/>
              </a:rPr>
              <a:t> + 4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fr-FR" sz="3600" dirty="0">
                <a:latin typeface="Book Antiqua" panose="02040602050305030304" pitchFamily="18" charset="0"/>
              </a:rPr>
              <a:t>        =    21   + 4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fr-FR" sz="3600" dirty="0">
                <a:latin typeface="Book Antiqua" panose="02040602050305030304" pitchFamily="18" charset="0"/>
              </a:rPr>
              <a:t>        =        25</a:t>
            </a:r>
            <a:endParaRPr lang="fr-FR" dirty="0"/>
          </a:p>
          <a:p>
            <a:pPr marL="457200" lvl="1" indent="0">
              <a:buNone/>
            </a:pPr>
            <a:endParaRPr lang="fr-FR" dirty="0"/>
          </a:p>
        </p:txBody>
      </p:sp>
      <p:cxnSp>
        <p:nvCxnSpPr>
          <p:cNvPr id="8" name="Connecteur droit avec flèche 7">
            <a:extLst>
              <a:ext uri="{FF2B5EF4-FFF2-40B4-BE49-F238E27FC236}">
                <a16:creationId xmlns:a16="http://schemas.microsoft.com/office/drawing/2014/main" id="{DC9A2342-B987-406A-9FCE-24AB1415EF9C}"/>
              </a:ext>
            </a:extLst>
          </p:cNvPr>
          <p:cNvCxnSpPr>
            <a:cxnSpLocks/>
          </p:cNvCxnSpPr>
          <p:nvPr/>
        </p:nvCxnSpPr>
        <p:spPr>
          <a:xfrm>
            <a:off x="3010598" y="3361844"/>
            <a:ext cx="0" cy="429473"/>
          </a:xfrm>
          <a:prstGeom prst="straightConnector1">
            <a:avLst/>
          </a:prstGeom>
          <a:ln w="28575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54F818E0-7438-45D3-B312-3E2B659A230F}"/>
              </a:ext>
            </a:extLst>
          </p:cNvPr>
          <p:cNvSpPr/>
          <p:nvPr/>
        </p:nvSpPr>
        <p:spPr>
          <a:xfrm>
            <a:off x="2612537" y="5344869"/>
            <a:ext cx="786581" cy="58993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F7301DA0-F466-47CF-9966-FFDA6247CEA8}"/>
              </a:ext>
            </a:extLst>
          </p:cNvPr>
          <p:cNvSpPr/>
          <p:nvPr/>
        </p:nvSpPr>
        <p:spPr>
          <a:xfrm>
            <a:off x="2750043" y="2987710"/>
            <a:ext cx="521110" cy="501445"/>
          </a:xfrm>
          <a:prstGeom prst="ellipse">
            <a:avLst/>
          </a:prstGeom>
          <a:solidFill>
            <a:srgbClr val="92D050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DB9E0CA2-94CA-4A85-851D-570CE61E22EC}"/>
              </a:ext>
            </a:extLst>
          </p:cNvPr>
          <p:cNvSpPr/>
          <p:nvPr/>
        </p:nvSpPr>
        <p:spPr>
          <a:xfrm>
            <a:off x="2442792" y="1800783"/>
            <a:ext cx="521110" cy="501445"/>
          </a:xfrm>
          <a:prstGeom prst="ellipse">
            <a:avLst/>
          </a:prstGeom>
          <a:solidFill>
            <a:srgbClr val="92D050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Accolade fermante 12">
            <a:extLst>
              <a:ext uri="{FF2B5EF4-FFF2-40B4-BE49-F238E27FC236}">
                <a16:creationId xmlns:a16="http://schemas.microsoft.com/office/drawing/2014/main" id="{BD7FE477-0C7E-4F01-8619-D76FE697AC0E}"/>
              </a:ext>
            </a:extLst>
          </p:cNvPr>
          <p:cNvSpPr/>
          <p:nvPr/>
        </p:nvSpPr>
        <p:spPr>
          <a:xfrm rot="5400000">
            <a:off x="2553656" y="3627609"/>
            <a:ext cx="117762" cy="1089967"/>
          </a:xfrm>
          <a:prstGeom prst="rightBrac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169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-4.07407E-6 L 0.47826 -4.07407E-6 " pathEditMode="relative" rAng="0" ptsTypes="AA">
                                      <p:cBhvr>
                                        <p:cTn id="35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90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6" grpId="0" animBg="1"/>
      <p:bldP spid="10" grpId="0" animBg="1"/>
      <p:bldP spid="10" grpId="1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97724" y="209850"/>
            <a:ext cx="2596551" cy="1325563"/>
          </a:xfrm>
        </p:spPr>
        <p:txBody>
          <a:bodyPr/>
          <a:lstStyle/>
          <a:p>
            <a:pPr algn="ctr"/>
            <a:r>
              <a:rPr lang="fr-FR" b="1" u="sng" dirty="0">
                <a:uFill>
                  <a:solidFill>
                    <a:srgbClr val="FF0000"/>
                  </a:solidFill>
                </a:uFill>
              </a:rPr>
              <a:t>Question 2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199" y="1417453"/>
            <a:ext cx="10515600" cy="2690483"/>
          </a:xfrm>
        </p:spPr>
        <p:txBody>
          <a:bodyPr/>
          <a:lstStyle/>
          <a:p>
            <a:pPr marL="0" indent="0" algn="just">
              <a:buNone/>
            </a:pPr>
            <a:r>
              <a:rPr lang="fr-FR" sz="3600" dirty="0">
                <a:latin typeface="Book Antiqua" panose="02040602050305030304" pitchFamily="18" charset="0"/>
              </a:rPr>
              <a:t>Simplifie l’expression suivante :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fr-FR" sz="3600" dirty="0">
                <a:latin typeface="Book Antiqua" panose="02040602050305030304" pitchFamily="18" charset="0"/>
              </a:rPr>
              <a:t>3 × </a:t>
            </a:r>
            <a:r>
              <a:rPr lang="fr-FR" sz="3600" i="1" dirty="0">
                <a:latin typeface="Book Antiqua" panose="02040602050305030304" pitchFamily="18" charset="0"/>
              </a:rPr>
              <a:t>x</a:t>
            </a:r>
            <a:r>
              <a:rPr lang="fr-FR" sz="3600" dirty="0">
                <a:latin typeface="Book Antiqua" panose="02040602050305030304" pitchFamily="18" charset="0"/>
              </a:rPr>
              <a:t> × </a:t>
            </a:r>
            <a:r>
              <a:rPr lang="fr-FR" sz="3600" i="1" dirty="0">
                <a:latin typeface="Book Antiqua" panose="02040602050305030304" pitchFamily="18" charset="0"/>
              </a:rPr>
              <a:t>x</a:t>
            </a:r>
            <a:r>
              <a:rPr lang="fr-FR" sz="3600" dirty="0">
                <a:latin typeface="Book Antiqua" panose="02040602050305030304" pitchFamily="18" charset="0"/>
              </a:rPr>
              <a:t> + 6 × </a:t>
            </a:r>
            <a:r>
              <a:rPr lang="fr-FR" sz="3600" i="1" dirty="0">
                <a:latin typeface="Book Antiqua" panose="02040602050305030304" pitchFamily="18" charset="0"/>
              </a:rPr>
              <a:t>x</a:t>
            </a:r>
            <a:r>
              <a:rPr lang="fr-FR" sz="3600" dirty="0">
                <a:latin typeface="Book Antiqua" panose="02040602050305030304" pitchFamily="18" charset="0"/>
              </a:rPr>
              <a:t> – 9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fr-FR" sz="3600" dirty="0">
                <a:latin typeface="Book Antiqua" panose="02040602050305030304" pitchFamily="18" charset="0"/>
              </a:rPr>
              <a:t>			 =      3 </a:t>
            </a:r>
            <a:r>
              <a:rPr lang="fr-FR" sz="3600" i="1" dirty="0">
                <a:solidFill>
                  <a:schemeClr val="accent1"/>
                </a:solidFill>
                <a:latin typeface="Book Antiqua" panose="02040602050305030304" pitchFamily="18" charset="0"/>
              </a:rPr>
              <a:t>x</a:t>
            </a:r>
            <a:r>
              <a:rPr lang="fr-FR" sz="3600" dirty="0">
                <a:solidFill>
                  <a:schemeClr val="accent1"/>
                </a:solidFill>
                <a:latin typeface="Book Antiqua" panose="02040602050305030304" pitchFamily="18" charset="0"/>
              </a:rPr>
              <a:t>²</a:t>
            </a:r>
            <a:r>
              <a:rPr lang="fr-FR" sz="3600" dirty="0">
                <a:latin typeface="Book Antiqua" panose="02040602050305030304" pitchFamily="18" charset="0"/>
              </a:rPr>
              <a:t>    +    6</a:t>
            </a:r>
            <a:r>
              <a:rPr lang="fr-FR" sz="3600" i="1" dirty="0">
                <a:solidFill>
                  <a:srgbClr val="FF0000"/>
                </a:solidFill>
                <a:latin typeface="Book Antiqua" panose="02040602050305030304" pitchFamily="18" charset="0"/>
              </a:rPr>
              <a:t>x</a:t>
            </a:r>
            <a:r>
              <a:rPr lang="fr-FR" sz="3600" dirty="0">
                <a:latin typeface="Book Antiqua" panose="02040602050305030304" pitchFamily="18" charset="0"/>
              </a:rPr>
              <a:t>   – 9</a:t>
            </a:r>
            <a:endParaRPr lang="fr-FR" dirty="0"/>
          </a:p>
          <a:p>
            <a:pPr marL="457200" lvl="1" indent="0">
              <a:buNone/>
            </a:pPr>
            <a:endParaRPr lang="fr-FR" dirty="0"/>
          </a:p>
        </p:txBody>
      </p:sp>
      <p:sp>
        <p:nvSpPr>
          <p:cNvPr id="4" name="Accolade ouvrante 3">
            <a:extLst>
              <a:ext uri="{FF2B5EF4-FFF2-40B4-BE49-F238E27FC236}">
                <a16:creationId xmlns:a16="http://schemas.microsoft.com/office/drawing/2014/main" id="{9B3EBC8F-F56C-47C2-BA83-EA154E31328D}"/>
              </a:ext>
            </a:extLst>
          </p:cNvPr>
          <p:cNvSpPr/>
          <p:nvPr/>
        </p:nvSpPr>
        <p:spPr>
          <a:xfrm rot="16200000">
            <a:off x="5030137" y="2094138"/>
            <a:ext cx="343711" cy="1376727"/>
          </a:xfrm>
          <a:prstGeom prst="lef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Accolade ouvrante 5">
            <a:extLst>
              <a:ext uri="{FF2B5EF4-FFF2-40B4-BE49-F238E27FC236}">
                <a16:creationId xmlns:a16="http://schemas.microsoft.com/office/drawing/2014/main" id="{77066145-E9BE-4DDD-A075-87F7E9951442}"/>
              </a:ext>
            </a:extLst>
          </p:cNvPr>
          <p:cNvSpPr/>
          <p:nvPr/>
        </p:nvSpPr>
        <p:spPr>
          <a:xfrm rot="16200000">
            <a:off x="6882064" y="2405901"/>
            <a:ext cx="316499" cy="707923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1C3F825-7BA2-4F2B-8D9D-89C8C1A1F066}"/>
              </a:ext>
            </a:extLst>
          </p:cNvPr>
          <p:cNvSpPr/>
          <p:nvPr/>
        </p:nvSpPr>
        <p:spPr>
          <a:xfrm>
            <a:off x="4260514" y="3158613"/>
            <a:ext cx="3844413" cy="54077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2957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97724" y="209850"/>
            <a:ext cx="2596551" cy="1325563"/>
          </a:xfrm>
        </p:spPr>
        <p:txBody>
          <a:bodyPr/>
          <a:lstStyle/>
          <a:p>
            <a:pPr algn="ctr"/>
            <a:r>
              <a:rPr lang="fr-FR" b="1" u="sng" dirty="0">
                <a:uFill>
                  <a:solidFill>
                    <a:srgbClr val="FF0000"/>
                  </a:solidFill>
                </a:uFill>
              </a:rPr>
              <a:t>Question 3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56920" y="1299138"/>
            <a:ext cx="10515600" cy="2690483"/>
          </a:xfrm>
        </p:spPr>
        <p:txBody>
          <a:bodyPr/>
          <a:lstStyle/>
          <a:p>
            <a:pPr marL="0" indent="0" algn="just">
              <a:buNone/>
            </a:pPr>
            <a:r>
              <a:rPr lang="fr-FR" sz="3600" dirty="0">
                <a:latin typeface="Book Antiqua" panose="02040602050305030304" pitchFamily="18" charset="0"/>
              </a:rPr>
              <a:t>Quelle formule doit-on écrire dans la cellule B2</a:t>
            </a:r>
          </a:p>
          <a:p>
            <a:pPr marL="0" indent="0" algn="just">
              <a:buNone/>
            </a:pPr>
            <a:r>
              <a:rPr lang="fr-FR" sz="3600" dirty="0">
                <a:latin typeface="Book Antiqua" panose="02040602050305030304" pitchFamily="18" charset="0"/>
              </a:rPr>
              <a:t> pour calculer l’expression 3x + 4?</a:t>
            </a:r>
            <a:endParaRPr lang="fr-FR" dirty="0"/>
          </a:p>
          <a:p>
            <a:pPr marL="457200" lvl="1" indent="0">
              <a:buNone/>
            </a:pPr>
            <a:endParaRPr lang="fr-FR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8FC4903E-1EEA-41C2-A662-EB0EEAE9E0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7794" y="3256279"/>
            <a:ext cx="8735975" cy="239958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0B7C89D7-6B2C-4FAD-9529-FBD9989CE579}"/>
              </a:ext>
            </a:extLst>
          </p:cNvPr>
          <p:cNvSpPr/>
          <p:nvPr/>
        </p:nvSpPr>
        <p:spPr>
          <a:xfrm>
            <a:off x="7152640" y="3429000"/>
            <a:ext cx="2991129" cy="56062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AEF7D47F-178A-4076-AE1F-0C1DD2D5966A}"/>
              </a:ext>
            </a:extLst>
          </p:cNvPr>
          <p:cNvSpPr txBox="1"/>
          <p:nvPr/>
        </p:nvSpPr>
        <p:spPr>
          <a:xfrm>
            <a:off x="7152640" y="3429000"/>
            <a:ext cx="29911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FF0000"/>
                </a:solidFill>
              </a:rPr>
              <a:t>= 3 </a:t>
            </a:r>
            <a:r>
              <a:rPr lang="fr-FR" sz="3200" dirty="0">
                <a:solidFill>
                  <a:srgbClr val="FF0000"/>
                </a:solidFill>
                <a:latin typeface="Book Antiqua" panose="02040602050305030304" pitchFamily="18" charset="0"/>
              </a:rPr>
              <a:t>×</a:t>
            </a:r>
            <a:r>
              <a:rPr lang="fr-FR" sz="3200" dirty="0">
                <a:solidFill>
                  <a:srgbClr val="FF0000"/>
                </a:solidFill>
              </a:rPr>
              <a:t> B1 + 4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0C54610-B428-448A-8DBE-6B4BE72C54A8}"/>
              </a:ext>
            </a:extLst>
          </p:cNvPr>
          <p:cNvSpPr/>
          <p:nvPr/>
        </p:nvSpPr>
        <p:spPr>
          <a:xfrm>
            <a:off x="3255264" y="5096256"/>
            <a:ext cx="914400" cy="462606"/>
          </a:xfrm>
          <a:prstGeom prst="rect">
            <a:avLst/>
          </a:prstGeom>
          <a:solidFill>
            <a:srgbClr val="FF0000">
              <a:alpha val="4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0166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0833E-6 -1.85185E-6 L 0.12343 -0.00532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172" y="-2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4" grpId="0"/>
      <p:bldP spid="6" grpId="0" animBg="1"/>
      <p:bldP spid="6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97724" y="209850"/>
            <a:ext cx="2596551" cy="1325563"/>
          </a:xfrm>
        </p:spPr>
        <p:txBody>
          <a:bodyPr/>
          <a:lstStyle/>
          <a:p>
            <a:pPr algn="ctr"/>
            <a:r>
              <a:rPr lang="fr-FR" b="1" u="sng" dirty="0">
                <a:uFill>
                  <a:solidFill>
                    <a:srgbClr val="FF0000"/>
                  </a:solidFill>
                </a:uFill>
              </a:rPr>
              <a:t>Question 4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199" y="1358460"/>
            <a:ext cx="10515600" cy="4550727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fr-FR" sz="3600" dirty="0">
                <a:latin typeface="Book Antiqua" panose="02040602050305030304" pitchFamily="18" charset="0"/>
              </a:rPr>
              <a:t>Simplifie l’expression suivante :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fr-FR" sz="3600" dirty="0">
                <a:latin typeface="Book Antiqua" panose="02040602050305030304" pitchFamily="18" charset="0"/>
              </a:rPr>
              <a:t>10 </a:t>
            </a:r>
            <a:r>
              <a:rPr lang="fr-FR" sz="3600" i="1" dirty="0">
                <a:latin typeface="Book Antiqua" panose="02040602050305030304" pitchFamily="18" charset="0"/>
              </a:rPr>
              <a:t>x</a:t>
            </a:r>
            <a:r>
              <a:rPr lang="fr-FR" sz="3600" dirty="0">
                <a:latin typeface="Book Antiqua" panose="02040602050305030304" pitchFamily="18" charset="0"/>
              </a:rPr>
              <a:t>² + 5</a:t>
            </a:r>
            <a:r>
              <a:rPr lang="fr-FR" sz="3600" i="1" dirty="0">
                <a:latin typeface="Book Antiqua" panose="02040602050305030304" pitchFamily="18" charset="0"/>
              </a:rPr>
              <a:t>x</a:t>
            </a:r>
            <a:r>
              <a:rPr lang="fr-FR" sz="3600" dirty="0">
                <a:latin typeface="Book Antiqua" panose="02040602050305030304" pitchFamily="18" charset="0"/>
              </a:rPr>
              <a:t> + 8 – 2</a:t>
            </a:r>
            <a:r>
              <a:rPr lang="fr-FR" sz="3600" i="1" dirty="0">
                <a:latin typeface="Book Antiqua" panose="02040602050305030304" pitchFamily="18" charset="0"/>
              </a:rPr>
              <a:t>x</a:t>
            </a:r>
            <a:r>
              <a:rPr lang="fr-FR" sz="3600" dirty="0">
                <a:latin typeface="Book Antiqua" panose="02040602050305030304" pitchFamily="18" charset="0"/>
              </a:rPr>
              <a:t>² + 3</a:t>
            </a:r>
            <a:r>
              <a:rPr lang="fr-FR" sz="3600" i="1" dirty="0">
                <a:latin typeface="Book Antiqua" panose="02040602050305030304" pitchFamily="18" charset="0"/>
              </a:rPr>
              <a:t>x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fr-FR" dirty="0"/>
              <a:t>		</a:t>
            </a:r>
            <a:r>
              <a:rPr lang="fr-FR" sz="3600" dirty="0">
                <a:latin typeface="Book Antiqua" panose="02040602050305030304" pitchFamily="18" charset="0"/>
              </a:rPr>
              <a:t>      = </a:t>
            </a:r>
            <a:r>
              <a:rPr lang="fr-FR" sz="3600" dirty="0">
                <a:solidFill>
                  <a:srgbClr val="FF0000"/>
                </a:solidFill>
                <a:latin typeface="Book Antiqua" panose="02040602050305030304" pitchFamily="18" charset="0"/>
              </a:rPr>
              <a:t>10 </a:t>
            </a:r>
            <a:r>
              <a:rPr lang="fr-FR" sz="3600" i="1" dirty="0">
                <a:solidFill>
                  <a:srgbClr val="FF0000"/>
                </a:solidFill>
                <a:latin typeface="Book Antiqua" panose="02040602050305030304" pitchFamily="18" charset="0"/>
              </a:rPr>
              <a:t>x</a:t>
            </a:r>
            <a:r>
              <a:rPr lang="fr-FR" sz="3600" dirty="0">
                <a:solidFill>
                  <a:srgbClr val="FF0000"/>
                </a:solidFill>
                <a:latin typeface="Book Antiqua" panose="02040602050305030304" pitchFamily="18" charset="0"/>
              </a:rPr>
              <a:t>²</a:t>
            </a:r>
            <a:r>
              <a:rPr lang="fr-FR" sz="3600" dirty="0">
                <a:latin typeface="Book Antiqua" panose="02040602050305030304" pitchFamily="18" charset="0"/>
              </a:rPr>
              <a:t> </a:t>
            </a:r>
            <a:r>
              <a:rPr lang="fr-FR" sz="3600" dirty="0">
                <a:solidFill>
                  <a:srgbClr val="FF0000"/>
                </a:solidFill>
                <a:latin typeface="Book Antiqua" panose="02040602050305030304" pitchFamily="18" charset="0"/>
              </a:rPr>
              <a:t>– 2</a:t>
            </a:r>
            <a:r>
              <a:rPr lang="fr-FR" sz="3600" dirty="0">
                <a:latin typeface="Book Antiqua" panose="02040602050305030304" pitchFamily="18" charset="0"/>
              </a:rPr>
              <a:t> </a:t>
            </a:r>
            <a:r>
              <a:rPr lang="fr-FR" sz="3600" i="1" dirty="0">
                <a:solidFill>
                  <a:srgbClr val="FF0000"/>
                </a:solidFill>
                <a:latin typeface="Book Antiqua" panose="02040602050305030304" pitchFamily="18" charset="0"/>
              </a:rPr>
              <a:t>x</a:t>
            </a:r>
            <a:r>
              <a:rPr lang="fr-FR" sz="3600" dirty="0">
                <a:solidFill>
                  <a:srgbClr val="FF0000"/>
                </a:solidFill>
                <a:latin typeface="Book Antiqua" panose="02040602050305030304" pitchFamily="18" charset="0"/>
              </a:rPr>
              <a:t>²</a:t>
            </a:r>
            <a:endParaRPr lang="fr-FR" sz="3600" dirty="0">
              <a:latin typeface="Book Antiqua" panose="0204060205030503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fr-FR" sz="3600" dirty="0"/>
              <a:t>	                </a:t>
            </a:r>
            <a:r>
              <a:rPr lang="fr-FR" sz="3600" dirty="0">
                <a:latin typeface="Book Antiqua" panose="02040602050305030304" pitchFamily="18" charset="0"/>
              </a:rPr>
              <a:t>=     </a:t>
            </a:r>
            <a:r>
              <a:rPr lang="fr-FR" sz="3600" dirty="0">
                <a:solidFill>
                  <a:srgbClr val="FF0000"/>
                </a:solidFill>
                <a:latin typeface="Book Antiqua" panose="02040602050305030304" pitchFamily="18" charset="0"/>
              </a:rPr>
              <a:t>8</a:t>
            </a:r>
            <a:r>
              <a:rPr lang="fr-FR" sz="3600" dirty="0">
                <a:latin typeface="Book Antiqua" panose="02040602050305030304" pitchFamily="18" charset="0"/>
              </a:rPr>
              <a:t> </a:t>
            </a:r>
            <a:r>
              <a:rPr lang="fr-FR" sz="3600" i="1" dirty="0">
                <a:solidFill>
                  <a:srgbClr val="FF0000"/>
                </a:solidFill>
                <a:latin typeface="Book Antiqua" panose="02040602050305030304" pitchFamily="18" charset="0"/>
              </a:rPr>
              <a:t>x</a:t>
            </a:r>
            <a:r>
              <a:rPr lang="fr-FR" sz="3600" dirty="0">
                <a:solidFill>
                  <a:srgbClr val="FF0000"/>
                </a:solidFill>
                <a:latin typeface="Book Antiqua" panose="02040602050305030304" pitchFamily="18" charset="0"/>
              </a:rPr>
              <a:t>²</a:t>
            </a:r>
            <a:r>
              <a:rPr lang="fr-FR" sz="3600" dirty="0">
                <a:latin typeface="Book Antiqua" panose="02040602050305030304" pitchFamily="18" charset="0"/>
              </a:rPr>
              <a:t>        </a:t>
            </a:r>
            <a:r>
              <a:rPr lang="fr-FR" sz="3600" dirty="0">
                <a:solidFill>
                  <a:srgbClr val="0070C0"/>
                </a:solidFill>
                <a:latin typeface="Book Antiqua" panose="02040602050305030304" pitchFamily="18" charset="0"/>
              </a:rPr>
              <a:t>+     8</a:t>
            </a:r>
            <a:r>
              <a:rPr lang="fr-FR" sz="3600" i="1" dirty="0">
                <a:solidFill>
                  <a:srgbClr val="0070C0"/>
                </a:solidFill>
                <a:latin typeface="Book Antiqua" panose="02040602050305030304" pitchFamily="18" charset="0"/>
              </a:rPr>
              <a:t>x</a:t>
            </a:r>
            <a:r>
              <a:rPr lang="fr-FR" sz="3600" dirty="0">
                <a:latin typeface="Book Antiqua" panose="02040602050305030304" pitchFamily="18" charset="0"/>
              </a:rPr>
              <a:t>      + 8</a:t>
            </a:r>
          </a:p>
          <a:p>
            <a:pPr marL="0" indent="0" algn="just">
              <a:buNone/>
            </a:pPr>
            <a:endParaRPr lang="fr-FR" sz="3600" dirty="0">
              <a:latin typeface="Book Antiqua" panose="02040602050305030304" pitchFamily="18" charset="0"/>
            </a:endParaRPr>
          </a:p>
          <a:p>
            <a:pPr marL="0" indent="0" algn="just">
              <a:buNone/>
            </a:pPr>
            <a:endParaRPr lang="fr-FR" sz="3600" dirty="0">
              <a:latin typeface="Book Antiqua" panose="02040602050305030304" pitchFamily="18" charset="0"/>
            </a:endParaRPr>
          </a:p>
          <a:p>
            <a:pPr marL="0" indent="0" algn="ctr">
              <a:buNone/>
            </a:pPr>
            <a:endParaRPr lang="fr-FR" sz="3600" dirty="0">
              <a:latin typeface="Book Antiqua" panose="02040602050305030304" pitchFamily="18" charset="0"/>
            </a:endParaRPr>
          </a:p>
          <a:p>
            <a:pPr marL="0" indent="0" algn="ctr">
              <a:buNone/>
            </a:pPr>
            <a:endParaRPr lang="fr-FR" sz="3600" dirty="0">
              <a:latin typeface="Book Antiqua" panose="02040602050305030304" pitchFamily="18" charset="0"/>
            </a:endParaRPr>
          </a:p>
          <a:p>
            <a:pPr marL="0" indent="0" algn="ctr">
              <a:buNone/>
            </a:pPr>
            <a:endParaRPr lang="fr-FR" sz="3600" dirty="0">
              <a:latin typeface="Book Antiqua" panose="02040602050305030304" pitchFamily="18" charset="0"/>
            </a:endParaRPr>
          </a:p>
          <a:p>
            <a:pPr marL="457200" lvl="1" indent="0">
              <a:buNone/>
            </a:pPr>
            <a:endParaRPr lang="fr-FR" dirty="0"/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0154C4AC-C3F5-4F78-BFF4-BC241D3D0D7F}"/>
              </a:ext>
            </a:extLst>
          </p:cNvPr>
          <p:cNvSpPr/>
          <p:nvPr/>
        </p:nvSpPr>
        <p:spPr>
          <a:xfrm>
            <a:off x="3616624" y="2415707"/>
            <a:ext cx="1181100" cy="71283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A4C624BC-3E2F-40E9-9992-CE102802BCAF}"/>
              </a:ext>
            </a:extLst>
          </p:cNvPr>
          <p:cNvSpPr/>
          <p:nvPr/>
        </p:nvSpPr>
        <p:spPr>
          <a:xfrm>
            <a:off x="6462657" y="2499755"/>
            <a:ext cx="1075403" cy="58993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8565CCD-3DF2-4070-A285-DC7599C61AB4}"/>
              </a:ext>
            </a:extLst>
          </p:cNvPr>
          <p:cNvSpPr/>
          <p:nvPr/>
        </p:nvSpPr>
        <p:spPr>
          <a:xfrm>
            <a:off x="7576151" y="2565650"/>
            <a:ext cx="880634" cy="524041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C9E8514-74A8-4801-BC2C-5EE2791DADD5}"/>
              </a:ext>
            </a:extLst>
          </p:cNvPr>
          <p:cNvSpPr/>
          <p:nvPr/>
        </p:nvSpPr>
        <p:spPr>
          <a:xfrm>
            <a:off x="4797724" y="2588246"/>
            <a:ext cx="1046346" cy="501445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00B0F0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933A60E-9104-45C7-8B02-8AE3DB2C75C3}"/>
              </a:ext>
            </a:extLst>
          </p:cNvPr>
          <p:cNvSpPr/>
          <p:nvPr/>
        </p:nvSpPr>
        <p:spPr>
          <a:xfrm>
            <a:off x="3421625" y="4441375"/>
            <a:ext cx="5348748" cy="56664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Accolade ouvrante 16">
            <a:extLst>
              <a:ext uri="{FF2B5EF4-FFF2-40B4-BE49-F238E27FC236}">
                <a16:creationId xmlns:a16="http://schemas.microsoft.com/office/drawing/2014/main" id="{8F97F86C-5519-4D7B-ABC5-309855288A6F}"/>
              </a:ext>
            </a:extLst>
          </p:cNvPr>
          <p:cNvSpPr/>
          <p:nvPr/>
        </p:nvSpPr>
        <p:spPr>
          <a:xfrm rot="16200000">
            <a:off x="6857450" y="3136817"/>
            <a:ext cx="340034" cy="1862934"/>
          </a:xfrm>
          <a:prstGeom prst="lef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Accolade ouvrante 17">
            <a:extLst>
              <a:ext uri="{FF2B5EF4-FFF2-40B4-BE49-F238E27FC236}">
                <a16:creationId xmlns:a16="http://schemas.microsoft.com/office/drawing/2014/main" id="{CF9D1C88-1934-4345-A7D4-6B1F0F7A3973}"/>
              </a:ext>
            </a:extLst>
          </p:cNvPr>
          <p:cNvSpPr/>
          <p:nvPr/>
        </p:nvSpPr>
        <p:spPr>
          <a:xfrm rot="16200000">
            <a:off x="4708926" y="2936994"/>
            <a:ext cx="316499" cy="2262576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D5B06E8-B7ED-40D5-AEB3-6A8B8AC97A4F}"/>
              </a:ext>
            </a:extLst>
          </p:cNvPr>
          <p:cNvSpPr/>
          <p:nvPr/>
        </p:nvSpPr>
        <p:spPr>
          <a:xfrm>
            <a:off x="5998464" y="3473564"/>
            <a:ext cx="213071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dirty="0">
                <a:solidFill>
                  <a:srgbClr val="0070C0"/>
                </a:solidFill>
                <a:latin typeface="Book Antiqua" panose="02040602050305030304" pitchFamily="18" charset="0"/>
              </a:rPr>
              <a:t>+ 5</a:t>
            </a:r>
            <a:r>
              <a:rPr lang="fr-FR" sz="3600" i="1" dirty="0">
                <a:solidFill>
                  <a:srgbClr val="0070C0"/>
                </a:solidFill>
                <a:latin typeface="Book Antiqua" panose="02040602050305030304" pitchFamily="18" charset="0"/>
              </a:rPr>
              <a:t>x</a:t>
            </a:r>
            <a:r>
              <a:rPr lang="fr-FR" sz="3600" dirty="0">
                <a:latin typeface="Book Antiqua" panose="02040602050305030304" pitchFamily="18" charset="0"/>
              </a:rPr>
              <a:t> </a:t>
            </a:r>
            <a:r>
              <a:rPr lang="fr-FR" sz="3600" dirty="0">
                <a:solidFill>
                  <a:srgbClr val="0070C0"/>
                </a:solidFill>
                <a:latin typeface="Book Antiqua" panose="02040602050305030304" pitchFamily="18" charset="0"/>
              </a:rPr>
              <a:t>+ 3</a:t>
            </a:r>
            <a:r>
              <a:rPr lang="fr-FR" sz="3600" i="1" dirty="0">
                <a:solidFill>
                  <a:srgbClr val="0070C0"/>
                </a:solidFill>
                <a:latin typeface="Book Antiqua" panose="02040602050305030304" pitchFamily="18" charset="0"/>
              </a:rPr>
              <a:t>x</a:t>
            </a:r>
            <a:r>
              <a:rPr lang="fr-FR" sz="3600" dirty="0">
                <a:solidFill>
                  <a:srgbClr val="0070C0"/>
                </a:solidFill>
                <a:latin typeface="Book Antiqua" panose="02040602050305030304" pitchFamily="18" charset="0"/>
              </a:rPr>
              <a:t> </a:t>
            </a:r>
            <a:endParaRPr lang="fr-FR" sz="3600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31672ED-6ED9-4FB5-B966-D1C9C2BE30D8}"/>
              </a:ext>
            </a:extLst>
          </p:cNvPr>
          <p:cNvSpPr/>
          <p:nvPr/>
        </p:nvSpPr>
        <p:spPr>
          <a:xfrm>
            <a:off x="7958932" y="3519766"/>
            <a:ext cx="81144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dirty="0">
                <a:latin typeface="Book Antiqua" panose="02040602050305030304" pitchFamily="18" charset="0"/>
              </a:rPr>
              <a:t>+ 8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1498156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17" grpId="0" animBg="1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01079" y="-55594"/>
            <a:ext cx="2596551" cy="1325563"/>
          </a:xfrm>
        </p:spPr>
        <p:txBody>
          <a:bodyPr/>
          <a:lstStyle/>
          <a:p>
            <a:pPr algn="ctr"/>
            <a:r>
              <a:rPr lang="fr-FR" b="1" u="sng" dirty="0">
                <a:uFill>
                  <a:solidFill>
                    <a:srgbClr val="FF0000"/>
                  </a:solidFill>
                </a:uFill>
              </a:rPr>
              <a:t>Question 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111473"/>
                <a:ext cx="10515600" cy="5447823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buNone/>
                </a:pPr>
                <a:r>
                  <a:rPr lang="fr-FR" sz="3600" dirty="0">
                    <a:latin typeface="Book Antiqua" panose="02040602050305030304" pitchFamily="18" charset="0"/>
                  </a:rPr>
                  <a:t>Calcule la distance de freinage d’un véhicule</a:t>
                </a:r>
              </a:p>
              <a:p>
                <a:pPr marL="0" indent="0" algn="just">
                  <a:buNone/>
                </a:pPr>
                <a:r>
                  <a:rPr lang="fr-FR" sz="3600" dirty="0">
                    <a:latin typeface="Book Antiqua" panose="02040602050305030304" pitchFamily="18" charset="0"/>
                  </a:rPr>
                  <a:t> roulant à 90 km/h à l’aide de la formule : 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600" b="0" i="1" smtClean="0">
                          <a:latin typeface="Cambria Math" panose="02040503050406030204" pitchFamily="18" charset="0"/>
                        </a:rPr>
                        <m:t>𝑑𝑓</m:t>
                      </m:r>
                      <m:r>
                        <a:rPr lang="fr-FR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fr-FR" sz="3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fr-FR" sz="3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fr-FR" sz="36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fr-FR" sz="3600" i="1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num>
                                <m:den>
                                  <m:r>
                                    <a:rPr lang="fr-FR" sz="3600" i="1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fr-FR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÷2</m:t>
                      </m:r>
                    </m:oMath>
                  </m:oMathPara>
                </a14:m>
                <a:endParaRPr lang="fr-FR" sz="3600" dirty="0"/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fr-FR" sz="3600" dirty="0"/>
                  <a:t>			               </a:t>
                </a:r>
                <a14:m>
                  <m:oMath xmlns:m="http://schemas.openxmlformats.org/officeDocument/2006/math">
                    <m:r>
                      <a:rPr lang="fr-FR" sz="36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fr-FR" sz="3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fr-FR" sz="3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fr-FR" sz="36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fr-FR" sz="3600" b="1" i="1" smtClean="0">
                                    <a:solidFill>
                                      <a:srgbClr val="00B0F0"/>
                                    </a:solidFill>
                                    <a:latin typeface="Cambria Math" panose="02040503050406030204" pitchFamily="18" charset="0"/>
                                  </a:rPr>
                                  <m:t>𝟗𝟎</m:t>
                                </m:r>
                              </m:num>
                              <m:den>
                                <m:r>
                                  <a:rPr lang="fr-FR" sz="3600" i="1"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fr-FR" sz="3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fr-FR" sz="3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÷2</m:t>
                    </m:r>
                  </m:oMath>
                </a14:m>
                <a:endParaRPr lang="fr-FR" sz="3600" dirty="0"/>
              </a:p>
              <a:p>
                <a:pPr marL="0" indent="0" algn="just">
                  <a:lnSpc>
                    <a:spcPct val="150000"/>
                  </a:lnSpc>
                  <a:buNone/>
                </a:pPr>
                <a:r>
                  <a:rPr lang="fr-FR" sz="3600" dirty="0"/>
                  <a:t>				      </a:t>
                </a:r>
                <a14:m>
                  <m:oMath xmlns:m="http://schemas.openxmlformats.org/officeDocument/2006/math">
                    <m:r>
                      <a:rPr lang="fr-FR" sz="36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fr-FR" sz="3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3600" b="0" i="1" smtClean="0">
                            <a:latin typeface="Cambria Math" panose="02040503050406030204" pitchFamily="18" charset="0"/>
                          </a:rPr>
                          <m:t>    9</m:t>
                        </m:r>
                      </m:e>
                      <m:sup>
                        <m:r>
                          <a:rPr lang="fr-FR" sz="3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fr-FR" sz="3600" b="0" i="1" smtClean="0">
                        <a:latin typeface="Cambria Math" panose="02040503050406030204" pitchFamily="18" charset="0"/>
                      </a:rPr>
                      <m:t>   </m:t>
                    </m:r>
                    <m:r>
                      <a:rPr lang="fr-FR" sz="3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÷2</m:t>
                    </m:r>
                  </m:oMath>
                </a14:m>
                <a:endParaRPr lang="fr-FR" sz="3600" dirty="0"/>
              </a:p>
              <a:p>
                <a:pPr marL="0" indent="0" algn="just">
                  <a:buNone/>
                </a:pPr>
                <a:r>
                  <a:rPr lang="fr-FR" sz="3600" dirty="0"/>
                  <a:t>				      </a:t>
                </a:r>
                <a14:m>
                  <m:oMath xmlns:m="http://schemas.openxmlformats.org/officeDocument/2006/math">
                    <m:r>
                      <a:rPr lang="fr-FR" sz="3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fr-FR" sz="3600" b="0" i="1" smtClean="0">
                        <a:latin typeface="Cambria Math" panose="02040503050406030204" pitchFamily="18" charset="0"/>
                      </a:rPr>
                      <m:t>   81</m:t>
                    </m:r>
                    <m:r>
                      <a:rPr lang="fr-FR" sz="3600" i="1">
                        <a:latin typeface="Cambria Math" panose="02040503050406030204" pitchFamily="18" charset="0"/>
                      </a:rPr>
                      <m:t>   </m:t>
                    </m:r>
                    <m:r>
                      <a:rPr lang="fr-FR" sz="3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÷2</m:t>
                    </m:r>
                  </m:oMath>
                </a14:m>
                <a:endParaRPr lang="fr-FR" sz="3600" dirty="0"/>
              </a:p>
              <a:p>
                <a:pPr marL="0" indent="0" algn="just">
                  <a:buNone/>
                </a:pPr>
                <a:r>
                  <a:rPr lang="fr-FR" sz="3600" dirty="0"/>
                  <a:t>				      </a:t>
                </a:r>
                <a14:m>
                  <m:oMath xmlns:m="http://schemas.openxmlformats.org/officeDocument/2006/math">
                    <m:r>
                      <a:rPr lang="fr-FR" sz="3600" i="1">
                        <a:latin typeface="Cambria Math" panose="02040503050406030204" pitchFamily="18" charset="0"/>
                      </a:rPr>
                      <m:t>=   </m:t>
                    </m:r>
                    <m:r>
                      <a:rPr lang="fr-FR" sz="3600" b="0" i="1" smtClean="0">
                        <a:latin typeface="Cambria Math" panose="02040503050406030204" pitchFamily="18" charset="0"/>
                      </a:rPr>
                      <m:t>40,5 </m:t>
                    </m:r>
                    <m:r>
                      <a:rPr lang="fr-FR" sz="36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endParaRPr lang="fr-FR" sz="3600" dirty="0"/>
              </a:p>
              <a:p>
                <a:pPr marL="0" indent="0" algn="just">
                  <a:buNone/>
                </a:pPr>
                <a:endParaRPr lang="fr-FR" sz="3600" dirty="0"/>
              </a:p>
              <a:p>
                <a:pPr marL="0" indent="0" algn="just">
                  <a:buNone/>
                </a:pPr>
                <a:endParaRPr lang="fr-FR" sz="3600" dirty="0"/>
              </a:p>
              <a:p>
                <a:pPr marL="0" indent="0" algn="just">
                  <a:buNone/>
                </a:pPr>
                <a:endParaRPr lang="fr-FR" sz="3600" dirty="0"/>
              </a:p>
              <a:p>
                <a:pPr marL="0" indent="0" algn="just">
                  <a:buNone/>
                </a:pPr>
                <a:endParaRPr lang="fr-FR" sz="3600" dirty="0"/>
              </a:p>
              <a:p>
                <a:pPr marL="457200" lvl="1" indent="0">
                  <a:buNone/>
                </a:pPr>
                <a:endParaRPr lang="fr-FR" dirty="0"/>
              </a:p>
              <a:p>
                <a:pPr marL="457200" lvl="1" indent="0">
                  <a:buNone/>
                </a:pPr>
                <a:endParaRPr lang="fr-FR" dirty="0"/>
              </a:p>
            </p:txBody>
          </p:sp>
        </mc:Choice>
        <mc:Fallback xmlns=""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111473"/>
                <a:ext cx="10515600" cy="5447823"/>
              </a:xfrm>
              <a:blipFill>
                <a:blip r:embed="rId2"/>
                <a:stretch>
                  <a:fillRect l="-1797" t="-268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Image 4">
            <a:extLst>
              <a:ext uri="{FF2B5EF4-FFF2-40B4-BE49-F238E27FC236}">
                <a16:creationId xmlns:a16="http://schemas.microsoft.com/office/drawing/2014/main" id="{6DF03402-E315-4932-BDB3-2CBC5910C7D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847" y="2615210"/>
            <a:ext cx="2836333" cy="2737061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BBA59BC0-1219-4BD5-B6BD-4E15FE7E29E3}"/>
              </a:ext>
            </a:extLst>
          </p:cNvPr>
          <p:cNvSpPr/>
          <p:nvPr/>
        </p:nvSpPr>
        <p:spPr>
          <a:xfrm>
            <a:off x="5789627" y="5883230"/>
            <a:ext cx="1582993" cy="68825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E2F923F-338B-4F65-8907-2142EC231B34}"/>
              </a:ext>
            </a:extLst>
          </p:cNvPr>
          <p:cNvSpPr/>
          <p:nvPr/>
        </p:nvSpPr>
        <p:spPr>
          <a:xfrm>
            <a:off x="2880000" y="1656000"/>
            <a:ext cx="209063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dirty="0">
                <a:solidFill>
                  <a:srgbClr val="00B0F0"/>
                </a:solidFill>
                <a:latin typeface="Book Antiqua" panose="02040602050305030304" pitchFamily="18" charset="0"/>
              </a:rPr>
              <a:t>90 km/h </a:t>
            </a:r>
            <a:endParaRPr lang="fr-FR" sz="3600" dirty="0">
              <a:solidFill>
                <a:srgbClr val="00B0F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2BB866BA-F10C-4305-B20D-C757D8B4A157}"/>
                  </a:ext>
                </a:extLst>
              </p:cNvPr>
              <p:cNvSpPr/>
              <p:nvPr/>
            </p:nvSpPr>
            <p:spPr>
              <a:xfrm>
                <a:off x="5899354" y="2113870"/>
                <a:ext cx="566181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6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𝒗</m:t>
                      </m:r>
                    </m:oMath>
                  </m:oMathPara>
                </a14:m>
                <a:endParaRPr lang="fr-FR" sz="3600" b="1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2BB866BA-F10C-4305-B20D-C757D8B4A15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9354" y="2113870"/>
                <a:ext cx="566181" cy="6463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70602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421</TotalTime>
  <Words>135</Words>
  <Application>Microsoft Office PowerPoint</Application>
  <PresentationFormat>Grand écran</PresentationFormat>
  <Paragraphs>46</Paragraphs>
  <Slides>6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2" baseType="lpstr">
      <vt:lpstr>Arial</vt:lpstr>
      <vt:lpstr>Book Antiqua</vt:lpstr>
      <vt:lpstr>Calibri</vt:lpstr>
      <vt:lpstr>Calibri Light</vt:lpstr>
      <vt:lpstr>Cambria Math</vt:lpstr>
      <vt:lpstr>Thème Office</vt:lpstr>
      <vt:lpstr>4ème   </vt:lpstr>
      <vt:lpstr>Question 1</vt:lpstr>
      <vt:lpstr>Question 2</vt:lpstr>
      <vt:lpstr>Question 3</vt:lpstr>
      <vt:lpstr>Question 4</vt:lpstr>
      <vt:lpstr>Question 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Benéflo</dc:creator>
  <cp:lastModifiedBy>utilisateur</cp:lastModifiedBy>
  <cp:revision>37</cp:revision>
  <dcterms:created xsi:type="dcterms:W3CDTF">2020-01-31T19:44:43Z</dcterms:created>
  <dcterms:modified xsi:type="dcterms:W3CDTF">2021-03-07T22:12:07Z</dcterms:modified>
</cp:coreProperties>
</file>