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1" r:id="rId3"/>
    <p:sldId id="293" r:id="rId4"/>
    <p:sldId id="292" r:id="rId5"/>
    <p:sldId id="295" r:id="rId6"/>
    <p:sldId id="25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A4FCE-F996-4A64-A11A-C3AF790AD5C4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3179-867C-4AB7-9281-785207BD9F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03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e l'image des diapositives 1">
            <a:extLst>
              <a:ext uri="{FF2B5EF4-FFF2-40B4-BE49-F238E27FC236}">
                <a16:creationId xmlns:a16="http://schemas.microsoft.com/office/drawing/2014/main" id="{0D4ED9B7-D891-4FB3-BD38-8FB38B12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ce réservé des notes 2">
            <a:extLst>
              <a:ext uri="{FF2B5EF4-FFF2-40B4-BE49-F238E27FC236}">
                <a16:creationId xmlns:a16="http://schemas.microsoft.com/office/drawing/2014/main" id="{6E1A3087-3036-4672-AE99-AF0705364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4100" name="Espace réservé du numéro de diapositive 3">
            <a:extLst>
              <a:ext uri="{FF2B5EF4-FFF2-40B4-BE49-F238E27FC236}">
                <a16:creationId xmlns:a16="http://schemas.microsoft.com/office/drawing/2014/main" id="{7E7A3B62-2B0F-499C-8752-F32F267E8A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D6B4936-0691-482D-B0F6-A4E6BCBAC620}" type="slidenum">
              <a:rPr lang="fr-FR" altLang="fr-FR" smtClean="0">
                <a:latin typeface="Calibri" panose="020F0502020204030204" pitchFamily="34" charset="0"/>
              </a:rPr>
              <a:pPr/>
              <a:t>1</a:t>
            </a:fld>
            <a:endParaRPr lang="fr-FR" altLang="fr-FR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CE5641-BF78-452F-BBB6-ED3E453F8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B4AF298-E647-47A4-BD1D-758573DA2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8FF191-F722-4940-9CAF-595C8D9E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DBD790-6976-41FC-93F6-81336334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4828D6-AF26-4909-A180-C66BF71C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82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E52AD-93FA-402F-BF21-1E79D632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470E034-BB1F-4F1E-9D3E-0DD0699B4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A3C56C-01E2-416E-BF50-5CFE5566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72CD38-2096-4652-8025-C907E2E0C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FE2C8-5B7B-4719-9520-973E1497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4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A33531F-92D2-4F2A-99AD-2C0F8BEA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F92C4F-0340-47C1-88C6-2C935B2EE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8A669A-58E4-4435-8EA0-74C9F046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6961DC-F669-4CE8-9D41-BA812EDC6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137AB6-CE5A-4FD6-98D1-F55F45C16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979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7F5EE-5C9A-4D89-845A-0D87F91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F89E6B-06AC-4648-BF42-A17060BD6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0DAC6-65C2-4D7B-8333-53E11D1E9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D7FAF4-16DD-423C-86CB-99AD051DD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B15E95-94CE-4C10-B73E-4FD5B42FC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94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384394-4DD8-4A1C-AE41-240FBB7EC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C9ABA3-3B1C-4874-AB4C-206894BD9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217F98-0EDF-44F0-A676-2D23EC6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FBD501-6C4A-4E60-A893-A862244A4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86A8D7-D536-4925-9844-4C74323B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749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2DA58B-1DB8-4B8F-B8C4-11951F510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048F1-728E-4675-9F33-DE1CBD3D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38757C4-A70E-4EB1-9E7D-15D18A91C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4C7B6E-2BA6-4CDB-B4DE-C9373E05A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360CDB-2B07-4F76-BD77-E5AE44A4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7B99B2-625A-49E7-8231-4F9E68827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195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0AB17-A84B-430D-8E1F-0941A8A6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994E2-A53E-47AB-8411-F0DC475B1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4DA02F7-9EA3-4175-8E7F-6E3A99D12D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29CACF6-A562-4424-9389-B7BB5B0A4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706444-7AE5-4483-AAE1-2D653FF1B0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66BAF8E-F46E-4983-8A88-DA148C10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0B0E9B5-01D2-4930-AADE-837D60567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D7ED798-CD24-4EC2-8641-E4612D98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20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850F1-3455-4832-B536-C084FD858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28F422-B858-4640-B3E5-348B648B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B0D5DE-A71E-4197-BB7F-265F1463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6E5A7-A92A-4AF6-B7A8-38A88ED7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74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8D32A03-A65F-41B4-85AA-26AA43F0C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2AB0F1D-7977-401A-A516-F75D7CF9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63AC4E-F55E-4FC6-9DCA-5B3780953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53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DF1CD3-50DE-40E5-9BBF-1CF6D5724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EBB978-4C55-4171-9808-A5574F4D3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D18604-11CE-4ABC-9796-E2ACE4376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28F1E7-4076-46D7-B51F-8D375D8D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8453444-70D2-4EAB-A958-E913CA4A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D6DF-1AF1-45F6-8C15-304F72A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71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360EB9-28B1-4FFE-8F73-594EDF34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4A09E-E5B2-4060-8F12-18DB1F1F4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37D11B-9700-44E1-89A3-F4B300415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9A50FB-C537-41DD-962B-F9CF2A15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B5DCF1-4B16-45D1-8BDE-0E19E3F4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F75A13-1AC4-4217-9AFB-07E75863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115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1DD74F-D2E0-43F2-8805-F4EB2A7EF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F77B18-EC47-47FB-965F-A66441E90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288AE0-21F9-41F8-974C-EEBFC9AB54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6A216-EB7B-4611-A1DE-B483C74D98AB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1A1E9C-B312-4365-B937-1C4828647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40A5C-44BD-4295-9973-8BAD1A216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CC71B-D6C7-49EE-8ED9-F923B0CE8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DE1349-C027-489A-80B1-AE9661515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4063" y="357189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dirty="0"/>
              <a:t>3</a:t>
            </a:r>
            <a:r>
              <a:rPr lang="fr-FR" altLang="fr-FR" baseline="30000"/>
              <a:t>ème</a:t>
            </a:r>
            <a:r>
              <a:rPr lang="fr-FR" altLang="fr-FR"/>
              <a:t>  </a:t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9D43A2-71D1-4B4C-BA19-7D5348697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771" y="1144589"/>
            <a:ext cx="11809562" cy="1752600"/>
          </a:xfrm>
        </p:spPr>
        <p:txBody>
          <a:bodyPr/>
          <a:lstStyle/>
          <a:p>
            <a:pPr eaLnBrk="1" hangingPunct="1"/>
            <a:r>
              <a:rPr lang="fr-FR" altLang="fr-FR" sz="3600" dirty="0">
                <a:solidFill>
                  <a:srgbClr val="FF0000"/>
                </a:solidFill>
              </a:rPr>
              <a:t>Rituel Activités </a:t>
            </a:r>
            <a:r>
              <a:rPr lang="fr-FR" altLang="fr-FR" sz="3600">
                <a:solidFill>
                  <a:srgbClr val="FF0000"/>
                </a:solidFill>
              </a:rPr>
              <a:t>mentales  maison 1</a:t>
            </a:r>
            <a:endParaRPr lang="fr-FR" altLang="fr-FR" sz="3600" dirty="0">
              <a:solidFill>
                <a:srgbClr val="FF00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DD5A841-3939-4424-A390-BAB06380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1189" y="2214563"/>
            <a:ext cx="8429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dirty="0"/>
              <a:t>Vous allez répondre à 5 activités mentales.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>
              <a:solidFill>
                <a:srgbClr val="00B0F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0263" y="1535413"/>
            <a:ext cx="10515600" cy="4548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>
                <a:latin typeface="Book Antiqua" panose="02040602050305030304" pitchFamily="18" charset="0"/>
              </a:rPr>
              <a:t>Calcule pour 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= 3,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A = 2</a:t>
            </a:r>
            <a:r>
              <a:rPr lang="fr-FR" sz="3600" i="1" dirty="0"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   </a:t>
            </a:r>
            <a:r>
              <a:rPr lang="fr-FR" sz="3600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fr-FR" sz="3600" dirty="0">
                <a:latin typeface="Book Antiqua" panose="02040602050305030304" pitchFamily="18" charset="0"/>
              </a:rPr>
              <a:t> 2 ×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3</a:t>
            </a:r>
            <a:r>
              <a:rPr lang="fr-FR" sz="3600" dirty="0">
                <a:latin typeface="Book Antiqua" panose="02040602050305030304" pitchFamily="18" charset="0"/>
              </a:rPr>
              <a:t>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    =    6    + 7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   	       =       13</a:t>
            </a:r>
          </a:p>
          <a:p>
            <a:pPr marL="0" indent="0" algn="ctr">
              <a:buNone/>
            </a:pPr>
            <a:endParaRPr lang="fr-FR" sz="3600" dirty="0">
              <a:solidFill>
                <a:srgbClr val="FF0000"/>
              </a:solidFill>
              <a:latin typeface="Book Antiqua" panose="02040602050305030304" pitchFamily="18" charset="0"/>
            </a:endParaRPr>
          </a:p>
          <a:p>
            <a:pPr marL="0" indent="0" algn="ctr">
              <a:buNone/>
            </a:pPr>
            <a:endParaRPr lang="fr-FR" dirty="0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4AD5E4E-DCA4-4083-9447-B463C9273579}"/>
              </a:ext>
            </a:extLst>
          </p:cNvPr>
          <p:cNvCxnSpPr>
            <a:cxnSpLocks/>
          </p:cNvCxnSpPr>
          <p:nvPr/>
        </p:nvCxnSpPr>
        <p:spPr>
          <a:xfrm>
            <a:off x="6562725" y="2860976"/>
            <a:ext cx="154243" cy="568024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619CEF1-59DD-46DE-A3C2-F2343A0B8503}"/>
              </a:ext>
            </a:extLst>
          </p:cNvPr>
          <p:cNvSpPr/>
          <p:nvPr/>
        </p:nvSpPr>
        <p:spPr>
          <a:xfrm>
            <a:off x="6552357" y="5174808"/>
            <a:ext cx="616975" cy="64893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5A4BF8-AD77-406B-AF07-7165B1F65FD2}"/>
              </a:ext>
            </a:extLst>
          </p:cNvPr>
          <p:cNvSpPr/>
          <p:nvPr/>
        </p:nvSpPr>
        <p:spPr>
          <a:xfrm>
            <a:off x="3754615" y="1463549"/>
            <a:ext cx="11576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= 3</a:t>
            </a:r>
            <a:endParaRPr lang="fr-FR" sz="3600" dirty="0">
              <a:solidFill>
                <a:srgbClr val="00B0F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5C6A53-E3EC-4A6F-9B63-1D6284E19134}"/>
              </a:ext>
            </a:extLst>
          </p:cNvPr>
          <p:cNvSpPr/>
          <p:nvPr/>
        </p:nvSpPr>
        <p:spPr>
          <a:xfrm>
            <a:off x="6228000" y="2340000"/>
            <a:ext cx="5309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CFE6C6C8-D351-49E2-A163-73A5852AADF4}"/>
                  </a:ext>
                </a:extLst>
              </p:cNvPr>
              <p:cNvSpPr txBox="1"/>
              <p:nvPr/>
            </p:nvSpPr>
            <p:spPr>
              <a:xfrm>
                <a:off x="6020766" y="2470035"/>
                <a:ext cx="5709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fr-FR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CFE6C6C8-D351-49E2-A163-73A5852AAD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0766" y="2470035"/>
                <a:ext cx="570989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ccolade fermante 9">
            <a:extLst>
              <a:ext uri="{FF2B5EF4-FFF2-40B4-BE49-F238E27FC236}">
                <a16:creationId xmlns:a16="http://schemas.microsoft.com/office/drawing/2014/main" id="{8FD8FE1F-BDD3-4179-B652-0D3EE9E88AFF}"/>
              </a:ext>
            </a:extLst>
          </p:cNvPr>
          <p:cNvSpPr/>
          <p:nvPr/>
        </p:nvSpPr>
        <p:spPr>
          <a:xfrm rot="5400000">
            <a:off x="6357767" y="3317088"/>
            <a:ext cx="117762" cy="1089967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6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22222E-6 L 0.0108 0.11991 " pathEditMode="relative" rAng="0" ptsTypes="AA">
                                      <p:cBhvr>
                                        <p:cTn id="28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4" y="5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12" grpId="0"/>
      <p:bldP spid="8" grpId="0"/>
      <p:bldP spid="8" grpId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9C50B-4BEB-4F01-B268-E7928F828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2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coordonnées de 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5F8AF9-B260-4623-9BFB-061EE32D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80" y="340024"/>
            <a:ext cx="6362700" cy="5867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565071-0216-4A06-838E-FCCADE4A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7215" y="1202665"/>
            <a:ext cx="940842" cy="971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/>
              <p:nvPr/>
            </p:nvSpPr>
            <p:spPr>
              <a:xfrm>
                <a:off x="1106775" y="2505075"/>
                <a:ext cx="294247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;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75" y="2505075"/>
                <a:ext cx="2942472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id="{D3F23C17-D2AB-403C-9E64-E896ABB8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8" y="0"/>
            <a:ext cx="4743419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2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65763EF-9C19-44AB-98A1-8E71D45AD927}"/>
              </a:ext>
            </a:extLst>
          </p:cNvPr>
          <p:cNvCxnSpPr/>
          <p:nvPr/>
        </p:nvCxnSpPr>
        <p:spPr>
          <a:xfrm flipV="1">
            <a:off x="8524567" y="3755922"/>
            <a:ext cx="0" cy="158299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414D3E83-85C4-4C49-A2D2-8B6FB20029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382" y="3273724"/>
            <a:ext cx="314369" cy="381053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3FEE3C52-C985-40CC-AF39-D20EFAE86ACC}"/>
              </a:ext>
            </a:extLst>
          </p:cNvPr>
          <p:cNvCxnSpPr/>
          <p:nvPr/>
        </p:nvCxnSpPr>
        <p:spPr>
          <a:xfrm flipH="1">
            <a:off x="7993626" y="5338916"/>
            <a:ext cx="5309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age 16">
            <a:extLst>
              <a:ext uri="{FF2B5EF4-FFF2-40B4-BE49-F238E27FC236}">
                <a16:creationId xmlns:a16="http://schemas.microsoft.com/office/drawing/2014/main" id="{5D0BF88C-0526-4F83-9D6D-B80B0171E9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0141" y="5218068"/>
            <a:ext cx="628738" cy="31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0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33828 0.5162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14" y="2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-0.50716 -0.1050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65" y="-5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3.7037E-6 L -0.34571 -0.3819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92" y="-1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3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1303765"/>
            <a:ext cx="10515600" cy="45605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sz="3500" dirty="0">
                <a:latin typeface="Book Antiqua" panose="02040602050305030304" pitchFamily="18" charset="0"/>
              </a:rPr>
              <a:t>Calcule pour </a:t>
            </a:r>
            <a:r>
              <a:rPr lang="fr-FR" sz="3500" i="1" dirty="0">
                <a:latin typeface="Book Antiqua" panose="02040602050305030304" pitchFamily="18" charset="0"/>
              </a:rPr>
              <a:t>x</a:t>
            </a:r>
            <a:r>
              <a:rPr lang="fr-FR" sz="3500" dirty="0">
                <a:latin typeface="Book Antiqua" panose="02040602050305030304" pitchFamily="18" charset="0"/>
              </a:rPr>
              <a:t> = 5, l’expression suivante 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B = </a:t>
            </a:r>
            <a:r>
              <a:rPr lang="fr-FR" sz="3500" dirty="0">
                <a:latin typeface="Book Antiqua" panose="02040602050305030304" pitchFamily="18" charset="0"/>
              </a:rPr>
              <a:t>4</a:t>
            </a:r>
            <a:r>
              <a:rPr lang="fr-FR" sz="3500" i="1" dirty="0">
                <a:latin typeface="Book Antiqua" panose="02040602050305030304" pitchFamily="18" charset="0"/>
              </a:rPr>
              <a:t>x²</a:t>
            </a:r>
            <a:r>
              <a:rPr lang="fr-FR" sz="3500" dirty="0">
                <a:latin typeface="Book Antiqua" panose="02040602050305030304" pitchFamily="18" charset="0"/>
              </a:rPr>
              <a:t> - 2</a:t>
            </a:r>
            <a:r>
              <a:rPr lang="fr-FR" sz="3500" i="1" dirty="0">
                <a:latin typeface="Book Antiqua" panose="02040602050305030304" pitchFamily="18" charset="0"/>
              </a:rPr>
              <a:t>x</a:t>
            </a:r>
            <a:r>
              <a:rPr lang="fr-FR" sz="35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4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  </a:t>
            </a:r>
            <a:r>
              <a:rPr lang="fr-FR" sz="3600" dirty="0">
                <a:latin typeface="Book Antiqua" panose="02040602050305030304" pitchFamily="18" charset="0"/>
              </a:rPr>
              <a:t>– 2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6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</a:t>
            </a:r>
            <a:r>
              <a:rPr lang="fr-FR" sz="3600" dirty="0">
                <a:latin typeface="Book Antiqua" panose="02040602050305030304" pitchFamily="18" charset="0"/>
                <a:sym typeface="Wingdings" panose="05000000000000000000" pitchFamily="2" charset="2"/>
              </a:rPr>
              <a:t></a:t>
            </a:r>
            <a:r>
              <a:rPr lang="fr-FR" sz="3600" dirty="0">
                <a:latin typeface="Book Antiqua" panose="02040602050305030304" pitchFamily="18" charset="0"/>
              </a:rPr>
              <a:t> 4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</a:t>
            </a:r>
            <a:r>
              <a:rPr lang="fr-FR" sz="3600" dirty="0">
                <a:latin typeface="Book Antiqua" panose="02040602050305030304" pitchFamily="18" charset="0"/>
              </a:rPr>
              <a:t>   –2 </a:t>
            </a:r>
            <a:r>
              <a:rPr lang="fr-FR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×</a:t>
            </a:r>
            <a:r>
              <a:rPr lang="fr-FR" sz="3600" dirty="0">
                <a:latin typeface="Book Antiqua" panose="02040602050305030304" pitchFamily="18" charset="0"/>
              </a:rPr>
              <a:t> </a:t>
            </a:r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</a:t>
            </a:r>
            <a:r>
              <a:rPr lang="fr-FR" sz="3600" dirty="0">
                <a:latin typeface="Book Antiqua" panose="02040602050305030304" pitchFamily="18" charset="0"/>
              </a:rPr>
              <a:t>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     100      –   10   + 10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3600" dirty="0">
                <a:latin typeface="Book Antiqua" panose="02040602050305030304" pitchFamily="18" charset="0"/>
              </a:rPr>
              <a:t>				   =      100</a:t>
            </a:r>
          </a:p>
          <a:p>
            <a:pPr marL="0" indent="0" algn="just">
              <a:buNone/>
            </a:pPr>
            <a:endParaRPr lang="fr-FR" dirty="0">
              <a:latin typeface="Book Antiqua" panose="02040602050305030304" pitchFamily="18" charset="0"/>
            </a:endParaRPr>
          </a:p>
          <a:p>
            <a:pPr marL="457200" lvl="1" indent="0">
              <a:buNone/>
            </a:pPr>
            <a:endParaRPr lang="fr-FR" dirty="0"/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9324922D-F970-402A-A06D-5F6E4D54888A}"/>
              </a:ext>
            </a:extLst>
          </p:cNvPr>
          <p:cNvCxnSpPr>
            <a:cxnSpLocks/>
          </p:cNvCxnSpPr>
          <p:nvPr/>
        </p:nvCxnSpPr>
        <p:spPr>
          <a:xfrm>
            <a:off x="6095998" y="3137238"/>
            <a:ext cx="1" cy="31033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7F72A4F-2C88-4BB5-BB59-844FCD6ED6CC}"/>
              </a:ext>
            </a:extLst>
          </p:cNvPr>
          <p:cNvCxnSpPr>
            <a:cxnSpLocks/>
          </p:cNvCxnSpPr>
          <p:nvPr/>
        </p:nvCxnSpPr>
        <p:spPr>
          <a:xfrm>
            <a:off x="6677676" y="3137239"/>
            <a:ext cx="0" cy="31033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3FFAB64-2962-4230-B5D0-85F40FA21F8E}"/>
              </a:ext>
            </a:extLst>
          </p:cNvPr>
          <p:cNvCxnSpPr>
            <a:cxnSpLocks/>
          </p:cNvCxnSpPr>
          <p:nvPr/>
        </p:nvCxnSpPr>
        <p:spPr>
          <a:xfrm>
            <a:off x="8158808" y="3118669"/>
            <a:ext cx="0" cy="310331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BCC5437-65D2-440B-923C-A821D9F10433}"/>
              </a:ext>
            </a:extLst>
          </p:cNvPr>
          <p:cNvSpPr/>
          <p:nvPr/>
        </p:nvSpPr>
        <p:spPr>
          <a:xfrm>
            <a:off x="5608406" y="4856145"/>
            <a:ext cx="845574" cy="6980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60A3AB-00A2-45C6-8D06-C85BDBD5794D}"/>
              </a:ext>
            </a:extLst>
          </p:cNvPr>
          <p:cNvSpPr/>
          <p:nvPr/>
        </p:nvSpPr>
        <p:spPr>
          <a:xfrm>
            <a:off x="3275842" y="1188000"/>
            <a:ext cx="10486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dirty="0">
                <a:solidFill>
                  <a:srgbClr val="00B0F0"/>
                </a:solidFill>
                <a:latin typeface="Book Antiqua" panose="02040602050305030304" pitchFamily="18" charset="0"/>
              </a:rPr>
              <a:t> = 5</a:t>
            </a:r>
            <a:endParaRPr lang="fr-FR" sz="3200" dirty="0">
              <a:solidFill>
                <a:srgbClr val="00B0F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B16DCCF-FDF8-41B1-B3C6-B572D71A4B77}"/>
              </a:ext>
            </a:extLst>
          </p:cNvPr>
          <p:cNvSpPr/>
          <p:nvPr/>
        </p:nvSpPr>
        <p:spPr>
          <a:xfrm>
            <a:off x="5285231" y="1895879"/>
            <a:ext cx="2337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dirty="0">
                <a:latin typeface="Book Antiqua" panose="02040602050305030304" pitchFamily="18" charset="0"/>
              </a:rPr>
              <a:t>4</a:t>
            </a:r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i="1" dirty="0">
                <a:solidFill>
                  <a:srgbClr val="FF0000"/>
                </a:solidFill>
                <a:latin typeface="Book Antiqua" panose="02040602050305030304" pitchFamily="18" charset="0"/>
              </a:rPr>
              <a:t>²</a:t>
            </a:r>
            <a:r>
              <a:rPr lang="fr-FR" sz="3200" dirty="0">
                <a:latin typeface="Book Antiqua" panose="02040602050305030304" pitchFamily="18" charset="0"/>
              </a:rPr>
              <a:t> - 2</a:t>
            </a:r>
            <a:r>
              <a:rPr lang="fr-FR" sz="3200" i="1" dirty="0">
                <a:solidFill>
                  <a:srgbClr val="00B0F0"/>
                </a:solidFill>
                <a:latin typeface="Book Antiqua" panose="02040602050305030304" pitchFamily="18" charset="0"/>
              </a:rPr>
              <a:t>x</a:t>
            </a:r>
            <a:r>
              <a:rPr lang="fr-FR" sz="3200" dirty="0">
                <a:latin typeface="Book Antiqua" panose="02040602050305030304" pitchFamily="18" charset="0"/>
              </a:rPr>
              <a:t> + 10</a:t>
            </a:r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43732649-7FA0-4B0A-8CEB-0B9AD42A9848}"/>
              </a:ext>
            </a:extLst>
          </p:cNvPr>
          <p:cNvSpPr/>
          <p:nvPr/>
        </p:nvSpPr>
        <p:spPr>
          <a:xfrm rot="5400000">
            <a:off x="7713453" y="3520588"/>
            <a:ext cx="195787" cy="834145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88731CF4-FA7F-46E3-B8ED-CA97EB7E6D93}"/>
              </a:ext>
            </a:extLst>
          </p:cNvPr>
          <p:cNvSpPr/>
          <p:nvPr/>
        </p:nvSpPr>
        <p:spPr>
          <a:xfrm rot="5400000">
            <a:off x="5912758" y="3139209"/>
            <a:ext cx="195787" cy="1633721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295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/>
      <p:bldP spid="9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9C50B-4BEB-4F01-B268-E7928F828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132" y="132556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Donne les coordonnées de A.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5F8AF9-B260-4623-9BFB-061EE32DA3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880" y="340024"/>
            <a:ext cx="6362700" cy="58674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565071-0216-4A06-838E-FCCADE4AD33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77215" y="1202665"/>
            <a:ext cx="940842" cy="971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/>
              <p:nvPr/>
            </p:nvSpPr>
            <p:spPr>
              <a:xfrm>
                <a:off x="1106775" y="2505075"/>
                <a:ext cx="272606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𝐀</m:t>
                      </m:r>
                      <m:r>
                        <a:rPr lang="fr-FR" sz="32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; </m:t>
                          </m:r>
                          <m:r>
                            <a:rPr lang="fr-FR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D03420-8C55-4B0D-9616-9FCF507F9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775" y="2505075"/>
                <a:ext cx="272606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re 1">
            <a:extLst>
              <a:ext uri="{FF2B5EF4-FFF2-40B4-BE49-F238E27FC236}">
                <a16:creationId xmlns:a16="http://schemas.microsoft.com/office/drawing/2014/main" id="{D3F23C17-D2AB-403C-9E64-E896ABB8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638" y="0"/>
            <a:ext cx="4743419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4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D4333FB-4D1C-428C-A654-0BC79A099059}"/>
              </a:ext>
            </a:extLst>
          </p:cNvPr>
          <p:cNvCxnSpPr>
            <a:cxnSpLocks/>
          </p:cNvCxnSpPr>
          <p:nvPr/>
        </p:nvCxnSpPr>
        <p:spPr>
          <a:xfrm>
            <a:off x="7993626" y="1202665"/>
            <a:ext cx="0" cy="255325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>
            <a:extLst>
              <a:ext uri="{FF2B5EF4-FFF2-40B4-BE49-F238E27FC236}">
                <a16:creationId xmlns:a16="http://schemas.microsoft.com/office/drawing/2014/main" id="{AF175156-BBFE-41E7-96FA-EC8230DD2D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68" y="3838293"/>
            <a:ext cx="295316" cy="37152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53EE7C3-D4CF-4B2B-B823-2EE4C2168BD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960" y="915931"/>
            <a:ext cx="304843" cy="40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455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0.2957 -0.0925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79" y="-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4.44444E-6 L -0.46758 -0.1780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385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07407E-6 L -0.37708 0.2453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54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83705E14-6815-4F0F-A7FA-6537C1FC9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65" y="3909126"/>
            <a:ext cx="2252535" cy="265938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97724" y="209850"/>
            <a:ext cx="2596551" cy="1325563"/>
          </a:xfrm>
        </p:spPr>
        <p:txBody>
          <a:bodyPr/>
          <a:lstStyle/>
          <a:p>
            <a:pPr algn="ctr"/>
            <a:r>
              <a:rPr lang="fr-FR" b="1" u="sng" dirty="0">
                <a:uFill>
                  <a:solidFill>
                    <a:srgbClr val="FF0000"/>
                  </a:solidFill>
                </a:uFill>
              </a:rPr>
              <a:t>Question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269969"/>
                <a:ext cx="10515600" cy="5278315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fr-FR" sz="3600" dirty="0">
                    <a:latin typeface="Book Antiqua" panose="02040602050305030304" pitchFamily="18" charset="0"/>
                  </a:rPr>
                  <a:t>Calcule la distance de freinage d’un véhicule roulant à 50 km/h à l’aide de la formule : 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𝑑𝑓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num>
                                <m:den>
                                  <m:r>
                                    <a:rPr lang="fr-FR" sz="3600" i="1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</m:oMath>
                  </m:oMathPara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         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fr-FR" sz="3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sz="3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sz="3600" b="0" i="1" smtClean="0">
                                    <a:solidFill>
                                      <a:srgbClr val="00B0F0"/>
                                    </a:solidFill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num>
                              <m:den>
                                <m:r>
                                  <a:rPr lang="fr-FR" sz="36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     5</m:t>
                        </m:r>
                      </m:e>
                      <m:sup>
                        <m:r>
                          <a:rPr lang="fr-FR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  25</m:t>
                    </m:r>
                    <m:r>
                      <a:rPr lang="fr-FR" sz="3600" i="1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fr-F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r>
                  <a:rPr lang="fr-FR" sz="3600" dirty="0"/>
                  <a:t>				      </a:t>
                </a:r>
                <a14:m>
                  <m:oMath xmlns:m="http://schemas.openxmlformats.org/officeDocument/2006/math">
                    <m:r>
                      <a:rPr lang="fr-FR" sz="3600" i="1">
                        <a:latin typeface="Cambria Math" panose="02040503050406030204" pitchFamily="18" charset="0"/>
                      </a:rPr>
                      <m:t>=  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12,5 </m:t>
                    </m:r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fr-FR" sz="3600" dirty="0"/>
              </a:p>
              <a:p>
                <a:pPr marL="0" indent="0" algn="just">
                  <a:spcAft>
                    <a:spcPts val="600"/>
                  </a:spcAft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0" indent="0" algn="just">
                  <a:buNone/>
                </a:pPr>
                <a:endParaRPr lang="fr-FR" sz="36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269969"/>
                <a:ext cx="10515600" cy="5278315"/>
              </a:xfrm>
              <a:blipFill>
                <a:blip r:embed="rId3"/>
                <a:stretch>
                  <a:fillRect l="-1739" t="-2771" r="-17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6DF03402-E315-4932-BDB3-2CBC5910C7DD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271" y="4134250"/>
            <a:ext cx="2836333" cy="273706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BBA59BC0-1219-4BD5-B6BD-4E15FE7E29E3}"/>
              </a:ext>
            </a:extLst>
          </p:cNvPr>
          <p:cNvSpPr/>
          <p:nvPr/>
        </p:nvSpPr>
        <p:spPr>
          <a:xfrm>
            <a:off x="5832126" y="5742432"/>
            <a:ext cx="1582993" cy="68825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1CEC37-FCC1-4DF8-9DF5-A2AE8EACA2D6}"/>
              </a:ext>
            </a:extLst>
          </p:cNvPr>
          <p:cNvSpPr/>
          <p:nvPr/>
        </p:nvSpPr>
        <p:spPr>
          <a:xfrm>
            <a:off x="2772000" y="1692000"/>
            <a:ext cx="20906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rgbClr val="00B0F0"/>
                </a:solidFill>
                <a:latin typeface="Book Antiqua" panose="02040602050305030304" pitchFamily="18" charset="0"/>
              </a:rPr>
              <a:t>50 km/h </a:t>
            </a:r>
            <a:endParaRPr lang="fr-FR" sz="3600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C737BF3-FDAD-4860-A5A3-CB4B84152AFA}"/>
                  </a:ext>
                </a:extLst>
              </p:cNvPr>
              <p:cNvSpPr/>
              <p:nvPr/>
            </p:nvSpPr>
            <p:spPr>
              <a:xfrm>
                <a:off x="5899355" y="2155451"/>
                <a:ext cx="56618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fr-FR" sz="3600" b="1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8C737BF3-FDAD-4860-A5A3-CB4B84152A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355" y="2155451"/>
                <a:ext cx="566181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96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decel="2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230</Words>
  <Application>Microsoft Office PowerPoint</Application>
  <PresentationFormat>Grand écran</PresentationFormat>
  <Paragraphs>41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Cambria Math</vt:lpstr>
      <vt:lpstr>Thème Office</vt:lpstr>
      <vt:lpstr>3ème   </vt:lpstr>
      <vt:lpstr>Question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Benéflo</dc:creator>
  <cp:lastModifiedBy>Benoît Dabin</cp:lastModifiedBy>
  <cp:revision>41</cp:revision>
  <dcterms:created xsi:type="dcterms:W3CDTF">2020-01-31T19:44:43Z</dcterms:created>
  <dcterms:modified xsi:type="dcterms:W3CDTF">2021-03-08T17:37:46Z</dcterms:modified>
</cp:coreProperties>
</file>