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505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 varScale="1">
        <p:scale>
          <a:sx n="51" d="100"/>
          <a:sy n="51" d="100"/>
        </p:scale>
        <p:origin x="-8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F709D-8B2A-403E-B161-59C5EDD2548B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DC7A8-55D1-4B12-BB9D-AEDACB8C12D6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E3551-762E-4971-A865-6BFB109AD3BD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01F30-7274-4561-B624-0C9641B30C6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27134-A209-4680-A383-CB757C88996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53B07-2098-4230-843E-849CB4870CEE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70447-F335-4AD2-A1C0-1E98BC370CD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56C62-D493-4AD0-893E-C0C034305A6E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C839A-059F-4E14-87D0-E23772C9D5F6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6103B-83E6-4998-A541-090EFF0C4E0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C2195-33B4-48ED-BCA5-2C41A465714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B3FF52-CCB8-4B33-BAFB-BD275F53E1F8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6250"/>
            <a:ext cx="6400800" cy="5689600"/>
          </a:xfrm>
        </p:spPr>
        <p:txBody>
          <a:bodyPr/>
          <a:lstStyle/>
          <a:p>
            <a:r>
              <a:rPr lang="fr-FR" sz="2400" b="1">
                <a:latin typeface="Lucida Handwriting" pitchFamily="66" charset="0"/>
              </a:rPr>
              <a:t>Le dormeur du val</a:t>
            </a:r>
          </a:p>
        </p:txBody>
      </p:sp>
      <p:pic>
        <p:nvPicPr>
          <p:cNvPr id="2053" name="Picture 5" descr="477348823HzUbjw_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3893F"/>
              </a:clrFrom>
              <a:clrTo>
                <a:srgbClr val="83893F">
                  <a:alpha val="0"/>
                </a:srgbClr>
              </a:clrTo>
            </a:clrChange>
            <a:lum bright="40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68313" y="171450"/>
            <a:ext cx="7632700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2800" b="1">
                <a:solidFill>
                  <a:srgbClr val="990000"/>
                </a:solidFill>
                <a:latin typeface="Script MT Bold" pitchFamily="66" charset="0"/>
              </a:rPr>
              <a:t>Le dormeur du val</a:t>
            </a: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C’est un trou de verdure où chante une rivière</a:t>
            </a:r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Accrochant follement aux herbes des haillons</a:t>
            </a:r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D’argent, où le soleil de la montagne fière,</a:t>
            </a:r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Luit ; c’est un petit val qui mousse de rayons.</a:t>
            </a:r>
          </a:p>
          <a:p>
            <a:pPr algn="ctr"/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Un soldat jeune, bouche ouverte, tête nue,</a:t>
            </a:r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Et la nuque baignant dans le frais cresson bleu,</a:t>
            </a:r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Dort ; il est étendu dans l’herbe sous la nue,</a:t>
            </a:r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Pâle dans son lit vert où la lumière pleut.</a:t>
            </a:r>
          </a:p>
          <a:p>
            <a:pPr algn="ctr"/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Les pieds dans les glaïeuls, il dort, souriant comme</a:t>
            </a:r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Sourirait un enfant malade, il fait un somme.</a:t>
            </a:r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Nature, berce-ce le chaudement : il a froid !</a:t>
            </a:r>
          </a:p>
          <a:p>
            <a:pPr algn="ctr"/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Les parfums ne font pas frissonner sa narine ;</a:t>
            </a:r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Il dort dans le soleil, la main sur sa poitrine, </a:t>
            </a:r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Tranquille. Il a deux trous rouges au côté droit.</a:t>
            </a:r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                                      </a:t>
            </a:r>
            <a:endParaRPr lang="en-GB" sz="2000" b="1">
              <a:solidFill>
                <a:srgbClr val="990000"/>
              </a:solidFill>
              <a:latin typeface="Script MT Bold" pitchFamily="66" charset="0"/>
            </a:endParaRPr>
          </a:p>
          <a:p>
            <a:pPr algn="ctr"/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                                </a:t>
            </a:r>
            <a:r>
              <a:rPr lang="fr-FR" sz="2000" b="1">
                <a:solidFill>
                  <a:srgbClr val="990000"/>
                </a:solidFill>
                <a:latin typeface="Lucida Handwriting" pitchFamily="66" charset="0"/>
              </a:rPr>
              <a:t>ARTHUR RIMBAUD</a:t>
            </a:r>
            <a:r>
              <a:rPr lang="fr-FR" sz="2000" b="1">
                <a:solidFill>
                  <a:srgbClr val="990000"/>
                </a:solidFill>
                <a:latin typeface="Script MT Bold" pitchFamily="66" charset="0"/>
              </a:rPr>
              <a:t> (16 ans. Novembre 1870)</a:t>
            </a:r>
          </a:p>
        </p:txBody>
      </p:sp>
      <p:pic>
        <p:nvPicPr>
          <p:cNvPr id="2056" name="Picture 8" descr="rimba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013325"/>
            <a:ext cx="114300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decel="100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00" decel="100000" fill="hold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00" decel="100000" fill="hold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decel="100000" fill="hold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700" decel="100000" fill="hold"/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700" decel="100000" fill="hold"/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700" decel="100000" fill="hold"/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0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0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700" decel="100000" fill="hold"/>
                                        <p:tgtEl>
                                          <p:spTgt spid="20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20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0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700" decel="100000" fill="hold"/>
                                        <p:tgtEl>
                                          <p:spTgt spid="20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20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0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700" decel="100000" fill="hold"/>
                                        <p:tgtEl>
                                          <p:spTgt spid="20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0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0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700" decel="100000" fill="hold"/>
                                        <p:tgtEl>
                                          <p:spTgt spid="20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477348823HzUbjw_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3893F"/>
              </a:clrFrom>
              <a:clrTo>
                <a:srgbClr val="83893F">
                  <a:alpha val="0"/>
                </a:srgbClr>
              </a:clrTo>
            </a:clrChange>
            <a:lum bright="-14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116013" y="1341438"/>
            <a:ext cx="2808287" cy="1800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C’est un trou de verdure</a:t>
            </a:r>
          </a:p>
          <a:p>
            <a:r>
              <a:rPr lang="fr-FR" sz="2800" b="1">
                <a:solidFill>
                  <a:schemeClr val="bg1"/>
                </a:solidFill>
              </a:rPr>
              <a:t>où chante une rivière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508625" y="3860800"/>
            <a:ext cx="3095625" cy="2227263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Accrochant follement </a:t>
            </a:r>
          </a:p>
          <a:p>
            <a:r>
              <a:rPr lang="fr-FR" sz="2800" b="1">
                <a:solidFill>
                  <a:schemeClr val="bg1"/>
                </a:solidFill>
              </a:rPr>
              <a:t>aux herbes des haillons </a:t>
            </a:r>
          </a:p>
          <a:p>
            <a:r>
              <a:rPr lang="fr-FR" sz="2800" b="1">
                <a:solidFill>
                  <a:schemeClr val="bg1"/>
                </a:solidFill>
              </a:rPr>
              <a:t>D’argent,</a:t>
            </a:r>
            <a:r>
              <a:rPr lang="fr-FR" sz="2800"/>
              <a:t> </a:t>
            </a:r>
            <a:endParaRPr lang="en-GB" sz="2800"/>
          </a:p>
        </p:txBody>
      </p:sp>
      <p:pic>
        <p:nvPicPr>
          <p:cNvPr id="11271" name="Picture 7" descr="y1pW27o1xTURtaeqxpuIh6s7t3cY9nw3KxTV1VzhL5peouGpe0Em8b2hLhhbOEJNtSk8lpUUAFk5j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052513"/>
            <a:ext cx="3362325" cy="2235200"/>
          </a:xfrm>
          <a:prstGeom prst="rect">
            <a:avLst/>
          </a:prstGeom>
          <a:noFill/>
        </p:spPr>
      </p:pic>
      <p:pic>
        <p:nvPicPr>
          <p:cNvPr id="11272" name="Picture 8" descr="29913_the_sun_rising_over_green_grass_casting_rays_of_sunshine_in_the_s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644900"/>
            <a:ext cx="3505200" cy="2632075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042988" y="260350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1">
                <a:solidFill>
                  <a:schemeClr val="bg1"/>
                </a:solidFill>
                <a:latin typeface="Script MT Bold" pitchFamily="66" charset="0"/>
              </a:rPr>
              <a:t>Cliquez au centre de chaque image pour voir les phrases, puis cliquez en dehors de la deuxième image pour voir la diapo suivante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477348823HzUbjw_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3893F"/>
              </a:clrFrom>
              <a:clrTo>
                <a:srgbClr val="83893F">
                  <a:alpha val="0"/>
                </a:srgbClr>
              </a:clrTo>
            </a:clrChange>
            <a:lum bright="4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00113" y="1052513"/>
            <a:ext cx="2952750" cy="13731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où le soleil de la montagne fière,</a:t>
            </a:r>
            <a:endParaRPr lang="en-GB" sz="2800" b="1">
              <a:solidFill>
                <a:schemeClr val="bg1"/>
              </a:solidFill>
            </a:endParaRPr>
          </a:p>
          <a:p>
            <a:r>
              <a:rPr lang="fr-FR" sz="2800" b="1">
                <a:solidFill>
                  <a:schemeClr val="bg1"/>
                </a:solidFill>
              </a:rPr>
              <a:t>Luit </a:t>
            </a:r>
            <a:r>
              <a:rPr lang="fr-FR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508625" y="4221163"/>
            <a:ext cx="2747963" cy="1800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c’est un petit val qui mousse de rayons.</a:t>
            </a:r>
          </a:p>
        </p:txBody>
      </p:sp>
      <p:pic>
        <p:nvPicPr>
          <p:cNvPr id="12296" name="Picture 8" descr="Sunrise_Moun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6250"/>
            <a:ext cx="3671888" cy="2486025"/>
          </a:xfrm>
          <a:prstGeom prst="rect">
            <a:avLst/>
          </a:prstGeom>
          <a:noFill/>
        </p:spPr>
      </p:pic>
      <p:pic>
        <p:nvPicPr>
          <p:cNvPr id="12297" name="Picture 9" descr="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716338"/>
            <a:ext cx="3979862" cy="265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477348823HzUbjw_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3893F"/>
              </a:clrFrom>
              <a:clrTo>
                <a:srgbClr val="83893F">
                  <a:alpha val="0"/>
                </a:srgbClr>
              </a:clrTo>
            </a:clrChange>
            <a:lum bright="4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84213" y="836613"/>
            <a:ext cx="2857500" cy="1800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Un soldat jeune, bouche ouverte, tête nue,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148263" y="4005263"/>
            <a:ext cx="3073400" cy="22272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Et la nuque baignant dans le frais cresson bleu,</a:t>
            </a:r>
            <a:endParaRPr lang="en-GB" sz="2800" b="1">
              <a:solidFill>
                <a:schemeClr val="bg1"/>
              </a:solidFill>
            </a:endParaRPr>
          </a:p>
          <a:p>
            <a:r>
              <a:rPr lang="fr-FR" sz="2800" b="1">
                <a:solidFill>
                  <a:schemeClr val="bg1"/>
                </a:solidFill>
              </a:rPr>
              <a:t>Dort </a:t>
            </a:r>
          </a:p>
        </p:txBody>
      </p:sp>
      <p:pic>
        <p:nvPicPr>
          <p:cNvPr id="13319" name="Picture 7" descr="dormeur_du_val_photo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20713"/>
            <a:ext cx="3168650" cy="2376487"/>
          </a:xfrm>
          <a:prstGeom prst="rect">
            <a:avLst/>
          </a:prstGeom>
          <a:noFill/>
        </p:spPr>
      </p:pic>
      <p:pic>
        <p:nvPicPr>
          <p:cNvPr id="13320" name="Picture 8" descr="water%20cr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716338"/>
            <a:ext cx="3527425" cy="264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40" name="Picture 4" descr="477348823HzUbjw_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3893F"/>
              </a:clrFrom>
              <a:clrTo>
                <a:srgbClr val="83893F">
                  <a:alpha val="0"/>
                </a:srgbClr>
              </a:clrTo>
            </a:clrChange>
            <a:lum bright="4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900113" y="765175"/>
            <a:ext cx="2592387" cy="13731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il est étendu dans l’herbe sous la nue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87900" y="4149725"/>
            <a:ext cx="3168650" cy="13731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Pâle dans son lit vert où la lumière pleut.</a:t>
            </a:r>
            <a:endParaRPr lang="en-GB" sz="2800" b="1">
              <a:solidFill>
                <a:schemeClr val="bg1"/>
              </a:solidFill>
            </a:endParaRPr>
          </a:p>
        </p:txBody>
      </p:sp>
      <p:pic>
        <p:nvPicPr>
          <p:cNvPr id="14343" name="Picture 7" descr="alba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860800"/>
            <a:ext cx="3311525" cy="2200275"/>
          </a:xfrm>
          <a:prstGeom prst="rect">
            <a:avLst/>
          </a:prstGeom>
          <a:noFill/>
        </p:spPr>
      </p:pic>
      <p:pic>
        <p:nvPicPr>
          <p:cNvPr id="14345" name="Picture 9" descr="ledormeurduv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49275"/>
            <a:ext cx="3343275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4" name="Picture 4" descr="477348823HzUbjw_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3893F"/>
              </a:clrFrom>
              <a:clrTo>
                <a:srgbClr val="83893F">
                  <a:alpha val="0"/>
                </a:srgbClr>
              </a:clrTo>
            </a:clrChange>
            <a:lum bright="4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042988" y="1196975"/>
            <a:ext cx="2425700" cy="1800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Les pieds dans les glaïeuls, il dort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508625" y="3068638"/>
            <a:ext cx="2376488" cy="308133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souriant comme</a:t>
            </a:r>
            <a:endParaRPr lang="en-GB" sz="2800" b="1">
              <a:solidFill>
                <a:schemeClr val="bg1"/>
              </a:solidFill>
            </a:endParaRPr>
          </a:p>
          <a:p>
            <a:r>
              <a:rPr lang="fr-FR" sz="2800" b="1">
                <a:solidFill>
                  <a:schemeClr val="bg1"/>
                </a:solidFill>
              </a:rPr>
              <a:t>Sourirait un enfant malade, il fait un somme.</a:t>
            </a:r>
            <a:endParaRPr lang="en-GB" sz="2800" b="1">
              <a:solidFill>
                <a:schemeClr val="bg1"/>
              </a:solidFill>
            </a:endParaRPr>
          </a:p>
        </p:txBody>
      </p:sp>
      <p:pic>
        <p:nvPicPr>
          <p:cNvPr id="15369" name="Picture 9" descr="glaie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76250"/>
            <a:ext cx="2451100" cy="3168650"/>
          </a:xfrm>
          <a:prstGeom prst="rect">
            <a:avLst/>
          </a:prstGeom>
          <a:noFill/>
        </p:spPr>
      </p:pic>
      <p:pic>
        <p:nvPicPr>
          <p:cNvPr id="15370" name="Picture 10" descr="enfant-malade-2746206tvifp_13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852738"/>
            <a:ext cx="2527300" cy="349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9" name="Picture 5" descr="477348823HzUbjw_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3893F"/>
              </a:clrFrom>
              <a:clrTo>
                <a:srgbClr val="83893F">
                  <a:alpha val="0"/>
                </a:srgbClr>
              </a:clrTo>
            </a:clrChange>
            <a:lum bright="4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042988" y="1144588"/>
            <a:ext cx="2520950" cy="1800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Nature, berce-ce le chaudement : il a froid !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724525" y="4365625"/>
            <a:ext cx="2590800" cy="1800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Les parfums ne font pas frissonner sa narine</a:t>
            </a:r>
            <a:endParaRPr lang="en-GB" sz="2800" b="1">
              <a:solidFill>
                <a:schemeClr val="bg1"/>
              </a:solidFill>
            </a:endParaRPr>
          </a:p>
        </p:txBody>
      </p:sp>
      <p:pic>
        <p:nvPicPr>
          <p:cNvPr id="16392" name="Picture 8" descr="1215a_Chaise_400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60350"/>
            <a:ext cx="2616200" cy="3502025"/>
          </a:xfrm>
          <a:prstGeom prst="rect">
            <a:avLst/>
          </a:prstGeom>
          <a:noFill/>
        </p:spPr>
      </p:pic>
      <p:pic>
        <p:nvPicPr>
          <p:cNvPr id="16393" name="Picture 9" descr="3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860800"/>
            <a:ext cx="2808288" cy="263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2" name="Picture 4" descr="477348823HzUbjw_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3893F"/>
              </a:clrFrom>
              <a:clrTo>
                <a:srgbClr val="83893F">
                  <a:alpha val="0"/>
                </a:srgbClr>
              </a:clrTo>
            </a:clrChange>
            <a:lum bright="4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71550" y="1125538"/>
            <a:ext cx="2952750" cy="1800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Il dort dans le soleil, la main sur sa poitrine, </a:t>
            </a:r>
            <a:endParaRPr lang="en-GB" sz="2800" b="1">
              <a:solidFill>
                <a:schemeClr val="bg1"/>
              </a:solidFill>
            </a:endParaRPr>
          </a:p>
          <a:p>
            <a:r>
              <a:rPr lang="fr-FR" sz="2800" b="1">
                <a:solidFill>
                  <a:schemeClr val="bg1"/>
                </a:solidFill>
              </a:rPr>
              <a:t>Tranquille. 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076825" y="4365625"/>
            <a:ext cx="2663825" cy="13731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Il a deux trous rouges au côté droit.</a:t>
            </a:r>
            <a:endParaRPr lang="en-GB" sz="2800" b="1">
              <a:solidFill>
                <a:schemeClr val="bg1"/>
              </a:solidFill>
            </a:endParaRPr>
          </a:p>
        </p:txBody>
      </p:sp>
      <p:pic>
        <p:nvPicPr>
          <p:cNvPr id="17415" name="Picture 7" descr="ledormeurduval main 7z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052513"/>
            <a:ext cx="3384550" cy="1887537"/>
          </a:xfrm>
          <a:prstGeom prst="rect">
            <a:avLst/>
          </a:prstGeom>
          <a:noFill/>
        </p:spPr>
      </p:pic>
      <p:pic>
        <p:nvPicPr>
          <p:cNvPr id="17416" name="Picture 8" descr="ledormeurduva 2 trous rou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500438"/>
            <a:ext cx="3311525" cy="292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04_SunInGr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pic>
        <p:nvPicPr>
          <p:cNvPr id="20485" name="Picture 5" descr="ledormeurduval7z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88913"/>
            <a:ext cx="5614988" cy="7199312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843213" y="2276475"/>
            <a:ext cx="20161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9600">
                <a:solidFill>
                  <a:schemeClr val="hlink"/>
                </a:solidFill>
                <a:latin typeface="Script MT Bold" pitchFamily="66" charset="0"/>
              </a:rPr>
              <a:t>Fin</a:t>
            </a:r>
            <a:endParaRPr lang="en-GB" sz="9600">
              <a:solidFill>
                <a:schemeClr val="hlink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667</TotalTime>
  <Words>189</Words>
  <Application>Microsoft Office PowerPoint</Application>
  <PresentationFormat>Affichage à l'écran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Lucida Handwriting</vt:lpstr>
      <vt:lpstr>Script MT Bold</vt:lpstr>
      <vt:lpstr>Default Design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henriettet</dc:creator>
  <cp:lastModifiedBy>Pierre</cp:lastModifiedBy>
  <cp:revision>8</cp:revision>
  <dcterms:created xsi:type="dcterms:W3CDTF">2009-03-23T23:35:52Z</dcterms:created>
  <dcterms:modified xsi:type="dcterms:W3CDTF">2010-10-13T08:13:12Z</dcterms:modified>
</cp:coreProperties>
</file>