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3" r:id="rId5"/>
    <p:sldId id="265" r:id="rId6"/>
    <p:sldId id="264" r:id="rId7"/>
    <p:sldId id="260" r:id="rId8"/>
    <p:sldId id="261"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24" autoAdjust="0"/>
  </p:normalViewPr>
  <p:slideViewPr>
    <p:cSldViewPr>
      <p:cViewPr>
        <p:scale>
          <a:sx n="100" d="100"/>
          <a:sy n="100" d="100"/>
        </p:scale>
        <p:origin x="-280" y="4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286248" y="6286520"/>
            <a:ext cx="2133600" cy="365125"/>
          </a:xfrm>
        </p:spPr>
        <p:txBody>
          <a:bodyPr/>
          <a:lstStyle/>
          <a:p>
            <a:fld id="{8A23D002-48C1-437B-A6F1-61B3F7707F35}" type="datetimeFigureOut">
              <a:rPr lang="fr-FR" smtClean="0"/>
              <a:pPr/>
              <a:t>30/08/2016</a:t>
            </a:fld>
            <a:endParaRPr lang="fr-FR"/>
          </a:p>
        </p:txBody>
      </p:sp>
      <p:sp>
        <p:nvSpPr>
          <p:cNvPr id="6" name="Espace réservé du numéro de diapositive 5"/>
          <p:cNvSpPr>
            <a:spLocks noGrp="1"/>
          </p:cNvSpPr>
          <p:nvPr>
            <p:ph type="sldNum" sz="quarter" idx="12"/>
          </p:nvPr>
        </p:nvSpPr>
        <p:spPr>
          <a:xfrm>
            <a:off x="6572264" y="6286520"/>
            <a:ext cx="2133600" cy="365125"/>
          </a:xfrm>
        </p:spPr>
        <p:txBody>
          <a:bodyPr/>
          <a:lstStyle/>
          <a:p>
            <a:fld id="{7F1C2E7A-E49D-4E9E-82D5-094391D29E2A}" type="slidenum">
              <a:rPr lang="fr-FR" smtClean="0"/>
              <a:pPr/>
              <a:t>‹N°›</a:t>
            </a:fld>
            <a:endParaRPr lang="fr-FR"/>
          </a:p>
        </p:txBody>
      </p:sp>
      <p:graphicFrame>
        <p:nvGraphicFramePr>
          <p:cNvPr id="2050" name="Object 2"/>
          <p:cNvGraphicFramePr>
            <a:graphicFrameLocks noChangeAspect="1"/>
          </p:cNvGraphicFramePr>
          <p:nvPr/>
        </p:nvGraphicFramePr>
        <p:xfrm>
          <a:off x="928662" y="214290"/>
          <a:ext cx="1790694" cy="1643074"/>
        </p:xfrm>
        <a:graphic>
          <a:graphicData uri="http://schemas.openxmlformats.org/presentationml/2006/ole">
            <p:oleObj spid="_x0000_s2099" name="Acrobat Document" r:id="rId3" imgW="2232000" imgH="2047680" progId="AcroExch.Document.DC">
              <p:embed/>
            </p:oleObj>
          </a:graphicData>
        </a:graphic>
      </p:graphicFrame>
      <p:pic>
        <p:nvPicPr>
          <p:cNvPr id="8" name="Picture 2" descr="C:\Documents and Settings\cheftrav1\Bureau\ERASMUS\site internet etablissement erasmus\logo_header.PNG"/>
          <p:cNvPicPr>
            <a:picLocks noChangeAspect="1" noChangeArrowheads="1"/>
          </p:cNvPicPr>
          <p:nvPr userDrawn="1"/>
        </p:nvPicPr>
        <p:blipFill>
          <a:blip r:embed="rId4" cstate="print"/>
          <a:srcRect/>
          <a:stretch>
            <a:fillRect/>
          </a:stretch>
        </p:blipFill>
        <p:spPr bwMode="auto">
          <a:xfrm>
            <a:off x="3286116" y="500042"/>
            <a:ext cx="2625333" cy="900114"/>
          </a:xfrm>
          <a:prstGeom prst="rect">
            <a:avLst/>
          </a:prstGeom>
          <a:noFill/>
        </p:spPr>
      </p:pic>
      <p:pic>
        <p:nvPicPr>
          <p:cNvPr id="9" name="Picture 3" descr="C:\Documents and Settings\cheftrav1\Bureau\ERASMUS\site internet etablissement erasmus\flag_yellow_low.jpg"/>
          <p:cNvPicPr>
            <a:picLocks noChangeAspect="1" noChangeArrowheads="1"/>
          </p:cNvPicPr>
          <p:nvPr userDrawn="1"/>
        </p:nvPicPr>
        <p:blipFill>
          <a:blip r:embed="rId5" cstate="print"/>
          <a:srcRect/>
          <a:stretch>
            <a:fillRect/>
          </a:stretch>
        </p:blipFill>
        <p:spPr bwMode="auto">
          <a:xfrm>
            <a:off x="6786578" y="214290"/>
            <a:ext cx="2027232" cy="1377419"/>
          </a:xfrm>
          <a:prstGeom prst="rect">
            <a:avLst/>
          </a:prstGeom>
          <a:noFill/>
        </p:spPr>
      </p:pic>
    </p:spTree>
  </p:cSld>
  <p:clrMapOvr>
    <a:masterClrMapping/>
  </p:clrMapOvr>
  <p:transition spd="med" advClick="0" advTm="3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23D002-48C1-437B-A6F1-61B3F7707F35}" type="datetimeFigureOut">
              <a:rPr lang="fr-FR" smtClean="0"/>
              <a:pPr/>
              <a:t>30/08/2016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F1C2E7A-E49D-4E9E-82D5-094391D29E2A}" type="slidenum">
              <a:rPr lang="fr-FR" smtClean="0"/>
              <a:pPr/>
              <a:t>‹N°›</a:t>
            </a:fld>
            <a:endParaRPr lang="fr-FR"/>
          </a:p>
        </p:txBody>
      </p:sp>
    </p:spTree>
  </p:cSld>
  <p:clrMapOvr>
    <a:masterClrMapping/>
  </p:clrMapOvr>
  <p:transition spd="med" advClick="0" advTm="3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1428728" y="63579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3D002-48C1-437B-A6F1-61B3F7707F35}" type="datetimeFigureOut">
              <a:rPr lang="fr-FR" smtClean="0"/>
              <a:pPr/>
              <a:t>30/08/2016</a:t>
            </a:fld>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C2E7A-E49D-4E9E-82D5-094391D29E2A}" type="slidenum">
              <a:rPr lang="fr-FR" smtClean="0"/>
              <a:pPr/>
              <a:t>‹N°›</a:t>
            </a:fld>
            <a:endParaRPr lang="fr-FR"/>
          </a:p>
        </p:txBody>
      </p:sp>
      <p:sp>
        <p:nvSpPr>
          <p:cNvPr id="9" name="Espace réservé de la date 3"/>
          <p:cNvSpPr txBox="1">
            <a:spLocks/>
          </p:cNvSpPr>
          <p:nvPr userDrawn="1"/>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3D002-48C1-437B-A6F1-61B3F7707F35}" type="datetimeFigureOut">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30/08/2016</a:t>
            </a:fld>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Espace réservé du numéro de diapositive 5"/>
          <p:cNvSpPr txBox="1">
            <a:spLocks/>
          </p:cNvSpPr>
          <p:nvPr userDrawn="1"/>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1C2E7A-E49D-4E9E-82D5-094391D29E2A}" type="slidenum">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p:txBody>
      </p:sp>
      <p:graphicFrame>
        <p:nvGraphicFramePr>
          <p:cNvPr id="11" name="Object 2"/>
          <p:cNvGraphicFramePr>
            <a:graphicFrameLocks noChangeAspect="1"/>
          </p:cNvGraphicFramePr>
          <p:nvPr userDrawn="1"/>
        </p:nvGraphicFramePr>
        <p:xfrm>
          <a:off x="928662" y="214290"/>
          <a:ext cx="1790694" cy="1643074"/>
        </p:xfrm>
        <a:graphic>
          <a:graphicData uri="http://schemas.openxmlformats.org/presentationml/2006/ole">
            <p:oleObj spid="_x0000_s3123" name="Acrobat Document" r:id="rId14" imgW="2232000" imgH="2047680" progId="AcroExch.Document.DC">
              <p:embed/>
            </p:oleObj>
          </a:graphicData>
        </a:graphic>
      </p:graphicFrame>
      <p:pic>
        <p:nvPicPr>
          <p:cNvPr id="12" name="Picture 2" descr="C:\Documents and Settings\cheftrav1\Bureau\ERASMUS\site internet etablissement erasmus\logo_header.PNG"/>
          <p:cNvPicPr>
            <a:picLocks noChangeAspect="1" noChangeArrowheads="1"/>
          </p:cNvPicPr>
          <p:nvPr userDrawn="1"/>
        </p:nvPicPr>
        <p:blipFill>
          <a:blip r:embed="rId15" cstate="print"/>
          <a:srcRect/>
          <a:stretch>
            <a:fillRect/>
          </a:stretch>
        </p:blipFill>
        <p:spPr bwMode="auto">
          <a:xfrm>
            <a:off x="3286116" y="500042"/>
            <a:ext cx="2625333" cy="900114"/>
          </a:xfrm>
          <a:prstGeom prst="rect">
            <a:avLst/>
          </a:prstGeom>
          <a:noFill/>
        </p:spPr>
      </p:pic>
      <p:pic>
        <p:nvPicPr>
          <p:cNvPr id="13" name="Picture 3" descr="C:\Documents and Settings\cheftrav1\Bureau\ERASMUS\site internet etablissement erasmus\flag_yellow_low.jpg"/>
          <p:cNvPicPr>
            <a:picLocks noChangeAspect="1" noChangeArrowheads="1"/>
          </p:cNvPicPr>
          <p:nvPr userDrawn="1"/>
        </p:nvPicPr>
        <p:blipFill>
          <a:blip r:embed="rId16" cstate="print"/>
          <a:srcRect/>
          <a:stretch>
            <a:fillRect/>
          </a:stretch>
        </p:blipFill>
        <p:spPr bwMode="auto">
          <a:xfrm>
            <a:off x="6786578" y="214290"/>
            <a:ext cx="2027232" cy="1377419"/>
          </a:xfrm>
          <a:prstGeom prst="rect">
            <a:avLst/>
          </a:prstGeom>
          <a:noFill/>
        </p:spPr>
      </p:pic>
      <p:pic>
        <p:nvPicPr>
          <p:cNvPr id="14" name="Picture 5" descr="Z:\Tertiaire\ressource partagée\CHARTE GRAPHIQUE LYCEE LAPEROUSE - BTS - CPGE - LOGO ++\2014-NOUVELLE CHARTE GRAPHIQUE\CHARTE GRAPHIQUE 2014 DOCUMENTS DE BASE\charte graphique à diffuser general\VaguePleineBLap.png"/>
          <p:cNvPicPr>
            <a:picLocks noChangeAspect="1" noChangeArrowheads="1"/>
          </p:cNvPicPr>
          <p:nvPr userDrawn="1"/>
        </p:nvPicPr>
        <p:blipFill>
          <a:blip r:embed="rId17" cstate="print"/>
          <a:srcRect/>
          <a:stretch>
            <a:fillRect/>
          </a:stretch>
        </p:blipFill>
        <p:spPr bwMode="auto">
          <a:xfrm>
            <a:off x="0" y="0"/>
            <a:ext cx="1210424" cy="642939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3000">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europass.cedefop.europa.eu/fr/documents/european-skills-passport/language-passport" TargetMode="External"/><Relationship Id="rId2" Type="http://schemas.openxmlformats.org/officeDocument/2006/relationships/hyperlink" Target="http://europass.cedefop.europa.eu/fr/documents/curriculum-vitae" TargetMode="External"/><Relationship Id="rId1" Type="http://schemas.openxmlformats.org/officeDocument/2006/relationships/slideLayout" Target="../slideLayouts/slideLayout8.xml"/><Relationship Id="rId4" Type="http://schemas.openxmlformats.org/officeDocument/2006/relationships/hyperlink" Target="http://europass.cedefop.europa.eu/fr/documents/european-skills-passport/europass-mobil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choolEducationGateway.eu" TargetMode="External"/><Relationship Id="rId2" Type="http://schemas.openxmlformats.org/officeDocument/2006/relationships/hyperlink" Target="http://www.etwinning.net/"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erasmusplus.fr/penelope/" TargetMode="External"/><Relationship Id="rId2" Type="http://schemas.openxmlformats.org/officeDocument/2006/relationships/hyperlink" Target="http://penelope.2e2f.fr" TargetMode="External"/><Relationship Id="rId1" Type="http://schemas.openxmlformats.org/officeDocument/2006/relationships/slideLayout" Target="../slideLayouts/slideLayout3.xml"/><Relationship Id="rId4" Type="http://schemas.openxmlformats.org/officeDocument/2006/relationships/hyperlink" Target="http://www.ac-noumea.nc/spip.php?article6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071678"/>
            <a:ext cx="7772400" cy="1470025"/>
          </a:xfrm>
        </p:spPr>
        <p:txBody>
          <a:bodyPr>
            <a:normAutofit fontScale="90000"/>
          </a:bodyPr>
          <a:lstStyle/>
          <a:p>
            <a:r>
              <a:rPr lang="fr-FR" sz="4800" spc="600" dirty="0" smtClean="0"/>
              <a:t>PROGRAMME ERASMUS+(2014-2020)</a:t>
            </a:r>
            <a:endParaRPr lang="fr-FR" sz="4800" spc="600" dirty="0"/>
          </a:p>
        </p:txBody>
      </p:sp>
      <p:sp>
        <p:nvSpPr>
          <p:cNvPr id="3" name="Sous-titre 2"/>
          <p:cNvSpPr>
            <a:spLocks noGrp="1"/>
          </p:cNvSpPr>
          <p:nvPr>
            <p:ph type="subTitle" idx="1"/>
          </p:nvPr>
        </p:nvSpPr>
        <p:spPr>
          <a:xfrm>
            <a:off x="1500166" y="3429000"/>
            <a:ext cx="6400800" cy="2643206"/>
          </a:xfrm>
        </p:spPr>
        <p:txBody>
          <a:bodyPr>
            <a:normAutofit/>
          </a:bodyPr>
          <a:lstStyle/>
          <a:p>
            <a:r>
              <a:rPr lang="fr-FR" dirty="0" smtClean="0">
                <a:effectLst>
                  <a:outerShdw blurRad="38100" dist="38100" dir="2700000" algn="tl">
                    <a:srgbClr val="000000">
                      <a:alpha val="43137"/>
                    </a:srgbClr>
                  </a:outerShdw>
                </a:effectLst>
              </a:rPr>
              <a:t>Année 2015</a:t>
            </a:r>
          </a:p>
          <a:p>
            <a:r>
              <a:rPr lang="fr-FR" dirty="0" smtClean="0"/>
              <a:t>-----</a:t>
            </a:r>
          </a:p>
          <a:p>
            <a:endParaRPr lang="fr-FR" dirty="0" smtClean="0"/>
          </a:p>
          <a:p>
            <a:r>
              <a:rPr lang="fr-FR" dirty="0" smtClean="0">
                <a:effectLst>
                  <a:outerShdw blurRad="38100" dist="38100" dir="2700000" algn="tl">
                    <a:srgbClr val="000000">
                      <a:alpha val="43137"/>
                    </a:srgbClr>
                  </a:outerShdw>
                </a:effectLst>
              </a:rPr>
              <a:t>Mobilités de l’enseignement scolaire</a:t>
            </a:r>
            <a:endParaRPr lang="fr-FR" dirty="0">
              <a:effectLst>
                <a:outerShdw blurRad="38100" dist="38100" dir="2700000" algn="tl">
                  <a:srgbClr val="000000">
                    <a:alpha val="43137"/>
                  </a:srgbClr>
                </a:outerShdw>
              </a:effectLst>
            </a:endParaRPr>
          </a:p>
        </p:txBody>
      </p:sp>
    </p:spTree>
  </p:cSld>
  <p:clrMapOvr>
    <a:masterClrMapping/>
  </p:clrMapOvr>
  <p:transition spd="med" advClick="0" advTm="3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63888" y="692696"/>
            <a:ext cx="5111750" cy="5853113"/>
          </a:xfrm>
        </p:spPr>
        <p:txBody>
          <a:bodyPr/>
          <a:lstStyle/>
          <a:p>
            <a:endParaRPr lang="fr-FR" dirty="0" smtClean="0"/>
          </a:p>
          <a:p>
            <a:pPr marL="0" indent="0">
              <a:buNone/>
            </a:pPr>
            <a:endParaRPr lang="fr-FR" dirty="0"/>
          </a:p>
          <a:p>
            <a:r>
              <a:rPr lang="fr-FR" sz="1800" dirty="0" smtClean="0"/>
              <a:t>Ouverture de la Section européenne en 2008.</a:t>
            </a:r>
          </a:p>
          <a:p>
            <a:r>
              <a:rPr lang="fr-FR" sz="1800" dirty="0" smtClean="0"/>
              <a:t>Partenariat multilatéral avec 9 établissements européens de 2009 à 2011 dans le cadre de Comenius. Mobilité individuelle en Angleterre pour une formation en CLIL.(Comenius)</a:t>
            </a:r>
          </a:p>
          <a:p>
            <a:r>
              <a:rPr lang="fr-FR" sz="1800" dirty="0" smtClean="0"/>
              <a:t>Deuxième formation en CLIL en Angleterre (Comenius). 6 sections Euro au lycée.</a:t>
            </a:r>
            <a:endParaRPr lang="fr-FR" sz="1800" dirty="0"/>
          </a:p>
          <a:p>
            <a:r>
              <a:rPr lang="fr-FR" sz="1800" dirty="0" smtClean="0"/>
              <a:t>La charte Erasmus+  (2013)</a:t>
            </a:r>
          </a:p>
          <a:p>
            <a:r>
              <a:rPr lang="fr-FR" sz="1800" dirty="0" smtClean="0"/>
              <a:t>Octobre 2014: formation à Malte en Anglais</a:t>
            </a:r>
          </a:p>
          <a:p>
            <a:r>
              <a:rPr lang="fr-FR" sz="1800" dirty="0" smtClean="0"/>
              <a:t>Le bilan du 1</a:t>
            </a:r>
            <a:r>
              <a:rPr lang="fr-FR" sz="1800" baseline="30000" dirty="0" smtClean="0"/>
              <a:t>er</a:t>
            </a:r>
            <a:r>
              <a:rPr lang="fr-FR" sz="1800" dirty="0" smtClean="0"/>
              <a:t> stage(2015) </a:t>
            </a:r>
          </a:p>
          <a:p>
            <a:r>
              <a:rPr lang="fr-FR" sz="1800" dirty="0" smtClean="0"/>
              <a:t>La diffusion de l’expérience auprès de l’équipe éducative, des futurs stagiaires et des institutions (2015).</a:t>
            </a:r>
          </a:p>
          <a:p>
            <a:r>
              <a:rPr lang="fr-FR" sz="1800" dirty="0" smtClean="0"/>
              <a:t>Juin 2015: formation en CLIL en Angleterre. Mise en place d’un charte pour les SE au lycée.</a:t>
            </a:r>
          </a:p>
          <a:p>
            <a:pPr marL="0" indent="0">
              <a:buNone/>
            </a:pPr>
            <a:endParaRPr lang="fr-FR" sz="1800" dirty="0" smtClean="0"/>
          </a:p>
          <a:p>
            <a:endParaRPr lang="fr-FR" sz="1800" dirty="0"/>
          </a:p>
        </p:txBody>
      </p:sp>
      <p:sp>
        <p:nvSpPr>
          <p:cNvPr id="4" name="Espace réservé du texte 3"/>
          <p:cNvSpPr>
            <a:spLocks noGrp="1"/>
          </p:cNvSpPr>
          <p:nvPr>
            <p:ph type="body" sz="half" idx="2"/>
          </p:nvPr>
        </p:nvSpPr>
        <p:spPr>
          <a:xfrm>
            <a:off x="1428728" y="1435100"/>
            <a:ext cx="2036785" cy="4691063"/>
          </a:xfrm>
        </p:spPr>
        <p:txBody>
          <a:bodyPr/>
          <a:lstStyle/>
          <a:p>
            <a:endParaRPr lang="fr-FR" sz="1800" b="1" dirty="0" smtClean="0">
              <a:solidFill>
                <a:schemeClr val="tx2"/>
              </a:solidFill>
            </a:endParaRPr>
          </a:p>
          <a:p>
            <a:endParaRPr lang="fr-FR" sz="1800" b="1" dirty="0" smtClean="0">
              <a:solidFill>
                <a:schemeClr val="tx2"/>
              </a:solidFill>
            </a:endParaRPr>
          </a:p>
          <a:p>
            <a:endParaRPr lang="fr-FR" sz="1800" b="1" dirty="0">
              <a:solidFill>
                <a:schemeClr val="tx2"/>
              </a:solidFill>
            </a:endParaRPr>
          </a:p>
          <a:p>
            <a:endParaRPr lang="fr-FR" sz="2000" b="1" dirty="0" smtClean="0">
              <a:solidFill>
                <a:schemeClr val="tx2"/>
              </a:solidFill>
              <a:effectLst>
                <a:outerShdw blurRad="38100" dist="38100" dir="2700000" algn="tl">
                  <a:srgbClr val="000000">
                    <a:alpha val="43137"/>
                  </a:srgbClr>
                </a:outerShdw>
              </a:effectLst>
            </a:endParaRPr>
          </a:p>
          <a:p>
            <a:endParaRPr lang="fr-FR" sz="2000" b="1" dirty="0">
              <a:solidFill>
                <a:schemeClr val="tx2"/>
              </a:solidFill>
              <a:effectLst>
                <a:outerShdw blurRad="38100" dist="38100" dir="2700000" algn="tl">
                  <a:srgbClr val="000000">
                    <a:alpha val="43137"/>
                  </a:srgbClr>
                </a:outerShdw>
              </a:effectLst>
            </a:endParaRPr>
          </a:p>
          <a:p>
            <a:endParaRPr lang="fr-FR" sz="2000" b="1" dirty="0" smtClean="0">
              <a:solidFill>
                <a:schemeClr val="tx2"/>
              </a:solidFill>
              <a:effectLst>
                <a:outerShdw blurRad="38100" dist="38100" dir="2700000" algn="tl">
                  <a:srgbClr val="000000">
                    <a:alpha val="43137"/>
                  </a:srgbClr>
                </a:outerShdw>
              </a:effectLst>
            </a:endParaRPr>
          </a:p>
          <a:p>
            <a:r>
              <a:rPr lang="fr-FR" sz="2000" b="1" dirty="0" smtClean="0">
                <a:solidFill>
                  <a:schemeClr val="tx2"/>
                </a:solidFill>
                <a:effectLst>
                  <a:outerShdw blurRad="38100" dist="38100" dir="2700000" algn="tl">
                    <a:srgbClr val="000000">
                      <a:alpha val="43137"/>
                    </a:srgbClr>
                  </a:outerShdw>
                </a:effectLst>
              </a:rPr>
              <a:t>La chronologie</a:t>
            </a:r>
          </a:p>
        </p:txBody>
      </p:sp>
    </p:spTree>
    <p:extLst>
      <p:ext uri="{BB962C8B-B14F-4D97-AF65-F5344CB8AC3E}">
        <p14:creationId xmlns:p14="http://schemas.microsoft.com/office/powerpoint/2010/main" xmlns="" val="4150908124"/>
      </p:ext>
    </p:extLst>
  </p:cSld>
  <p:clrMapOvr>
    <a:masterClrMapping/>
  </p:clrMapOvr>
  <p:transition spd="med" advClick="0" advTm="3000">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2977" y="2000240"/>
            <a:ext cx="1785949" cy="4125923"/>
          </a:xfrm>
        </p:spPr>
        <p:txBody>
          <a:bodyPr/>
          <a:lstStyle/>
          <a:p>
            <a:r>
              <a:rPr lang="fr-FR" sz="1800" b="1" dirty="0">
                <a:solidFill>
                  <a:schemeClr val="tx1">
                    <a:tint val="75000"/>
                  </a:schemeClr>
                </a:solidFill>
              </a:rPr>
              <a:t>Quelques </a:t>
            </a:r>
            <a:r>
              <a:rPr lang="fr-FR" sz="1800" b="1" dirty="0" smtClean="0">
                <a:solidFill>
                  <a:schemeClr val="tx1">
                    <a:tint val="75000"/>
                  </a:schemeClr>
                </a:solidFill>
              </a:rPr>
              <a:t>photographies de la formation CLIL à </a:t>
            </a:r>
            <a:r>
              <a:rPr lang="fr-FR" sz="1800" b="1" dirty="0" err="1" smtClean="0">
                <a:solidFill>
                  <a:schemeClr val="tx1">
                    <a:tint val="75000"/>
                  </a:schemeClr>
                </a:solidFill>
              </a:rPr>
              <a:t>Chelthenham</a:t>
            </a:r>
            <a:r>
              <a:rPr lang="fr-FR" sz="1800" b="1" dirty="0" smtClean="0">
                <a:solidFill>
                  <a:schemeClr val="tx1">
                    <a:tint val="75000"/>
                  </a:schemeClr>
                </a:solidFill>
              </a:rPr>
              <a:t> (GB) </a:t>
            </a:r>
            <a:r>
              <a:rPr lang="fr-FR" sz="1800" b="1" smtClean="0">
                <a:solidFill>
                  <a:schemeClr val="tx1">
                    <a:tint val="75000"/>
                  </a:schemeClr>
                </a:solidFill>
              </a:rPr>
              <a:t>en juin 2015.</a:t>
            </a:r>
            <a:endParaRPr lang="fr-FR" sz="1800" b="1" dirty="0">
              <a:solidFill>
                <a:schemeClr val="tx1">
                  <a:tint val="75000"/>
                </a:schemeClr>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3848" y="1700808"/>
            <a:ext cx="1687736" cy="1265802"/>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806026" y="1898830"/>
            <a:ext cx="1584176" cy="1188132"/>
          </a:xfrm>
          <a:prstGeom prst="rect">
            <a:avLst/>
          </a:prstGeom>
        </p:spPr>
      </p:pic>
      <p:pic>
        <p:nvPicPr>
          <p:cNvPr id="22" name="Imag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2859414" y="3198580"/>
            <a:ext cx="1855755" cy="1391816"/>
          </a:xfrm>
          <a:prstGeom prst="rect">
            <a:avLst/>
          </a:prstGeom>
        </p:spPr>
      </p:pic>
      <p:pic>
        <p:nvPicPr>
          <p:cNvPr id="23" name="Imag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6428601" y="1980782"/>
            <a:ext cx="1663733" cy="1247800"/>
          </a:xfrm>
          <a:prstGeom prst="rect">
            <a:avLst/>
          </a:prstGeom>
        </p:spPr>
      </p:pic>
      <p:pic>
        <p:nvPicPr>
          <p:cNvPr id="24" name="Image 2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a:off x="4608713" y="3526702"/>
            <a:ext cx="1855755" cy="1391816"/>
          </a:xfrm>
          <a:prstGeom prst="rect">
            <a:avLst/>
          </a:prstGeom>
        </p:spPr>
      </p:pic>
      <p:pic>
        <p:nvPicPr>
          <p:cNvPr id="26" name="Imag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0800000">
            <a:off x="6589981" y="3653872"/>
            <a:ext cx="1951765" cy="1463824"/>
          </a:xfrm>
          <a:prstGeom prst="rect">
            <a:avLst/>
          </a:prstGeom>
        </p:spPr>
      </p:pic>
      <p:pic>
        <p:nvPicPr>
          <p:cNvPr id="28" name="Image 2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49537" y="4822366"/>
            <a:ext cx="1812404" cy="1359303"/>
          </a:xfrm>
          <a:prstGeom prst="rect">
            <a:avLst/>
          </a:prstGeom>
        </p:spPr>
      </p:pic>
      <p:pic>
        <p:nvPicPr>
          <p:cNvPr id="30" name="Image 2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148064" y="5315176"/>
            <a:ext cx="1562191" cy="1171643"/>
          </a:xfrm>
          <a:prstGeom prst="rect">
            <a:avLst/>
          </a:prstGeom>
        </p:spPr>
      </p:pic>
    </p:spTree>
  </p:cSld>
  <p:clrMapOvr>
    <a:masterClrMapping/>
  </p:clrMapOvr>
  <p:transition spd="med" advClick="0" advTm="3000">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pPr marL="0" indent="0">
              <a:buNone/>
            </a:pPr>
            <a:endParaRPr lang="fr-FR" dirty="0"/>
          </a:p>
          <a:p>
            <a:pPr marL="0" indent="0">
              <a:buNone/>
            </a:pPr>
            <a:r>
              <a:rPr lang="fr-FR" sz="1600" dirty="0" smtClean="0"/>
              <a:t>La formation a duré 2 semaines. Les cours ont eu lieu de 8.00 à 12.00 puis de 13.00 à 15.00. L’équipe était constituée de professeurs allemand, espagnol, slovaque, lituanien</a:t>
            </a:r>
            <a:r>
              <a:rPr lang="fr-FR" sz="1600" dirty="0"/>
              <a:t> </a:t>
            </a:r>
            <a:r>
              <a:rPr lang="fr-FR" sz="1600" dirty="0" smtClean="0"/>
              <a:t>et italien. Toutes les matières étaient représentées, surtout le pôle littéraire avec des professeurs de géographie, Histoire, Lettres mais aussi des professeurs de langues. Les cours étaient très dynamiques notamment avec Graham </a:t>
            </a:r>
            <a:r>
              <a:rPr lang="fr-FR" sz="1600" dirty="0" err="1" smtClean="0"/>
              <a:t>Workman</a:t>
            </a:r>
            <a:r>
              <a:rPr lang="fr-FR" sz="1600" dirty="0" smtClean="0"/>
              <a:t>. </a:t>
            </a:r>
          </a:p>
          <a:p>
            <a:pPr marL="0" indent="0">
              <a:buNone/>
            </a:pPr>
            <a:r>
              <a:rPr lang="fr-FR" sz="1600" dirty="0" smtClean="0"/>
              <a:t>L’école a organisé des visites en Anglais de la ville et de lieux historiques autour de Cheltenham et aussi les villes de Oxford et Bath.. Les guides étaient soit de l’école soit des professeurs d’Histoire.</a:t>
            </a:r>
          </a:p>
          <a:p>
            <a:pPr marL="0" indent="0">
              <a:buNone/>
            </a:pPr>
            <a:r>
              <a:rPr lang="fr-FR" sz="1600" dirty="0" smtClean="0"/>
              <a:t>Nous avons pu aussi assister à des cours dans des écoles anglaises .</a:t>
            </a:r>
          </a:p>
        </p:txBody>
      </p:sp>
      <p:sp>
        <p:nvSpPr>
          <p:cNvPr id="4" name="Espace réservé du texte 3"/>
          <p:cNvSpPr>
            <a:spLocks noGrp="1"/>
          </p:cNvSpPr>
          <p:nvPr>
            <p:ph type="body" sz="half" idx="2"/>
          </p:nvPr>
        </p:nvSpPr>
        <p:spPr>
          <a:xfrm>
            <a:off x="1285852" y="1435100"/>
            <a:ext cx="2179661" cy="4691063"/>
          </a:xfrm>
        </p:spPr>
        <p:txBody>
          <a:bodyPr/>
          <a:lstStyle/>
          <a:p>
            <a:endParaRPr lang="fr-FR" b="1" dirty="0" smtClean="0">
              <a:solidFill>
                <a:schemeClr val="tx2"/>
              </a:solidFill>
            </a:endParaRPr>
          </a:p>
          <a:p>
            <a:endParaRPr lang="fr-FR" b="1" dirty="0">
              <a:solidFill>
                <a:schemeClr val="tx2"/>
              </a:solidFill>
            </a:endParaRPr>
          </a:p>
          <a:p>
            <a:endParaRPr lang="fr-FR" b="1" dirty="0" smtClean="0">
              <a:solidFill>
                <a:schemeClr val="tx2"/>
              </a:solidFill>
            </a:endParaRPr>
          </a:p>
          <a:p>
            <a:r>
              <a:rPr lang="fr-FR" sz="2000" b="1" dirty="0" smtClean="0">
                <a:solidFill>
                  <a:schemeClr val="tx2"/>
                </a:solidFill>
              </a:rPr>
              <a:t>Témoignage et </a:t>
            </a:r>
            <a:endParaRPr lang="fr-FR" sz="2000" b="1" dirty="0">
              <a:solidFill>
                <a:schemeClr val="tx2"/>
              </a:solidFill>
            </a:endParaRPr>
          </a:p>
          <a:p>
            <a:r>
              <a:rPr lang="fr-FR" sz="2000" b="1" dirty="0">
                <a:solidFill>
                  <a:schemeClr val="tx2"/>
                </a:solidFill>
                <a:effectLst>
                  <a:outerShdw blurRad="38100" dist="38100" dir="2700000" algn="tl">
                    <a:srgbClr val="000000">
                      <a:alpha val="43137"/>
                    </a:srgbClr>
                  </a:outerShdw>
                </a:effectLst>
              </a:rPr>
              <a:t>b</a:t>
            </a:r>
            <a:r>
              <a:rPr lang="fr-FR" sz="2000" b="1" dirty="0" smtClean="0">
                <a:solidFill>
                  <a:schemeClr val="tx2"/>
                </a:solidFill>
                <a:effectLst>
                  <a:outerShdw blurRad="38100" dist="38100" dir="2700000" algn="tl">
                    <a:srgbClr val="000000">
                      <a:alpha val="43137"/>
                    </a:srgbClr>
                  </a:outerShdw>
                </a:effectLst>
              </a:rPr>
              <a:t>ilan de la formation</a:t>
            </a:r>
            <a:endParaRPr lang="fr-FR" sz="2000" b="1" dirty="0">
              <a:solidFill>
                <a:schemeClr val="tx2"/>
              </a:solidFill>
              <a:effectLst>
                <a:outerShdw blurRad="38100" dist="38100" dir="2700000" algn="tl">
                  <a:srgbClr val="000000">
                    <a:alpha val="43137"/>
                  </a:srgbClr>
                </a:outerShdw>
              </a:effectLst>
            </a:endParaRPr>
          </a:p>
          <a:p>
            <a:endParaRPr lang="fr-FR" dirty="0"/>
          </a:p>
        </p:txBody>
      </p:sp>
    </p:spTree>
    <p:extLst>
      <p:ext uri="{BB962C8B-B14F-4D97-AF65-F5344CB8AC3E}">
        <p14:creationId xmlns:p14="http://schemas.microsoft.com/office/powerpoint/2010/main" xmlns="" val="3125913379"/>
      </p:ext>
    </p:extLst>
  </p:cSld>
  <p:clrMapOvr>
    <a:masterClrMapping/>
  </p:clrMapOvr>
  <p:transition spd="med" advClick="0" advTm="3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lstStyle/>
          <a:p>
            <a:endParaRPr lang="fr-FR" dirty="0" smtClean="0"/>
          </a:p>
          <a:p>
            <a:pPr algn="ctr"/>
            <a:r>
              <a:rPr lang="fr-FR" sz="2000" b="1" dirty="0" smtClean="0">
                <a:solidFill>
                  <a:schemeClr val="accent1">
                    <a:lumMod val="75000"/>
                  </a:schemeClr>
                </a:solidFill>
              </a:rPr>
              <a:t>Impacts et dissémination de la formation</a:t>
            </a:r>
            <a:endParaRPr lang="fr-FR" sz="2000" b="1" dirty="0">
              <a:solidFill>
                <a:schemeClr val="accent1">
                  <a:lumMod val="75000"/>
                </a:schemeClr>
              </a:solidFill>
            </a:endParaRPr>
          </a:p>
        </p:txBody>
      </p:sp>
      <p:sp>
        <p:nvSpPr>
          <p:cNvPr id="6" name="ZoneTexte 5"/>
          <p:cNvSpPr txBox="1"/>
          <p:nvPr/>
        </p:nvSpPr>
        <p:spPr>
          <a:xfrm>
            <a:off x="3851920" y="1700808"/>
            <a:ext cx="4896544" cy="4247317"/>
          </a:xfrm>
          <a:prstGeom prst="rect">
            <a:avLst/>
          </a:prstGeom>
          <a:noFill/>
        </p:spPr>
        <p:txBody>
          <a:bodyPr wrap="square" rtlCol="0">
            <a:spAutoFit/>
          </a:bodyPr>
          <a:lstStyle/>
          <a:p>
            <a:r>
              <a:rPr lang="fr-FR" dirty="0" smtClean="0"/>
              <a:t>Juillet 2015 et 2016: Animation d’une formation à l’Internationale dans l’établissement à destination du personnel calédonien.</a:t>
            </a:r>
          </a:p>
          <a:p>
            <a:endParaRPr lang="fr-FR" dirty="0"/>
          </a:p>
          <a:p>
            <a:r>
              <a:rPr lang="fr-FR" dirty="0" smtClean="0"/>
              <a:t>Novembre 2015: 100% d’élèves de DNL ont obtenu la Mention européenne au bac</a:t>
            </a:r>
          </a:p>
          <a:p>
            <a:endParaRPr lang="fr-FR" dirty="0"/>
          </a:p>
          <a:p>
            <a:r>
              <a:rPr lang="fr-FR" dirty="0" smtClean="0"/>
              <a:t>Novembre 2015: Organisation du concours </a:t>
            </a:r>
            <a:r>
              <a:rPr lang="fr-FR" dirty="0" err="1" smtClean="0"/>
              <a:t>Juvenes</a:t>
            </a:r>
            <a:r>
              <a:rPr lang="fr-FR" dirty="0" smtClean="0"/>
              <a:t> </a:t>
            </a:r>
            <a:r>
              <a:rPr lang="fr-FR" dirty="0" err="1" smtClean="0"/>
              <a:t>Translatores</a:t>
            </a:r>
            <a:r>
              <a:rPr lang="fr-FR" dirty="0" smtClean="0"/>
              <a:t>.</a:t>
            </a:r>
          </a:p>
          <a:p>
            <a:endParaRPr lang="fr-FR" dirty="0"/>
          </a:p>
          <a:p>
            <a:r>
              <a:rPr lang="fr-FR" dirty="0" smtClean="0"/>
              <a:t>Février 2016: Ouverture d’une 7</a:t>
            </a:r>
            <a:r>
              <a:rPr lang="fr-FR" baseline="30000" dirty="0" smtClean="0"/>
              <a:t>ème</a:t>
            </a:r>
            <a:r>
              <a:rPr lang="fr-FR" dirty="0" smtClean="0"/>
              <a:t> Section européenne en classe de Seconde destinée à devenir une classe internationale.</a:t>
            </a:r>
          </a:p>
          <a:p>
            <a:endParaRPr lang="fr-FR" dirty="0"/>
          </a:p>
          <a:p>
            <a:r>
              <a:rPr lang="fr-FR" dirty="0" smtClean="0"/>
              <a:t>Mai 2016: Semaine de l’Europe au lycée.</a:t>
            </a: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3" y="4365104"/>
            <a:ext cx="1694204" cy="1583021"/>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763159" y="2621829"/>
            <a:ext cx="1369368" cy="1027026"/>
          </a:xfrm>
          <a:prstGeom prst="rect">
            <a:avLst/>
          </a:prstGeom>
          <a:scene3d>
            <a:camera prst="orthographicFront">
              <a:rot lat="0" lon="0" rev="0"/>
            </a:camera>
            <a:lightRig rig="threePt" dir="t"/>
          </a:scene3d>
        </p:spPr>
      </p:pic>
      <p:pic>
        <p:nvPicPr>
          <p:cNvPr id="11" name="Imag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92176" y="2998157"/>
            <a:ext cx="1759744" cy="1319808"/>
          </a:xfrm>
          <a:prstGeom prst="rect">
            <a:avLst/>
          </a:prstGeom>
        </p:spPr>
      </p:pic>
    </p:spTree>
    <p:extLst>
      <p:ext uri="{BB962C8B-B14F-4D97-AF65-F5344CB8AC3E}">
        <p14:creationId xmlns:p14="http://schemas.microsoft.com/office/powerpoint/2010/main" xmlns="" val="616329299"/>
      </p:ext>
    </p:extLst>
  </p:cSld>
  <p:clrMapOvr>
    <a:masterClrMapping/>
  </p:clrMapOvr>
  <p:transition spd="med" advClick="0" advTm="3000">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273050"/>
            <a:ext cx="7427168" cy="5853113"/>
          </a:xfrm>
        </p:spPr>
        <p:txBody>
          <a:bodyPr/>
          <a:lstStyle/>
          <a:p>
            <a:endParaRPr lang="fr-FR" dirty="0" smtClean="0"/>
          </a:p>
          <a:p>
            <a:endParaRPr lang="fr-FR" dirty="0"/>
          </a:p>
          <a:p>
            <a:endParaRPr lang="fr-FR" dirty="0" smtClean="0"/>
          </a:p>
          <a:p>
            <a:pPr marL="0" indent="0">
              <a:buNone/>
            </a:pPr>
            <a:r>
              <a:rPr lang="fr-FR" sz="1800" dirty="0">
                <a:solidFill>
                  <a:schemeClr val="tx2"/>
                </a:solidFill>
              </a:rPr>
              <a:t>DES OUTILS DE VALORISATION DE LA MOBILITE </a:t>
            </a:r>
            <a:r>
              <a:rPr lang="fr-FR" sz="1800" dirty="0" smtClean="0">
                <a:solidFill>
                  <a:schemeClr val="tx2"/>
                </a:solidFill>
              </a:rPr>
              <a:t>: </a:t>
            </a:r>
            <a:endParaRPr lang="fr-FR" sz="1800" dirty="0">
              <a:solidFill>
                <a:schemeClr val="tx2"/>
              </a:solidFill>
            </a:endParaRPr>
          </a:p>
          <a:p>
            <a:pPr marL="0" indent="0">
              <a:buNone/>
            </a:pPr>
            <a:r>
              <a:rPr lang="fr-FR" sz="1800" dirty="0" smtClean="0">
                <a:solidFill>
                  <a:schemeClr val="tx2"/>
                </a:solidFill>
              </a:rPr>
              <a:t>le CV européen</a:t>
            </a:r>
          </a:p>
          <a:p>
            <a:pPr marL="0" indent="0">
              <a:buNone/>
            </a:pPr>
            <a:r>
              <a:rPr lang="fr-FR" sz="1800" dirty="0" smtClean="0">
                <a:solidFill>
                  <a:schemeClr val="tx2"/>
                </a:solidFill>
                <a:hlinkClick r:id="rId2"/>
              </a:rPr>
              <a:t>http</a:t>
            </a:r>
            <a:r>
              <a:rPr lang="fr-FR" sz="1800" dirty="0">
                <a:solidFill>
                  <a:schemeClr val="tx2"/>
                </a:solidFill>
                <a:hlinkClick r:id="rId2"/>
              </a:rPr>
              <a:t>://</a:t>
            </a:r>
            <a:r>
              <a:rPr lang="fr-FR" sz="1800" dirty="0" smtClean="0">
                <a:solidFill>
                  <a:schemeClr val="tx2"/>
                </a:solidFill>
                <a:hlinkClick r:id="rId2"/>
              </a:rPr>
              <a:t>europass.cedefop.europa.eu/fr/documents/curriculum-vitae</a:t>
            </a:r>
            <a:endParaRPr lang="fr-FR" sz="1800" dirty="0" smtClean="0">
              <a:solidFill>
                <a:schemeClr val="tx2"/>
              </a:solidFill>
            </a:endParaRPr>
          </a:p>
          <a:p>
            <a:pPr marL="0" indent="0">
              <a:buNone/>
            </a:pPr>
            <a:r>
              <a:rPr lang="fr-FR" sz="1800" dirty="0">
                <a:solidFill>
                  <a:schemeClr val="tx2"/>
                </a:solidFill>
              </a:rPr>
              <a:t>l</a:t>
            </a:r>
            <a:r>
              <a:rPr lang="fr-FR" sz="1800" dirty="0" smtClean="0">
                <a:solidFill>
                  <a:schemeClr val="tx2"/>
                </a:solidFill>
              </a:rPr>
              <a:t>e passeport des langues</a:t>
            </a:r>
          </a:p>
          <a:p>
            <a:pPr marL="0" indent="0">
              <a:buNone/>
            </a:pPr>
            <a:r>
              <a:rPr lang="fr-FR" sz="1800" dirty="0" smtClean="0">
                <a:solidFill>
                  <a:schemeClr val="tx2"/>
                </a:solidFill>
                <a:hlinkClick r:id="rId3"/>
              </a:rPr>
              <a:t>http</a:t>
            </a:r>
            <a:r>
              <a:rPr lang="fr-FR" sz="1800" dirty="0">
                <a:solidFill>
                  <a:schemeClr val="tx2"/>
                </a:solidFill>
                <a:hlinkClick r:id="rId3"/>
              </a:rPr>
              <a:t>://</a:t>
            </a:r>
            <a:r>
              <a:rPr lang="fr-FR" sz="1800" dirty="0" smtClean="0">
                <a:solidFill>
                  <a:schemeClr val="tx2"/>
                </a:solidFill>
                <a:hlinkClick r:id="rId3"/>
              </a:rPr>
              <a:t>europass.cedefop.europa.eu/fr/documents/european-skills-passport/language-passport</a:t>
            </a:r>
            <a:endParaRPr lang="fr-FR" sz="1800" dirty="0">
              <a:solidFill>
                <a:schemeClr val="tx2"/>
              </a:solidFill>
            </a:endParaRPr>
          </a:p>
          <a:p>
            <a:pPr marL="0" indent="0">
              <a:buNone/>
            </a:pPr>
            <a:r>
              <a:rPr lang="fr-FR" sz="1800" dirty="0" smtClean="0">
                <a:solidFill>
                  <a:schemeClr val="tx2"/>
                </a:solidFill>
              </a:rPr>
              <a:t> l’ </a:t>
            </a:r>
            <a:r>
              <a:rPr lang="fr-FR" sz="1800" dirty="0">
                <a:solidFill>
                  <a:schemeClr val="tx2"/>
                </a:solidFill>
              </a:rPr>
              <a:t>E</a:t>
            </a:r>
            <a:r>
              <a:rPr lang="fr-FR" sz="1800" dirty="0" smtClean="0">
                <a:solidFill>
                  <a:schemeClr val="tx2"/>
                </a:solidFill>
              </a:rPr>
              <a:t>uropass-mobilité.</a:t>
            </a:r>
            <a:r>
              <a:rPr lang="fr-FR" sz="1800" dirty="0">
                <a:solidFill>
                  <a:schemeClr val="tx2"/>
                </a:solidFill>
              </a:rPr>
              <a:t/>
            </a:r>
            <a:br>
              <a:rPr lang="fr-FR" sz="1800" dirty="0">
                <a:solidFill>
                  <a:schemeClr val="tx2"/>
                </a:solidFill>
              </a:rPr>
            </a:br>
            <a:r>
              <a:rPr lang="fr-FR" sz="1800" dirty="0">
                <a:solidFill>
                  <a:schemeClr val="tx2"/>
                </a:solidFill>
                <a:hlinkClick r:id="rId4"/>
              </a:rPr>
              <a:t>http://europass.cedefop.europa.eu/fr/documents/european-skills-passport/europass-</a:t>
            </a:r>
            <a:r>
              <a:rPr lang="fr-FR" sz="1800" dirty="0" smtClean="0">
                <a:solidFill>
                  <a:schemeClr val="tx2"/>
                </a:solidFill>
                <a:hlinkClick r:id="rId4"/>
              </a:rPr>
              <a:t>mobility</a:t>
            </a:r>
            <a:endParaRPr lang="fr-FR" sz="1800" dirty="0" smtClean="0">
              <a:solidFill>
                <a:schemeClr val="tx2"/>
              </a:solidFill>
            </a:endParaRPr>
          </a:p>
          <a:p>
            <a:pPr marL="0" indent="0">
              <a:buNone/>
            </a:pPr>
            <a:endParaRPr lang="fr-FR" sz="1800" dirty="0">
              <a:solidFill>
                <a:schemeClr val="tx2"/>
              </a:solidFill>
            </a:endParaRPr>
          </a:p>
          <a:p>
            <a:endParaRPr lang="fr-FR" sz="2800" dirty="0" smtClean="0">
              <a:solidFill>
                <a:schemeClr val="tx2"/>
              </a:solidFill>
            </a:endParaRPr>
          </a:p>
          <a:p>
            <a:pPr marL="0" indent="0">
              <a:buNone/>
            </a:pPr>
            <a:endParaRPr lang="fr-FR" sz="2800" dirty="0"/>
          </a:p>
        </p:txBody>
      </p:sp>
    </p:spTree>
    <p:extLst>
      <p:ext uri="{BB962C8B-B14F-4D97-AF65-F5344CB8AC3E}">
        <p14:creationId xmlns:p14="http://schemas.microsoft.com/office/powerpoint/2010/main" xmlns="" val="470351511"/>
      </p:ext>
    </p:extLst>
  </p:cSld>
  <p:clrMapOvr>
    <a:masterClrMapping/>
  </p:clrMapOvr>
  <p:transition spd="med" advClick="0" advTm="300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87624" y="2060848"/>
            <a:ext cx="6432624" cy="3970318"/>
          </a:xfrm>
          <a:prstGeom prst="rect">
            <a:avLst/>
          </a:prstGeom>
          <a:noFill/>
        </p:spPr>
        <p:txBody>
          <a:bodyPr wrap="square" rtlCol="0">
            <a:spAutoFit/>
          </a:bodyPr>
          <a:lstStyle/>
          <a:p>
            <a:r>
              <a:rPr lang="fr-FR" dirty="0">
                <a:solidFill>
                  <a:schemeClr val="tx2"/>
                </a:solidFill>
              </a:rPr>
              <a:t>DES OUTILS DE VALORISATION DE LA MOBILITE </a:t>
            </a:r>
            <a:r>
              <a:rPr lang="fr-FR" dirty="0" smtClean="0">
                <a:solidFill>
                  <a:schemeClr val="tx2"/>
                </a:solidFill>
              </a:rPr>
              <a:t>:</a:t>
            </a:r>
          </a:p>
          <a:p>
            <a:endParaRPr lang="fr-FR" dirty="0">
              <a:solidFill>
                <a:schemeClr val="tx2"/>
              </a:solidFill>
            </a:endParaRPr>
          </a:p>
          <a:p>
            <a:r>
              <a:rPr lang="fr-FR" dirty="0" err="1" smtClean="0">
                <a:solidFill>
                  <a:schemeClr val="tx2"/>
                </a:solidFill>
              </a:rPr>
              <a:t>Etwinning</a:t>
            </a:r>
            <a:r>
              <a:rPr lang="fr-FR" dirty="0" smtClean="0">
                <a:solidFill>
                  <a:schemeClr val="tx2"/>
                </a:solidFill>
              </a:rPr>
              <a:t> afin de trouver des partenaires européens: </a:t>
            </a:r>
          </a:p>
          <a:p>
            <a:r>
              <a:rPr lang="en-US" dirty="0">
                <a:hlinkClick r:id="rId2"/>
              </a:rPr>
              <a:t>http://www.etwinning.net</a:t>
            </a:r>
            <a:r>
              <a:rPr lang="en-US" dirty="0" smtClean="0">
                <a:hlinkClick r:id="rId2"/>
              </a:rPr>
              <a:t>/</a:t>
            </a:r>
            <a:endParaRPr lang="en-US" dirty="0" smtClean="0"/>
          </a:p>
          <a:p>
            <a:endParaRPr lang="en-US" dirty="0" smtClean="0"/>
          </a:p>
          <a:p>
            <a:r>
              <a:rPr lang="fr-FR" dirty="0"/>
              <a:t>Une nouvelle plateforme en lien étroit avec </a:t>
            </a:r>
            <a:r>
              <a:rPr lang="fr-FR" dirty="0" err="1"/>
              <a:t>eTwinning</a:t>
            </a:r>
            <a:r>
              <a:rPr lang="fr-FR" dirty="0"/>
              <a:t> intitulée « </a:t>
            </a:r>
            <a:r>
              <a:rPr lang="fr-FR" dirty="0" err="1"/>
              <a:t>School</a:t>
            </a:r>
            <a:r>
              <a:rPr lang="fr-FR" dirty="0"/>
              <a:t> Education Gateway » </a:t>
            </a:r>
            <a:r>
              <a:rPr lang="fr-FR" dirty="0" smtClean="0"/>
              <a:t>est mise </a:t>
            </a:r>
            <a:r>
              <a:rPr lang="fr-FR" dirty="0"/>
              <a:t>en ligne à partir du 2 février 2015. Cet outil géré par </a:t>
            </a:r>
            <a:r>
              <a:rPr lang="fr-FR" dirty="0" err="1"/>
              <a:t>European</a:t>
            </a:r>
            <a:r>
              <a:rPr lang="fr-FR" dirty="0"/>
              <a:t> </a:t>
            </a:r>
            <a:r>
              <a:rPr lang="fr-FR" dirty="0" err="1"/>
              <a:t>Schoolnet</a:t>
            </a:r>
            <a:r>
              <a:rPr lang="fr-FR" dirty="0"/>
              <a:t> va permettre une meilleure visibilité des opportunités Erasmus + pour tous les acteurs de l’éducation et la formation travaillant dans le champ de l’enseignement scolaire. </a:t>
            </a:r>
            <a:r>
              <a:rPr lang="fr-FR" u="sng" dirty="0" smtClean="0">
                <a:hlinkClick r:id="rId3"/>
              </a:rPr>
              <a:t>www.SchoolEducationGateway.eu</a:t>
            </a:r>
            <a:endParaRPr lang="fr-FR" u="sng" dirty="0" smtClean="0"/>
          </a:p>
          <a:p>
            <a:endParaRPr lang="fr-FR" u="sng" dirty="0"/>
          </a:p>
          <a:p>
            <a:endParaRPr lang="en-US" dirty="0" smtClean="0"/>
          </a:p>
          <a:p>
            <a:endParaRPr lang="fr-FR" dirty="0"/>
          </a:p>
        </p:txBody>
      </p:sp>
    </p:spTree>
  </p:cSld>
  <p:clrMapOvr>
    <a:masterClrMapping/>
  </p:clrMapOvr>
  <p:transition spd="med" advClick="0" advTm="3000">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75656" y="2400300"/>
            <a:ext cx="6624736" cy="6186310"/>
          </a:xfrm>
          <a:prstGeom prst="rect">
            <a:avLst/>
          </a:prstGeom>
          <a:noFill/>
        </p:spPr>
        <p:txBody>
          <a:bodyPr wrap="square" rtlCol="0">
            <a:spAutoFit/>
          </a:bodyPr>
          <a:lstStyle/>
          <a:p>
            <a:r>
              <a:rPr lang="fr-FR" dirty="0" smtClean="0"/>
              <a:t>DES OUTILS DE VALORISATION DES MOBILITÉS</a:t>
            </a:r>
          </a:p>
          <a:p>
            <a:endParaRPr lang="fr-FR" dirty="0" smtClean="0"/>
          </a:p>
          <a:p>
            <a:r>
              <a:rPr lang="fr-FR" dirty="0" smtClean="0"/>
              <a:t>Le site de L’Agence Française dédié </a:t>
            </a:r>
            <a:r>
              <a:rPr lang="fr-FR" dirty="0"/>
              <a:t>aux candidats et bénéficiaires des appels à propositions du Programme pour l'éducation et la formation tout au long de la vie</a:t>
            </a:r>
            <a:r>
              <a:rPr lang="fr-FR" dirty="0" smtClean="0"/>
              <a:t>. </a:t>
            </a:r>
            <a:r>
              <a:rPr lang="ro-RO" dirty="0">
                <a:hlinkClick r:id="rId2"/>
              </a:rPr>
              <a:t>http://penelope.</a:t>
            </a:r>
            <a:r>
              <a:rPr lang="ro-RO" dirty="0" smtClean="0">
                <a:hlinkClick r:id="rId2"/>
              </a:rPr>
              <a:t>2e2f.fr</a:t>
            </a:r>
            <a:endParaRPr lang="ro-RO" dirty="0" smtClean="0"/>
          </a:p>
          <a:p>
            <a:endParaRPr lang="fr-FR" dirty="0" smtClean="0"/>
          </a:p>
          <a:p>
            <a:r>
              <a:rPr lang="fr-FR" dirty="0" smtClean="0"/>
              <a:t>Le </a:t>
            </a:r>
            <a:r>
              <a:rPr lang="fr-FR" dirty="0" err="1" smtClean="0"/>
              <a:t>sitePenelope</a:t>
            </a:r>
            <a:r>
              <a:rPr lang="fr-FR" dirty="0" smtClean="0"/>
              <a:t> +,  la plateforme d'accompagnement pour le montage de projets financés par le nouveau programme de l'Union européenne pour l'éducation, la formation, la jeunesse et le sport.</a:t>
            </a:r>
          </a:p>
          <a:p>
            <a:r>
              <a:rPr lang="nl-NL" dirty="0">
                <a:hlinkClick r:id="rId3"/>
              </a:rPr>
              <a:t>http://www.erasmusplus.fr/penelope</a:t>
            </a:r>
            <a:r>
              <a:rPr lang="nl-NL" dirty="0" smtClean="0">
                <a:hlinkClick r:id="rId3"/>
              </a:rPr>
              <a:t>/</a:t>
            </a:r>
            <a:endParaRPr lang="nl-NL" dirty="0" smtClean="0"/>
          </a:p>
          <a:p>
            <a:endParaRPr lang="nl-NL" dirty="0"/>
          </a:p>
          <a:p>
            <a:r>
              <a:rPr lang="fr-FR" dirty="0"/>
              <a:t>Le vice-rectorat de la Nouvelle</a:t>
            </a:r>
            <a:r>
              <a:rPr lang="fr-FR"/>
              <a:t>-</a:t>
            </a:r>
            <a:r>
              <a:rPr lang="fr-FR" smtClean="0"/>
              <a:t>Calédonie et la DAREIC: </a:t>
            </a:r>
            <a:r>
              <a:rPr lang="fr-FR" dirty="0">
                <a:hlinkClick r:id="rId4"/>
              </a:rPr>
              <a:t>http://www.ac-noumea.nc/spip.php?article620</a:t>
            </a:r>
            <a:endParaRPr lang="fr-FR" dirty="0"/>
          </a:p>
          <a:p>
            <a:endParaRPr lang="nl-NL" dirty="0" smtClean="0"/>
          </a:p>
          <a:p>
            <a:endParaRPr lang="nl-NL" dirty="0"/>
          </a:p>
          <a:p>
            <a:endParaRPr lang="nl-NL" dirty="0" smtClean="0"/>
          </a:p>
          <a:p>
            <a:endParaRPr lang="fr-FR" dirty="0"/>
          </a:p>
          <a:p>
            <a:endParaRPr lang="fr-FR" dirty="0" smtClean="0"/>
          </a:p>
          <a:p>
            <a:endParaRPr lang="fr-FR" dirty="0"/>
          </a:p>
          <a:p>
            <a:endParaRPr lang="fr-FR" dirty="0" smtClean="0"/>
          </a:p>
          <a:p>
            <a:endParaRPr lang="fr-FR" dirty="0"/>
          </a:p>
          <a:p>
            <a:endParaRPr lang="fr-FR" dirty="0" smtClean="0"/>
          </a:p>
        </p:txBody>
      </p:sp>
    </p:spTree>
  </p:cSld>
  <p:clrMapOvr>
    <a:masterClrMapping/>
  </p:clrMapOvr>
  <p:transition spd="med" advClick="0" advTm="3000">
    <p:pull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8872</TotalTime>
  <Words>484</Words>
  <Application>Microsoft Office PowerPoint</Application>
  <PresentationFormat>Affichage à l'écran (4:3)</PresentationFormat>
  <Paragraphs>77</Paragraphs>
  <Slides>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Thème Office</vt:lpstr>
      <vt:lpstr>Acrobat Document</vt:lpstr>
      <vt:lpstr>PROGRAMME ERASMUS+(2014-2020)</vt:lpstr>
      <vt:lpstr>Diapositive 2</vt:lpstr>
      <vt:lpstr>Diapositive 3</vt:lpstr>
      <vt:lpstr>Diapositive 4</vt:lpstr>
      <vt:lpstr>Diapositive 5</vt:lpstr>
      <vt:lpstr>Diapositive 6</vt:lpstr>
      <vt:lpstr>Diapositive 7</vt:lpstr>
      <vt:lpstr>Diapositive 8</vt:lpstr>
    </vt:vector>
  </TitlesOfParts>
  <Company>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administrateur</dc:creator>
  <cp:lastModifiedBy>stef</cp:lastModifiedBy>
  <cp:revision>125</cp:revision>
  <dcterms:created xsi:type="dcterms:W3CDTF">2014-12-03T20:38:03Z</dcterms:created>
  <dcterms:modified xsi:type="dcterms:W3CDTF">2016-08-30T01:08:59Z</dcterms:modified>
</cp:coreProperties>
</file>