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7" r:id="rId3"/>
    <p:sldId id="260" r:id="rId4"/>
    <p:sldId id="258" r:id="rId5"/>
    <p:sldId id="261" r:id="rId6"/>
    <p:sldId id="263" r:id="rId7"/>
    <p:sldId id="265" r:id="rId8"/>
    <p:sldId id="266" r:id="rId9"/>
    <p:sldId id="264" r:id="rId10"/>
    <p:sldId id="267" r:id="rId11"/>
    <p:sldId id="271" r:id="rId12"/>
    <p:sldId id="268" r:id="rId13"/>
    <p:sldId id="270" r:id="rId14"/>
    <p:sldId id="25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 autoAdjust="0"/>
    <p:restoredTop sz="94660"/>
  </p:normalViewPr>
  <p:slideViewPr>
    <p:cSldViewPr>
      <p:cViewPr>
        <p:scale>
          <a:sx n="80" d="100"/>
          <a:sy n="80" d="100"/>
        </p:scale>
        <p:origin x="-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4302F-C820-4ED2-A920-5115F2DFE59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38FC-9DA0-4064-836D-67E481F99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38FC-9DA0-4064-836D-67E481F99E8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17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67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6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2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76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26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51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03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57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23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85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A7C39-A591-405F-9628-343A5C52A8C8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E9A1-966A-403D-9EF3-42C21ED8A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96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irtual.palacionacional.info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0_Seq%20Hiengh&#232;ne%203&#232;_2014\HDA%20Rivera%20muralismo\d2_cultura%20totonaca%20imprim_palacio%20nacional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file:///C:\0_Seq%20Hiengh&#232;ne%203&#232;_2014\HDA%20Rivera%20muralismo\d1_palacio%20nacional%20de%20m&#233;xico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0_Seq%20Hiengh&#232;ne%203&#232;_2014\HDA%20Rivera%20muralismo\d3_el%20tajin_mexico_mapa%20y%20foto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0_Seq%20Hiengh&#232;ne%203&#232;_2014\HDA%20Rivera%20muralismo\d4_pyramide%20des%20niches_el%20tajin.JPG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0_Seq%20Hiengh&#232;ne%203&#232;_2014\HDA%20Rivera%20muralismo\d6_El_asombroso_descenso_de_los_Voladores_de_Papantla.mp4" TargetMode="External"/><Relationship Id="rId5" Type="http://schemas.openxmlformats.org/officeDocument/2006/relationships/hyperlink" Target="file:///C:\0_Seq%20Hiengh&#232;ne%203&#232;_2014\HDA%20Rivera%20muralismo\d5_juego%20de%20los%20voladores.docx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438275"/>
            <a:ext cx="53721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4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message </a:t>
            </a:r>
            <a:r>
              <a:rPr lang="fr-F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 cette œuvre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400" b="1" u="sng" dirty="0" smtClean="0">
                <a:latin typeface="+mj-lt"/>
              </a:rPr>
              <a:t>Quels messages </a:t>
            </a:r>
            <a:r>
              <a:rPr lang="fr-FR" sz="2400" b="1" u="sng" dirty="0">
                <a:latin typeface="+mj-lt"/>
              </a:rPr>
              <a:t>cette œuvre </a:t>
            </a:r>
            <a:r>
              <a:rPr lang="fr-FR" sz="2400" b="1" u="sng" dirty="0" smtClean="0">
                <a:latin typeface="+mj-lt"/>
              </a:rPr>
              <a:t>porte-t-elle ?</a:t>
            </a:r>
          </a:p>
          <a:p>
            <a:pPr marL="534988" indent="-452438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</a:rPr>
              <a:t>    </a:t>
            </a:r>
          </a:p>
          <a:p>
            <a:pPr marL="355600" indent="0">
              <a:buNone/>
            </a:pPr>
            <a:endParaRPr lang="fr-FR" sz="2400" dirty="0" smtClean="0">
              <a:latin typeface="+mj-lt"/>
            </a:endParaRPr>
          </a:p>
          <a:p>
            <a:pPr marL="355600" indent="0">
              <a:buNone/>
            </a:pPr>
            <a:endParaRPr lang="fr-FR" sz="2400" dirty="0" smtClean="0">
              <a:latin typeface="+mj-lt"/>
            </a:endParaRPr>
          </a:p>
          <a:p>
            <a:pPr marL="534988" indent="-452438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</a:rPr>
              <a:t>    </a:t>
            </a:r>
          </a:p>
          <a:p>
            <a:pPr marL="534988" indent="-452438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</a:rPr>
              <a:t>     </a:t>
            </a:r>
          </a:p>
          <a:p>
            <a:pPr marL="355600" indent="0">
              <a:buNone/>
            </a:pPr>
            <a:endParaRPr lang="fr-FR" sz="2900" b="1" u="sng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36914" y="200492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L'œuvre </a:t>
            </a:r>
            <a:r>
              <a:rPr lang="fr-FR" dirty="0"/>
              <a:t>témoigne de </a:t>
            </a:r>
            <a:r>
              <a:rPr lang="fr-FR" b="1" dirty="0"/>
              <a:t>l'héritage précolombien </a:t>
            </a:r>
            <a:r>
              <a:rPr lang="fr-FR" dirty="0"/>
              <a:t>de la société mexicaine.</a:t>
            </a:r>
            <a:br>
              <a:rPr lang="fr-FR" dirty="0"/>
            </a:br>
            <a:r>
              <a:rPr lang="fr-FR" dirty="0"/>
              <a:t>À travers une peinture narrative, </a:t>
            </a:r>
            <a:r>
              <a:rPr lang="fr-FR" dirty="0" smtClean="0"/>
              <a:t>D. Rivera </a:t>
            </a:r>
            <a:r>
              <a:rPr lang="fr-FR" dirty="0"/>
              <a:t>retrace l’histoire du Mexique et l’importance de </a:t>
            </a:r>
            <a:r>
              <a:rPr lang="fr-FR" dirty="0" smtClean="0"/>
              <a:t>l’indigénisme. Il cherche ici la </a:t>
            </a:r>
            <a:r>
              <a:rPr lang="fr-FR" dirty="0"/>
              <a:t>manière de </a:t>
            </a:r>
            <a:r>
              <a:rPr lang="fr-FR" b="1" dirty="0"/>
              <a:t>mettre en valeur l’identité nationale.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633611" y="2004920"/>
            <a:ext cx="246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l'héritage précolombien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35082" y="2544608"/>
            <a:ext cx="371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mettre en valeur l’identité nationale.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6893" y="3280503"/>
            <a:ext cx="866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Les </a:t>
            </a:r>
            <a:r>
              <a:rPr lang="fr-FR" sz="2000" dirty="0"/>
              <a:t>peintres muralistes visent à faire un </a:t>
            </a:r>
            <a:r>
              <a:rPr lang="fr-FR" sz="2000" b="1" dirty="0"/>
              <a:t>art populaire, grandiose et pédagogique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61684" y="3280503"/>
            <a:ext cx="451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art populaire, grandiose et pédagogique</a:t>
            </a:r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379" y="3861048"/>
            <a:ext cx="87655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550"/>
            <a:r>
              <a:rPr lang="fr-FR" dirty="0"/>
              <a:t>Elle symbolise aussi </a:t>
            </a:r>
            <a:r>
              <a:rPr lang="fr-FR" b="1" dirty="0"/>
              <a:t>l'idéal révolutionnaire </a:t>
            </a:r>
            <a:r>
              <a:rPr lang="fr-FR" dirty="0"/>
              <a:t>de </a:t>
            </a:r>
            <a:r>
              <a:rPr lang="fr-FR" dirty="0" smtClean="0"/>
              <a:t>Rivera, qui </a:t>
            </a:r>
            <a:r>
              <a:rPr lang="fr-FR" dirty="0"/>
              <a:t>montre à travers ses </a:t>
            </a:r>
            <a:r>
              <a:rPr lang="fr-FR" dirty="0" smtClean="0"/>
              <a:t>fresques</a:t>
            </a:r>
            <a:br>
              <a:rPr lang="fr-FR" dirty="0" smtClean="0"/>
            </a:br>
            <a:r>
              <a:rPr lang="fr-FR" dirty="0" smtClean="0"/>
              <a:t>que </a:t>
            </a:r>
            <a:r>
              <a:rPr lang="fr-FR" dirty="0"/>
              <a:t>le Mexique est marqué </a:t>
            </a:r>
            <a:r>
              <a:rPr lang="fr-FR" dirty="0" smtClean="0"/>
              <a:t>par </a:t>
            </a:r>
            <a:r>
              <a:rPr lang="fr-FR" dirty="0"/>
              <a:t>un métissage à la fois ethnique et </a:t>
            </a:r>
            <a:r>
              <a:rPr lang="fr-FR" dirty="0" smtClean="0"/>
              <a:t>culturel.</a:t>
            </a:r>
            <a:br>
              <a:rPr lang="fr-FR" dirty="0" smtClean="0"/>
            </a:br>
            <a:r>
              <a:rPr lang="fr-FR" dirty="0" smtClean="0"/>
              <a:t>En </a:t>
            </a:r>
            <a:r>
              <a:rPr lang="fr-FR" dirty="0"/>
              <a:t>effet, certains se sont alors engagés dans la lutte armée </a:t>
            </a:r>
            <a:r>
              <a:rPr lang="fr-FR" dirty="0" smtClean="0"/>
              <a:t>mais,</a:t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/>
              <a:t>révolution mexicaine </a:t>
            </a:r>
            <a:r>
              <a:rPr lang="fr-FR" sz="1400" i="1" dirty="0"/>
              <a:t>(1910-1920) </a:t>
            </a:r>
            <a:r>
              <a:rPr lang="fr-FR" dirty="0"/>
              <a:t>a aussi entraîné une prise de </a:t>
            </a:r>
            <a:r>
              <a:rPr lang="fr-FR" dirty="0" smtClean="0"/>
              <a:t>conscience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de la richesse culturelle du </a:t>
            </a:r>
            <a:r>
              <a:rPr lang="fr-FR" dirty="0" smtClean="0"/>
              <a:t>pays.</a:t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premier but artistique du mouvement pictural est donc </a:t>
            </a:r>
            <a:r>
              <a:rPr lang="fr-FR" b="1" dirty="0"/>
              <a:t>la propagande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sur </a:t>
            </a:r>
            <a:r>
              <a:rPr lang="fr-FR" dirty="0"/>
              <a:t>les murs des bâtiments publics, les muralistes veulent avant tout célébrer la </a:t>
            </a:r>
            <a:r>
              <a:rPr lang="fr-FR" dirty="0" smtClean="0"/>
              <a:t>révolution.</a:t>
            </a:r>
            <a:br>
              <a:rPr lang="fr-FR" dirty="0" smtClean="0"/>
            </a:br>
            <a:r>
              <a:rPr lang="fr-FR" dirty="0" smtClean="0"/>
              <a:t>Rivera </a:t>
            </a:r>
            <a:r>
              <a:rPr lang="fr-FR" dirty="0"/>
              <a:t>le fait dans cette fresque en faisant l’éloge d’une </a:t>
            </a:r>
            <a:r>
              <a:rPr lang="fr-FR" dirty="0" smtClean="0"/>
              <a:t>civilisation</a:t>
            </a:r>
            <a:br>
              <a:rPr lang="fr-FR" dirty="0" smtClean="0"/>
            </a:br>
            <a:r>
              <a:rPr lang="fr-FR" dirty="0" smtClean="0"/>
              <a:t>existant </a:t>
            </a:r>
            <a:r>
              <a:rPr lang="fr-FR" dirty="0"/>
              <a:t>avant l’arrivée des colons.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74263" y="3861048"/>
            <a:ext cx="22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l'idéal révolutionnaire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35651" y="5229200"/>
            <a:ext cx="15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la propagande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lien avec d'autres œuvres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+mj-lt"/>
              </a:rPr>
              <a:t>Encouragés </a:t>
            </a:r>
            <a:r>
              <a:rPr lang="fr-FR" sz="2000" dirty="0">
                <a:latin typeface="+mj-lt"/>
              </a:rPr>
              <a:t>et financés par le gouvernement mexicain, des </a:t>
            </a:r>
            <a:r>
              <a:rPr lang="fr-FR" sz="2000" dirty="0" smtClean="0">
                <a:latin typeface="+mj-lt"/>
              </a:rPr>
              <a:t>artistes comme</a:t>
            </a:r>
            <a:br>
              <a:rPr lang="fr-FR" sz="2000" dirty="0" smtClean="0">
                <a:latin typeface="+mj-lt"/>
              </a:rPr>
            </a:br>
            <a:r>
              <a:rPr lang="fr-FR" sz="2000" b="1" dirty="0" smtClean="0">
                <a:latin typeface="+mj-lt"/>
              </a:rPr>
              <a:t>Diego Rivera,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b="1" dirty="0">
                <a:latin typeface="+mj-lt"/>
              </a:rPr>
              <a:t>Jose </a:t>
            </a:r>
            <a:r>
              <a:rPr lang="fr-FR" sz="2000" b="1" dirty="0" err="1">
                <a:latin typeface="+mj-lt"/>
              </a:rPr>
              <a:t>Clemente</a:t>
            </a:r>
            <a:r>
              <a:rPr lang="fr-FR" sz="2000" b="1" dirty="0">
                <a:latin typeface="+mj-lt"/>
              </a:rPr>
              <a:t> Orozco </a:t>
            </a:r>
            <a:r>
              <a:rPr lang="fr-FR" sz="2000" dirty="0">
                <a:latin typeface="+mj-lt"/>
              </a:rPr>
              <a:t>et </a:t>
            </a:r>
            <a:r>
              <a:rPr lang="fr-FR" sz="2000" b="1" dirty="0">
                <a:latin typeface="+mj-lt"/>
              </a:rPr>
              <a:t>David </a:t>
            </a:r>
            <a:r>
              <a:rPr lang="fr-FR" sz="2000" b="1" dirty="0" err="1">
                <a:latin typeface="+mj-lt"/>
              </a:rPr>
              <a:t>Siquieros</a:t>
            </a:r>
            <a:r>
              <a:rPr lang="fr-FR" sz="2000" b="1" dirty="0">
                <a:latin typeface="+mj-lt"/>
              </a:rPr>
              <a:t> </a:t>
            </a:r>
            <a:r>
              <a:rPr lang="fr-FR" sz="2000" dirty="0">
                <a:latin typeface="+mj-lt"/>
              </a:rPr>
              <a:t>("Los </a:t>
            </a:r>
            <a:r>
              <a:rPr lang="fr-FR" sz="2000" dirty="0" err="1">
                <a:latin typeface="+mj-lt"/>
              </a:rPr>
              <a:t>Tres</a:t>
            </a:r>
            <a:r>
              <a:rPr lang="fr-FR" sz="2000" dirty="0">
                <a:latin typeface="+mj-lt"/>
              </a:rPr>
              <a:t> Grandes") sont devenus les maîtres incontestés des fresques murales et ont inspiré d’autres </a:t>
            </a:r>
            <a:r>
              <a:rPr lang="fr-FR" sz="2000" dirty="0" smtClean="0">
                <a:latin typeface="+mj-lt"/>
              </a:rPr>
              <a:t>artistes…</a:t>
            </a:r>
            <a:endParaRPr lang="fr-FR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>
                <a:latin typeface="+mj-lt"/>
              </a:rPr>
              <a:t>Dans les années 60, les </a:t>
            </a:r>
            <a:r>
              <a:rPr lang="fr-FR" sz="2000" i="1" dirty="0" err="1" smtClean="0">
                <a:latin typeface="+mj-lt"/>
              </a:rPr>
              <a:t>chicanos</a:t>
            </a:r>
            <a:r>
              <a:rPr lang="fr-FR" sz="2000" i="1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(mexicain-américains</a:t>
            </a:r>
            <a:r>
              <a:rPr lang="fr-FR" sz="2000" dirty="0">
                <a:latin typeface="+mj-lt"/>
              </a:rPr>
              <a:t>) inspirèrent à leur tour une nouvelle génération de muralistes qui continuèrent la tradition en traitant des sujets sociaux et politiques</a:t>
            </a:r>
            <a:r>
              <a:rPr lang="fr-FR" sz="20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fr-FR" sz="2000" dirty="0">
              <a:latin typeface="+mj-lt"/>
            </a:endParaRPr>
          </a:p>
          <a:p>
            <a:pPr marL="0" indent="0">
              <a:buNone/>
            </a:pPr>
            <a:endParaRPr lang="fr-FR" sz="2000" dirty="0" smtClean="0">
              <a:latin typeface="+mj-lt"/>
            </a:endParaRPr>
          </a:p>
          <a:p>
            <a:pPr marL="0" indent="0">
              <a:buNone/>
            </a:pPr>
            <a:endParaRPr lang="fr-FR" sz="2000" dirty="0" smtClean="0">
              <a:latin typeface="+mj-lt"/>
            </a:endParaRPr>
          </a:p>
          <a:p>
            <a:pPr marL="0" indent="0">
              <a:buNone/>
            </a:pPr>
            <a:r>
              <a:rPr lang="fr-FR" sz="2000" dirty="0" smtClean="0">
                <a:latin typeface="+mj-lt"/>
              </a:rPr>
              <a:t> </a:t>
            </a:r>
            <a:endParaRPr lang="fr-FR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+mj-lt"/>
              </a:rPr>
              <a:t>De nos jours, le développement international de </a:t>
            </a:r>
            <a:r>
              <a:rPr lang="fr-FR" sz="2000" b="1" dirty="0" smtClean="0">
                <a:latin typeface="+mj-lt"/>
              </a:rPr>
              <a:t>l’art </a:t>
            </a:r>
            <a:r>
              <a:rPr lang="fr-FR" sz="2000" b="1" dirty="0">
                <a:latin typeface="+mj-lt"/>
              </a:rPr>
              <a:t>urbain </a:t>
            </a:r>
            <a:r>
              <a:rPr lang="fr-FR" sz="2000" dirty="0">
                <a:latin typeface="+mj-lt"/>
              </a:rPr>
              <a:t>ou </a:t>
            </a:r>
            <a:r>
              <a:rPr lang="fr-FR" sz="2000" dirty="0" err="1">
                <a:latin typeface="+mj-lt"/>
              </a:rPr>
              <a:t>street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art, en est la preuve!</a:t>
            </a:r>
          </a:p>
          <a:p>
            <a:pPr marL="0" indent="0">
              <a:buNone/>
            </a:pPr>
            <a:endParaRPr lang="fr-FR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65" y="3536400"/>
            <a:ext cx="2219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22125"/>
            <a:ext cx="2076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1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356554"/>
            <a:ext cx="8105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ton avis personnel sur cette fresque </a:t>
            </a:r>
            <a:r>
              <a:rPr lang="fr-F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sées 3"/>
          <p:cNvSpPr/>
          <p:nvPr/>
        </p:nvSpPr>
        <p:spPr>
          <a:xfrm>
            <a:off x="0" y="1196751"/>
            <a:ext cx="4716016" cy="2952393"/>
          </a:xfrm>
          <a:prstGeom prst="cloudCallout">
            <a:avLst>
              <a:gd name="adj1" fmla="val -37468"/>
              <a:gd name="adj2" fmla="val 89178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2299390" y="3813356"/>
            <a:ext cx="6628586" cy="2711988"/>
          </a:xfrm>
          <a:prstGeom prst="cloudCallout">
            <a:avLst>
              <a:gd name="adj1" fmla="val -64136"/>
              <a:gd name="adj2" fmla="val 54996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ensées 5"/>
          <p:cNvSpPr/>
          <p:nvPr/>
        </p:nvSpPr>
        <p:spPr>
          <a:xfrm rot="925874">
            <a:off x="4716016" y="941328"/>
            <a:ext cx="4211960" cy="2624519"/>
          </a:xfrm>
          <a:prstGeom prst="cloudCallout">
            <a:avLst>
              <a:gd name="adj1" fmla="val 39714"/>
              <a:gd name="adj2" fmla="val -74928"/>
            </a:avLst>
          </a:prstGeom>
          <a:solidFill>
            <a:srgbClr val="F7FDBB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21369148">
            <a:off x="539552" y="1448014"/>
            <a:ext cx="38747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>
                <a:latin typeface="Chiller" panose="04020404031007020602" pitchFamily="82" charset="0"/>
              </a:rPr>
              <a:t>Aimes-tu ce </a:t>
            </a:r>
            <a:r>
              <a:rPr lang="fr-FR" sz="4800" b="1" dirty="0" smtClean="0">
                <a:latin typeface="Chiller" panose="04020404031007020602" pitchFamily="82" charset="0"/>
              </a:rPr>
              <a:t>tableau</a:t>
            </a:r>
            <a:br>
              <a:rPr lang="fr-FR" sz="4800" b="1" dirty="0" smtClean="0">
                <a:latin typeface="Chiller" panose="04020404031007020602" pitchFamily="82" charset="0"/>
              </a:rPr>
            </a:br>
            <a:r>
              <a:rPr lang="fr-FR" sz="4800" b="1" dirty="0" smtClean="0">
                <a:latin typeface="Chiller" panose="04020404031007020602" pitchFamily="82" charset="0"/>
              </a:rPr>
              <a:t>de </a:t>
            </a:r>
            <a:r>
              <a:rPr lang="fr-FR" sz="4800" b="1" dirty="0">
                <a:latin typeface="Chiller" panose="04020404031007020602" pitchFamily="82" charset="0"/>
              </a:rPr>
              <a:t>Diego Rivera ?</a:t>
            </a:r>
          </a:p>
          <a:p>
            <a:pPr algn="ctr"/>
            <a:r>
              <a:rPr lang="fr-FR" sz="4800" b="1" dirty="0" smtClean="0">
                <a:latin typeface="Chiller" panose="04020404031007020602" pitchFamily="82" charset="0"/>
              </a:rPr>
              <a:t>Pourquoi ?</a:t>
            </a:r>
            <a:endParaRPr lang="fr-FR" sz="4800" b="1" dirty="0">
              <a:latin typeface="Chiller" panose="04020404031007020602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804671">
            <a:off x="5388752" y="1257525"/>
            <a:ext cx="28664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 smtClean="0">
                <a:latin typeface="Chiller" panose="04020404031007020602" pitchFamily="82" charset="0"/>
              </a:rPr>
              <a:t>Que penses-tu</a:t>
            </a:r>
            <a:br>
              <a:rPr lang="fr-FR" sz="4800" b="1" dirty="0" smtClean="0">
                <a:latin typeface="Chiller" panose="04020404031007020602" pitchFamily="82" charset="0"/>
              </a:rPr>
            </a:br>
            <a:r>
              <a:rPr lang="fr-FR" sz="4800" b="1" dirty="0" smtClean="0">
                <a:latin typeface="Chiller" panose="04020404031007020602" pitchFamily="82" charset="0"/>
              </a:rPr>
              <a:t>du muralisme ?</a:t>
            </a:r>
            <a:endParaRPr lang="fr-FR" sz="4800" b="1" dirty="0">
              <a:latin typeface="Chiller" panose="04020404031007020602" pitchFamily="8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43808" y="4149145"/>
            <a:ext cx="5608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Chiller" panose="04020404031007020602" pitchFamily="82" charset="0"/>
              </a:rPr>
              <a:t>A quelle thématique de </a:t>
            </a:r>
            <a:r>
              <a:rPr lang="fr-FR" sz="4400" b="1" dirty="0" smtClean="0">
                <a:latin typeface="Chiller" panose="04020404031007020602" pitchFamily="82" charset="0"/>
              </a:rPr>
              <a:t>l’</a:t>
            </a:r>
            <a:r>
              <a:rPr lang="fr-FR" sz="4400" b="1" dirty="0" err="1" smtClean="0">
                <a:latin typeface="Chiller" panose="04020404031007020602" pitchFamily="82" charset="0"/>
              </a:rPr>
              <a:t>HDA</a:t>
            </a:r>
            <a:r>
              <a:rPr lang="fr-FR" sz="4400" b="1" dirty="0" smtClean="0">
                <a:latin typeface="Chiller" panose="04020404031007020602" pitchFamily="82" charset="0"/>
              </a:rPr>
              <a:t>,</a:t>
            </a:r>
            <a:br>
              <a:rPr lang="fr-FR" sz="4400" b="1" dirty="0" smtClean="0">
                <a:latin typeface="Chiller" panose="04020404031007020602" pitchFamily="82" charset="0"/>
              </a:rPr>
            </a:br>
            <a:r>
              <a:rPr lang="fr-FR" sz="4400" b="1" dirty="0" smtClean="0">
                <a:latin typeface="Chiller" panose="04020404031007020602" pitchFamily="82" charset="0"/>
              </a:rPr>
              <a:t>cette </a:t>
            </a:r>
            <a:r>
              <a:rPr lang="fr-FR" sz="4400" b="1" dirty="0">
                <a:latin typeface="Chiller" panose="04020404031007020602" pitchFamily="82" charset="0"/>
              </a:rPr>
              <a:t>fresque </a:t>
            </a:r>
            <a:r>
              <a:rPr lang="fr-FR" sz="4400" b="1" dirty="0" smtClean="0">
                <a:latin typeface="Chiller" panose="04020404031007020602" pitchFamily="82" charset="0"/>
              </a:rPr>
              <a:t>correspond</a:t>
            </a:r>
            <a:br>
              <a:rPr lang="fr-FR" sz="4400" b="1" dirty="0" smtClean="0">
                <a:latin typeface="Chiller" panose="04020404031007020602" pitchFamily="82" charset="0"/>
              </a:rPr>
            </a:br>
            <a:r>
              <a:rPr lang="fr-FR" sz="4400" b="1" dirty="0" smtClean="0">
                <a:latin typeface="Chiller" panose="04020404031007020602" pitchFamily="82" charset="0"/>
              </a:rPr>
              <a:t>-</a:t>
            </a:r>
            <a:r>
              <a:rPr lang="fr-FR" sz="4400" b="1" dirty="0">
                <a:latin typeface="Chiller" panose="04020404031007020602" pitchFamily="82" charset="0"/>
              </a:rPr>
              <a:t>t-elle le mieux ?</a:t>
            </a:r>
          </a:p>
        </p:txBody>
      </p:sp>
    </p:spTree>
    <p:extLst>
      <p:ext uri="{BB962C8B-B14F-4D97-AF65-F5344CB8AC3E}">
        <p14:creationId xmlns:p14="http://schemas.microsoft.com/office/powerpoint/2010/main" val="464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634082"/>
          </a:xfrm>
        </p:spPr>
        <p:txBody>
          <a:bodyPr>
            <a:normAutofit/>
          </a:bodyPr>
          <a:lstStyle/>
          <a:p>
            <a:r>
              <a:rPr lang="fr-F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Pour résumer…</a:t>
            </a:r>
            <a:endParaRPr lang="fr-F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" y="836712"/>
            <a:ext cx="8229600" cy="7486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Que </a:t>
            </a:r>
            <a:r>
              <a:rPr lang="fr-FR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vas-tu retenir </a:t>
            </a:r>
            <a:r>
              <a:rPr lang="fr-FR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 l’étude de cette œuvre ?</a:t>
            </a:r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6" y="1340768"/>
            <a:ext cx="7613476" cy="518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4954562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 petit conseil…</a:t>
            </a:r>
            <a:b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Allez visiter virtuellement le Palais National !</a:t>
            </a:r>
            <a:b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Il vous suffit de vous connecter 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http://virtual.palacionacional.info/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610" y="332498"/>
            <a:ext cx="27238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Etudions cette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oeuvre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…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mage 2" descr="s2_fiestas y ceremonias cultura toton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0" y="857766"/>
            <a:ext cx="5024054" cy="36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75573" y="1057746"/>
            <a:ext cx="376092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Calibri" pitchFamily="34" charset="0"/>
              </a:rPr>
              <a:t>Titre : …………………………………………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Calibri" pitchFamily="34" charset="0"/>
              </a:rPr>
              <a:t>Date : …………………………………………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Calibri" pitchFamily="34" charset="0"/>
              </a:rPr>
              <a:t>Emplacement : ……………...……………...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2573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Calibri" pitchFamily="34" charset="0"/>
              </a:rPr>
              <a:t>……………………………...</a:t>
            </a:r>
            <a:endParaRPr lang="fr-FR" altLang="fr-FR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Calibri" pitchFamily="34" charset="0"/>
              </a:rPr>
              <a:t>Taille : …………………………………………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Calibri" pitchFamily="34" charset="0"/>
              </a:rPr>
              <a:t>Nature : …………………………………………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ea typeface="Calibri" pitchFamily="34" charset="0"/>
            </a:endParaRPr>
          </a:p>
          <a:p>
            <a:pPr marL="628650" lvl="0" indent="-628650" eaLnBrk="0" hangingPunct="0"/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Calibri" pitchFamily="34" charset="0"/>
              </a:rPr>
              <a:t>Technique / Matériel :</a:t>
            </a:r>
            <a:b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Calibri" pitchFamily="34" charset="0"/>
              </a:rPr>
            </a:b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pigments traditionnels utilisés à l'époque </a:t>
            </a:r>
            <a:r>
              <a:rPr kumimoji="0" lang="fr-FR" altLang="fr-F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pré-hispanique</a:t>
            </a:r>
            <a:endParaRPr kumimoji="0" lang="fr-FR" altLang="fr-FR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</a:endParaRPr>
          </a:p>
          <a:p>
            <a:pPr lvl="0" eaLnBrk="0" hangingPunct="0"/>
            <a:endParaRPr lang="fr-FR" altLang="fr-FR" sz="1400" i="1" dirty="0" smtClean="0"/>
          </a:p>
          <a:p>
            <a:pPr lvl="0" eaLnBrk="0" hangingPunct="0"/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71163" y="1126993"/>
            <a:ext cx="32403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Fiestas y Ceremonias - Cultura Totonaca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71162" y="1583322"/>
            <a:ext cx="30213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</a:p>
          <a:p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70145" y="1916832"/>
            <a:ext cx="23845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Palacio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D.F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Corredor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norte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98788" y="2565342"/>
            <a:ext cx="31931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4,92 x 5.26 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00250" y="3021495"/>
            <a:ext cx="29680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Fresque, de style muraliste indigéniste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11562" y="4575337"/>
            <a:ext cx="540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>
                <a:solidFill>
                  <a:srgbClr val="0070C0"/>
                </a:solidFill>
              </a:rPr>
              <a:t>Diego Rivera, </a:t>
            </a:r>
            <a:r>
              <a:rPr lang="es-ES" sz="1400" i="1" u="sng" dirty="0">
                <a:solidFill>
                  <a:srgbClr val="0070C0"/>
                </a:solidFill>
              </a:rPr>
              <a:t>Fiestas y Ceremonias - Cultura Totonaca</a:t>
            </a:r>
            <a:r>
              <a:rPr lang="es-ES" sz="1400" i="1" dirty="0">
                <a:solidFill>
                  <a:srgbClr val="0070C0"/>
                </a:solidFill>
              </a:rPr>
              <a:t>, </a:t>
            </a:r>
            <a:r>
              <a:rPr lang="es-ES" sz="1400" i="1" dirty="0" smtClean="0">
                <a:solidFill>
                  <a:srgbClr val="0070C0"/>
                </a:solidFill>
              </a:rPr>
              <a:t>1950,</a:t>
            </a:r>
            <a:br>
              <a:rPr lang="es-ES" sz="1400" i="1" dirty="0" smtClean="0">
                <a:solidFill>
                  <a:srgbClr val="0070C0"/>
                </a:solidFill>
              </a:rPr>
            </a:br>
            <a:r>
              <a:rPr lang="es-ES" sz="1400" i="1" dirty="0" smtClean="0">
                <a:solidFill>
                  <a:srgbClr val="0070C0"/>
                </a:solidFill>
              </a:rPr>
              <a:t>4,92 </a:t>
            </a:r>
            <a:r>
              <a:rPr lang="es-ES" sz="1400" i="1" dirty="0">
                <a:solidFill>
                  <a:srgbClr val="0070C0"/>
                </a:solidFill>
              </a:rPr>
              <a:t>x 5.26 m, fresco </a:t>
            </a:r>
            <a:r>
              <a:rPr lang="es-ES" sz="1400" i="1" dirty="0" smtClean="0">
                <a:solidFill>
                  <a:srgbClr val="0070C0"/>
                </a:solidFill>
              </a:rPr>
              <a:t>del </a:t>
            </a:r>
            <a:r>
              <a:rPr lang="fr-FR" sz="1400" i="1" dirty="0" err="1" smtClean="0">
                <a:solidFill>
                  <a:srgbClr val="0070C0"/>
                </a:solidFill>
              </a:rPr>
              <a:t>corredor</a:t>
            </a:r>
            <a:r>
              <a:rPr lang="fr-FR" sz="1400" i="1" dirty="0" smtClean="0">
                <a:solidFill>
                  <a:srgbClr val="0070C0"/>
                </a:solidFill>
              </a:rPr>
              <a:t> </a:t>
            </a:r>
            <a:r>
              <a:rPr lang="fr-FR" sz="1400" i="1" dirty="0" err="1">
                <a:solidFill>
                  <a:srgbClr val="0070C0"/>
                </a:solidFill>
              </a:rPr>
              <a:t>norte</a:t>
            </a:r>
            <a:r>
              <a:rPr lang="fr-FR" sz="1400" i="1" dirty="0">
                <a:solidFill>
                  <a:srgbClr val="0070C0"/>
                </a:solidFill>
              </a:rPr>
              <a:t> </a:t>
            </a:r>
            <a:r>
              <a:rPr lang="fr-FR" sz="1400" i="1" dirty="0" err="1">
                <a:solidFill>
                  <a:srgbClr val="0070C0"/>
                </a:solidFill>
              </a:rPr>
              <a:t>del</a:t>
            </a:r>
            <a:r>
              <a:rPr lang="fr-FR" sz="1400" i="1" dirty="0">
                <a:solidFill>
                  <a:srgbClr val="0070C0"/>
                </a:solidFill>
              </a:rPr>
              <a:t> Palacio </a:t>
            </a:r>
            <a:r>
              <a:rPr lang="fr-FR" sz="1400" i="1" dirty="0" err="1">
                <a:solidFill>
                  <a:srgbClr val="0070C0"/>
                </a:solidFill>
              </a:rPr>
              <a:t>Nacional</a:t>
            </a:r>
            <a:r>
              <a:rPr lang="fr-FR" sz="1400" i="1" dirty="0">
                <a:solidFill>
                  <a:srgbClr val="0070C0"/>
                </a:solidFill>
              </a:rPr>
              <a:t>, </a:t>
            </a:r>
            <a:r>
              <a:rPr lang="fr-FR" sz="1400" i="1" dirty="0" err="1">
                <a:solidFill>
                  <a:srgbClr val="0070C0"/>
                </a:solidFill>
              </a:rPr>
              <a:t>México</a:t>
            </a:r>
            <a:r>
              <a:rPr lang="fr-FR" sz="1400" i="1" dirty="0">
                <a:solidFill>
                  <a:srgbClr val="0070C0"/>
                </a:solidFill>
              </a:rPr>
              <a:t> </a:t>
            </a:r>
            <a:r>
              <a:rPr lang="fr-FR" sz="1400" i="1" dirty="0" err="1">
                <a:solidFill>
                  <a:srgbClr val="0070C0"/>
                </a:solidFill>
              </a:rPr>
              <a:t>D.F</a:t>
            </a:r>
            <a:r>
              <a:rPr lang="fr-FR" sz="14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9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849">
            <a:off x="808844" y="4077895"/>
            <a:ext cx="2229336" cy="238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lvl="0"/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 contexte artistique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320479"/>
          </a:xfrm>
        </p:spPr>
        <p:txBody>
          <a:bodyPr>
            <a:normAutofit/>
          </a:bodyPr>
          <a:lstStyle/>
          <a:p>
            <a:pPr marL="266700" indent="-266700">
              <a:buNone/>
            </a:pPr>
            <a:endParaRPr lang="fr-FR" sz="1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Comment se </a:t>
            </a:r>
            <a:r>
              <a:rPr lang="fr-F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nomme le mouvement artistique auquel appartient l’artiste ? Que savez-vous sur ce mouvement ?</a:t>
            </a:r>
          </a:p>
          <a:p>
            <a:pPr marL="26670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endParaRPr lang="fr-FR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fr-F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est Diego Rivera </a:t>
            </a: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916832"/>
            <a:ext cx="2952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Mouvement artistique = ?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99792" y="1916832"/>
            <a:ext cx="61926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Muralisme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et ici précisément le </a:t>
            </a:r>
            <a:r>
              <a:rPr lang="fr-F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muralisme indigéniste</a:t>
            </a:r>
            <a:endParaRPr lang="fr-FR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9532" y="2477558"/>
            <a:ext cx="8564742" cy="116955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Art </a:t>
            </a:r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</a:rPr>
              <a:t>au service du </a:t>
            </a:r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peuple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faire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sorte que l'art ne soit plus destiné à une élite intellectuelle et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sociale.</a:t>
            </a:r>
            <a:b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Mouvement né à l’initiative d’un programme culturel du gouvernement mexicain dans les années 1920, destiné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à décorer les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édifices publics (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hôpitaux, écoles, lycées, ministères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), en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présentant sur leurs murs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l’Histoire du Mexique, en reprenant les traditions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de la couleur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des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formes et de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narration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des muralistes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indigènes. 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3430191" y="2178783"/>
            <a:ext cx="108012" cy="298775"/>
          </a:xfrm>
          <a:prstGeom prst="downArrow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https://encrypted-tbn3.gstatic.com/images?q=tbn:ANd9GcRaCuibQyPmVKf4ltjDDBkImkAUe9CfneDKeIr-_Y3eoKnPrn4yTKuxrB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136">
            <a:off x="3875204" y="4032630"/>
            <a:ext cx="1664147" cy="22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Stth-n6SlsN0KiknSb9NiR7zT2r4faU5yYA2dDTev1jwvPG-60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326">
            <a:off x="6399075" y="4164376"/>
            <a:ext cx="2017758" cy="21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84986" y="4221088"/>
            <a:ext cx="86501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Diego Rivera,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 né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8 décembre 1886 dans l'état de Guanajuato (Mexique) et mort le 24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novembre 1957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à San Angel, un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quartier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aisé de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Mexico.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itinéraire artistique a commencé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par un long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séjour en Europe. En Italie, il découvre le peintre Giotto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dont il puisera la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manière de réaliser ses fresques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murales. Il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aussi séjourné en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Espagne et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été influencé par le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cubisme :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« Je ne crois pas en Dieu, mais je crois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Picasso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dira-t-il.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parallèle, il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s'intéresse de près à la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révolution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qui déchire son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pays. De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retour au Mexique en 1921, il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travaille alors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le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gouvernement mexicain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qui a besoin d'artistes pour l'aider à la propagation des idées révolutionnaires au sein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la population. C'est ainsi qu’il deviendra le plus grand muraliste mexicain.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77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0"/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 contexte historique mexicain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Autofit/>
          </a:bodyPr>
          <a:lstStyle/>
          <a:p>
            <a:pPr marL="273050" indent="-273050">
              <a:buNone/>
            </a:pPr>
            <a:r>
              <a:rPr lang="fr-FR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Où est exposée l’</a:t>
            </a:r>
            <a:r>
              <a:rPr lang="fr-FR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Pourquoi ?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.…….………………………………………………………………………………………………..…………………………….………………</a:t>
            </a:r>
            <a:b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………………………………………….……………..……………………………………</a:t>
            </a:r>
          </a:p>
          <a:p>
            <a:pPr marL="0" indent="0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buNone/>
            </a:pPr>
            <a:r>
              <a:rPr lang="fr-FR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A quelle époque  a été réalisée cette fresque ?</a:t>
            </a:r>
          </a:p>
          <a:p>
            <a:pPr marL="355600" indent="0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b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</a:t>
            </a:r>
          </a:p>
          <a:p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345" y="3356992"/>
            <a:ext cx="8679151" cy="181588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 « mural » fait partie d'un ensemble peint entre 1945 et 1951.</a:t>
            </a:r>
            <a:b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Tout le </a:t>
            </a:r>
            <a:r>
              <a:rPr lang="fr-FR" sz="1600" i="1" u="sng" dirty="0" smtClean="0">
                <a:uFill>
                  <a:solidFill>
                    <a:srgbClr val="00B05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 action="ppaction://program"/>
              </a:rPr>
              <a:t>couloir nord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program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 1</a:t>
            </a:r>
            <a:r>
              <a:rPr lang="fr-F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étage était consacré à différentes scènes de la vie quotidienne des civilisations  préhispaniques.</a:t>
            </a:r>
            <a:b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fait, Diego Rivera avait commencé ses œuvres dès 1929 au Palais National, sur commande du gouvernement mexicain pour y raconter en images l’histoire de son peuple.</a:t>
            </a:r>
            <a:b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Ailleurs, il raconte également la conquête espagnole, ou encore la révolution mexicaine.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4057" y="1556792"/>
            <a:ext cx="8592439" cy="107721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L'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est exposée au </a:t>
            </a:r>
            <a:r>
              <a:rPr lang="fr-FR" sz="1600" dirty="0" smtClean="0">
                <a:uFill>
                  <a:solidFill>
                    <a:srgbClr val="00B05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 action="ppaction://program"/>
              </a:rPr>
              <a:t>Palais National de </a:t>
            </a:r>
            <a:r>
              <a:rPr lang="fr-FR" sz="1600" dirty="0" err="1" smtClean="0">
                <a:uFill>
                  <a:solidFill>
                    <a:srgbClr val="00B05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 action="ppaction://program"/>
              </a:rPr>
              <a:t>México</a:t>
            </a:r>
            <a:r>
              <a:rPr lang="fr-FR" sz="1600" dirty="0" smtClean="0">
                <a:uFill>
                  <a:solidFill>
                    <a:srgbClr val="00B05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fr-FR" sz="1600" dirty="0" smtClean="0">
                <a:uFill>
                  <a:solidFill>
                    <a:srgbClr val="00B05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 Palais National est LE lieu des événements historiques du Mexique : il a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été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demeure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d'anciens souverains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mexicains, du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conquistador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Hernán Cortés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 aujourd’hui encore le siège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gouvernement.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2" y="1047727"/>
            <a:ext cx="8740450" cy="643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>
            <a:normAutofit/>
          </a:bodyPr>
          <a:lstStyle/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Description et analyse de 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l’œuvre 1/3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764705"/>
            <a:ext cx="8712968" cy="936104"/>
          </a:xfrm>
        </p:spPr>
        <p:txBody>
          <a:bodyPr>
            <a:noAutofit/>
          </a:bodyPr>
          <a:lstStyle/>
          <a:p>
            <a:pPr marL="273050" indent="-273050">
              <a:buNone/>
            </a:pPr>
            <a:r>
              <a:rPr lang="fr-FR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Proposez </a:t>
            </a: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traduction du </a:t>
            </a:r>
            <a:r>
              <a:rPr lang="fr-FR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titre.</a:t>
            </a:r>
            <a:endParaRPr lang="es-ES" sz="1800" i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259925"/>
            <a:ext cx="390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u="sng" dirty="0">
                <a:solidFill>
                  <a:srgbClr val="0070C0"/>
                </a:solidFill>
              </a:rPr>
              <a:t>Fiestas y Ceremonias - Cultura </a:t>
            </a:r>
            <a:r>
              <a:rPr lang="es-ES" i="1" u="sng" dirty="0" smtClean="0">
                <a:solidFill>
                  <a:srgbClr val="0070C0"/>
                </a:solidFill>
              </a:rPr>
              <a:t>Totonaca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16091" y="1244018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=     ?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59602" y="1244018"/>
            <a:ext cx="41675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i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Fêtes et Cérémonies – Culture Totonaque</a:t>
            </a:r>
            <a:endParaRPr lang="fr-FR" i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00206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0" y="1644128"/>
            <a:ext cx="49720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9" y="1772816"/>
            <a:ext cx="5005186" cy="378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03160" y="1767359"/>
            <a:ext cx="2808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Cette </a:t>
            </a:r>
            <a:r>
              <a:rPr lang="fr-FR" sz="1600" dirty="0"/>
              <a:t>civilisation s'est épanouie entre le Ve et le XIe siècle et avait pour centre </a:t>
            </a:r>
            <a:r>
              <a:rPr lang="fr-FR" sz="1600" dirty="0">
                <a:hlinkMouseOver r:id="rId4" action="ppaction://program"/>
              </a:rPr>
              <a:t>El </a:t>
            </a:r>
            <a:r>
              <a:rPr lang="fr-FR" sz="1600" dirty="0" err="1">
                <a:hlinkMouseOver r:id="rId4" action="ppaction://program"/>
              </a:rPr>
              <a:t>Tajin</a:t>
            </a:r>
            <a:r>
              <a:rPr lang="fr-FR" sz="1600" dirty="0"/>
              <a:t>, au nord </a:t>
            </a:r>
            <a:r>
              <a:rPr lang="fr-FR" sz="1600" dirty="0" smtClean="0"/>
              <a:t>de l'état </a:t>
            </a:r>
            <a:r>
              <a:rPr lang="fr-FR" sz="1600" dirty="0"/>
              <a:t>de </a:t>
            </a:r>
            <a:r>
              <a:rPr lang="fr-FR" sz="1600" dirty="0" smtClean="0"/>
              <a:t>Veracruz.</a:t>
            </a:r>
            <a:br>
              <a:rPr lang="fr-FR" sz="1600" dirty="0" smtClean="0"/>
            </a:br>
            <a:r>
              <a:rPr lang="fr-FR" sz="1600" dirty="0" smtClean="0"/>
              <a:t>Elle </a:t>
            </a:r>
            <a:r>
              <a:rPr lang="fr-FR" sz="1600" dirty="0"/>
              <a:t>réalisait des fêtes et cérémonies en l'honneur des dieux, et </a:t>
            </a:r>
            <a:r>
              <a:rPr lang="fr-FR" sz="1600" dirty="0" smtClean="0"/>
              <a:t>pratiquait </a:t>
            </a:r>
            <a:r>
              <a:rPr lang="fr-FR" sz="1600" dirty="0"/>
              <a:t>des</a:t>
            </a:r>
          </a:p>
          <a:p>
            <a:pPr algn="ctr"/>
            <a:r>
              <a:rPr lang="fr-FR" sz="1600" dirty="0" smtClean="0"/>
              <a:t>sacrifices </a:t>
            </a:r>
            <a:r>
              <a:rPr lang="fr-FR" sz="1600" dirty="0"/>
              <a:t>humains</a:t>
            </a:r>
            <a:r>
              <a:rPr lang="fr-FR" sz="1600" dirty="0" smtClean="0"/>
              <a:t>.</a:t>
            </a:r>
          </a:p>
          <a:p>
            <a:pPr algn="ctr"/>
            <a:r>
              <a:rPr lang="fr-FR" sz="1600" dirty="0" smtClean="0"/>
              <a:t>La </a:t>
            </a:r>
            <a:r>
              <a:rPr lang="fr-FR" sz="1600" dirty="0"/>
              <a:t>civilisation </a:t>
            </a:r>
            <a:r>
              <a:rPr lang="fr-FR" sz="1600" dirty="0" err="1"/>
              <a:t>totonaque</a:t>
            </a:r>
            <a:r>
              <a:rPr lang="fr-FR" sz="1600" dirty="0"/>
              <a:t> s'éteint vers le début du </a:t>
            </a:r>
            <a:r>
              <a:rPr lang="fr-FR" sz="1600" dirty="0" err="1"/>
              <a:t>xv</a:t>
            </a:r>
            <a:r>
              <a:rPr lang="fr-FR" sz="1600" baseline="30000" dirty="0" err="1"/>
              <a:t>e</a:t>
            </a:r>
            <a:r>
              <a:rPr lang="fr-FR" sz="1600" dirty="0"/>
              <a:t> siècle : les Indiens Totonaques que rencontrèrent les Espagnols étaient déjà soumis </a:t>
            </a:r>
            <a:r>
              <a:rPr lang="fr-FR" sz="1600" dirty="0" smtClean="0"/>
              <a:t>aux Aztèques.</a:t>
            </a:r>
            <a:br>
              <a:rPr lang="fr-FR" sz="1600" dirty="0" smtClean="0"/>
            </a:br>
            <a:r>
              <a:rPr lang="fr-FR" sz="1600" dirty="0" smtClean="0"/>
              <a:t>Ravis </a:t>
            </a:r>
            <a:r>
              <a:rPr lang="fr-FR" sz="1600" dirty="0"/>
              <a:t>de pouvoir secouer cette domination, </a:t>
            </a:r>
            <a:r>
              <a:rPr lang="fr-FR" sz="1600" dirty="0" smtClean="0"/>
              <a:t>les Totonaques </a:t>
            </a:r>
            <a:r>
              <a:rPr lang="fr-FR" sz="1600" dirty="0"/>
              <a:t>furent les premiers alliés des </a:t>
            </a:r>
            <a:r>
              <a:rPr lang="fr-FR" sz="1600" dirty="0" smtClean="0"/>
              <a:t>conquérants Espagnols.</a:t>
            </a:r>
            <a:endParaRPr lang="fr-FR" sz="1600" dirty="0"/>
          </a:p>
        </p:txBody>
      </p:sp>
      <p:sp>
        <p:nvSpPr>
          <p:cNvPr id="14" name="Accolade ouvrante 13"/>
          <p:cNvSpPr/>
          <p:nvPr/>
        </p:nvSpPr>
        <p:spPr>
          <a:xfrm>
            <a:off x="5468294" y="1731733"/>
            <a:ext cx="451953" cy="4559942"/>
          </a:xfrm>
          <a:prstGeom prst="leftBr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26389" y="5805264"/>
            <a:ext cx="391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mais qui 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les Totonaques 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83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4" grpId="0" animBg="1"/>
      <p:bldP spid="9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Description et analyse de l’œuvre 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87152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Décrivez </a:t>
            </a:r>
            <a:r>
              <a:rPr lang="fr-FR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scènes principales de cette fresque.</a:t>
            </a:r>
          </a:p>
          <a:p>
            <a:pPr marL="6459538" indent="0">
              <a:buNone/>
            </a:pPr>
            <a:r>
              <a:rPr lang="fr-FR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800" b="1" i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r>
              <a:rPr lang="fr-FR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9720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" y="1844824"/>
            <a:ext cx="4953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colade ouvrante 3"/>
          <p:cNvSpPr/>
          <p:nvPr/>
        </p:nvSpPr>
        <p:spPr>
          <a:xfrm rot="16200000">
            <a:off x="6948264" y="1340768"/>
            <a:ext cx="504056" cy="1656184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64088" y="2562324"/>
            <a:ext cx="3672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</a:t>
            </a:r>
            <a:r>
              <a:rPr lang="fr-FR" dirty="0" smtClean="0"/>
              <a:t>n </a:t>
            </a:r>
            <a:r>
              <a:rPr lang="fr-FR" dirty="0"/>
              <a:t>assiste au premier </a:t>
            </a:r>
            <a:r>
              <a:rPr lang="fr-FR" dirty="0" smtClean="0"/>
              <a:t>plan</a:t>
            </a:r>
            <a:br>
              <a:rPr lang="fr-FR" dirty="0" smtClean="0"/>
            </a:br>
            <a:r>
              <a:rPr lang="fr-FR" dirty="0" smtClean="0"/>
              <a:t>à la </a:t>
            </a:r>
            <a:r>
              <a:rPr lang="fr-FR" dirty="0"/>
              <a:t>réception somptueuse d'un </a:t>
            </a:r>
            <a:r>
              <a:rPr lang="fr-FR" dirty="0" smtClean="0"/>
              <a:t>dignitaire. Un chef aztèque</a:t>
            </a:r>
            <a:br>
              <a:rPr lang="fr-FR" dirty="0" smtClean="0"/>
            </a:br>
            <a:r>
              <a:rPr lang="fr-FR" dirty="0" smtClean="0"/>
              <a:t>reçoit </a:t>
            </a:r>
            <a:r>
              <a:rPr lang="fr-FR" dirty="0"/>
              <a:t>un tribut des </a:t>
            </a:r>
            <a:r>
              <a:rPr lang="fr-FR" dirty="0" smtClean="0"/>
              <a:t>mains</a:t>
            </a:r>
            <a:br>
              <a:rPr lang="fr-FR" dirty="0" smtClean="0"/>
            </a:br>
            <a:r>
              <a:rPr lang="fr-FR" dirty="0" smtClean="0"/>
              <a:t>d'un </a:t>
            </a:r>
            <a:r>
              <a:rPr lang="fr-FR" dirty="0"/>
              <a:t>chef </a:t>
            </a:r>
            <a:r>
              <a:rPr lang="fr-FR" dirty="0" smtClean="0"/>
              <a:t>Totonaque</a:t>
            </a:r>
          </a:p>
          <a:p>
            <a:pPr algn="ctr"/>
            <a:r>
              <a:rPr lang="fr-FR" dirty="0" smtClean="0"/>
              <a:t>sous </a:t>
            </a:r>
            <a:r>
              <a:rPr lang="fr-FR" dirty="0"/>
              <a:t>la forme d'un </a:t>
            </a:r>
            <a:r>
              <a:rPr lang="fr-FR" dirty="0" smtClean="0"/>
              <a:t>paiement</a:t>
            </a:r>
            <a:br>
              <a:rPr lang="fr-FR" dirty="0" smtClean="0"/>
            </a:br>
            <a:r>
              <a:rPr lang="fr-FR" dirty="0" smtClean="0"/>
              <a:t>en </a:t>
            </a:r>
            <a:r>
              <a:rPr lang="fr-FR" dirty="0"/>
              <a:t>nature : cacao</a:t>
            </a:r>
            <a:r>
              <a:rPr lang="fr-FR" dirty="0" smtClean="0"/>
              <a:t>, tabac</a:t>
            </a:r>
            <a:br>
              <a:rPr lang="fr-FR" dirty="0" smtClean="0"/>
            </a:br>
            <a:r>
              <a:rPr lang="fr-FR" dirty="0" smtClean="0"/>
              <a:t>et autres produits </a:t>
            </a:r>
            <a:r>
              <a:rPr lang="fr-FR" dirty="0"/>
              <a:t>de la région.</a:t>
            </a:r>
          </a:p>
        </p:txBody>
      </p:sp>
    </p:spTree>
    <p:extLst>
      <p:ext uri="{BB962C8B-B14F-4D97-AF65-F5344CB8AC3E}">
        <p14:creationId xmlns:p14="http://schemas.microsoft.com/office/powerpoint/2010/main" val="1410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23840"/>
            <a:ext cx="8686862" cy="4213272"/>
          </a:xfrm>
        </p:spPr>
        <p:txBody>
          <a:bodyPr/>
          <a:lstStyle/>
          <a:p>
            <a:pPr marL="6454775" indent="0">
              <a:buNone/>
            </a:pPr>
            <a:endParaRPr lang="fr-FR" b="1" i="1" baseline="30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2113" indent="0">
              <a:buNone/>
            </a:pPr>
            <a:r>
              <a:rPr lang="fr-FR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i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 / droite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4" y="640496"/>
            <a:ext cx="4572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581908"/>
            <a:ext cx="33147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4" y="650021"/>
            <a:ext cx="45624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colade ouvrante 10"/>
          <p:cNvSpPr/>
          <p:nvPr/>
        </p:nvSpPr>
        <p:spPr>
          <a:xfrm rot="16200000">
            <a:off x="7084298" y="-326504"/>
            <a:ext cx="504056" cy="3224397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635896" y="1304764"/>
            <a:ext cx="2088232" cy="4680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2627586" y="726486"/>
            <a:ext cx="1008112" cy="93610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52834" y="4653136"/>
            <a:ext cx="8241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A droite nous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pouvons voir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  <a:hlinkMouseOver r:id="rId5" action="ppaction://program"/>
              </a:rPr>
              <a:t>la Pyramide des Niches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, la plus connue de la cité d’El </a:t>
            </a:r>
            <a:r>
              <a:rPr lang="fr-FR" sz="2000" i="1" dirty="0" err="1" smtClean="0">
                <a:solidFill>
                  <a:schemeClr val="tx2">
                    <a:lumMod val="75000"/>
                  </a:schemeClr>
                </a:solidFill>
              </a:rPr>
              <a:t>Tajín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, avec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ses 365 niches qui auraient servies à compter les jours de l'année,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construite vers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le Vème siècle. Cette pyramide est le symbole de la civilisation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totonaque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Les niches profondes imitant des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grottes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ont été longtemps considérées comme des passages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vers l’au-delà.</a:t>
            </a:r>
            <a:endParaRPr lang="fr-FR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9" y="682575"/>
            <a:ext cx="4572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6" y="741340"/>
            <a:ext cx="4543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35" y="1486045"/>
            <a:ext cx="3086722" cy="27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colade ouvrante 4"/>
          <p:cNvSpPr/>
          <p:nvPr/>
        </p:nvSpPr>
        <p:spPr>
          <a:xfrm rot="16200000">
            <a:off x="6921883" y="-479915"/>
            <a:ext cx="504056" cy="3475631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436096" y="673126"/>
            <a:ext cx="3475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200" b="1" i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 / </a:t>
            </a:r>
            <a:r>
              <a:rPr lang="fr-FR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763688" y="836712"/>
            <a:ext cx="1440160" cy="10801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203848" y="1448780"/>
            <a:ext cx="2088232" cy="4680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5536" y="4581128"/>
            <a:ext cx="8371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7030A0"/>
                </a:solidFill>
              </a:rPr>
              <a:t>A gauche, on peut voir </a:t>
            </a:r>
            <a:r>
              <a:rPr lang="fr-FR" sz="2000" i="1" dirty="0">
                <a:solidFill>
                  <a:srgbClr val="7030A0"/>
                </a:solidFill>
              </a:rPr>
              <a:t>un </a:t>
            </a:r>
            <a:r>
              <a:rPr lang="fr-FR" sz="2000" i="1" dirty="0">
                <a:solidFill>
                  <a:srgbClr val="7030A0"/>
                </a:solidFill>
                <a:hlinkClick r:id="rId5" action="ppaction://program"/>
              </a:rPr>
              <a:t>jeu de </a:t>
            </a:r>
            <a:r>
              <a:rPr lang="fr-FR" sz="2000" i="1" dirty="0" err="1" smtClean="0">
                <a:solidFill>
                  <a:srgbClr val="7030A0"/>
                </a:solidFill>
                <a:hlinkClick r:id="rId5" action="ppaction://program"/>
              </a:rPr>
              <a:t>Voladores</a:t>
            </a:r>
            <a:r>
              <a:rPr lang="fr-FR" sz="2000" i="1" dirty="0" smtClean="0">
                <a:solidFill>
                  <a:srgbClr val="7030A0"/>
                </a:solidFill>
              </a:rPr>
              <a:t>, ou danse des oiseaux.</a:t>
            </a:r>
          </a:p>
          <a:p>
            <a:r>
              <a:rPr lang="fr-FR" sz="2000" i="1" dirty="0" smtClean="0">
                <a:solidFill>
                  <a:srgbClr val="7030A0"/>
                </a:solidFill>
              </a:rPr>
              <a:t>4 danseurs sont suspendus </a:t>
            </a:r>
            <a:r>
              <a:rPr lang="fr-FR" sz="2000" i="1" dirty="0">
                <a:solidFill>
                  <a:srgbClr val="7030A0"/>
                </a:solidFill>
              </a:rPr>
              <a:t>par les pieds et descendent en tournoyant autour d'un grand mât. Il s'agit d'une </a:t>
            </a:r>
            <a:r>
              <a:rPr lang="fr-FR" sz="2000" i="1" dirty="0" smtClean="0">
                <a:solidFill>
                  <a:srgbClr val="7030A0"/>
                </a:solidFill>
              </a:rPr>
              <a:t>acrobatie rituelle emblématique de la civilisation Totonaque, qui se pratique encore aujourd’hui.</a:t>
            </a:r>
            <a:endParaRPr lang="fr-FR" sz="2000" i="1" dirty="0">
              <a:solidFill>
                <a:srgbClr val="7030A0"/>
              </a:solidFill>
            </a:endParaRPr>
          </a:p>
        </p:txBody>
      </p:sp>
      <p:sp>
        <p:nvSpPr>
          <p:cNvPr id="9" name="Bouton d'action : Vidéo 8">
            <a:hlinkClick r:id="rId6" action="ppaction://program" highlightClick="1"/>
          </p:cNvPr>
          <p:cNvSpPr/>
          <p:nvPr/>
        </p:nvSpPr>
        <p:spPr>
          <a:xfrm>
            <a:off x="4067944" y="6093296"/>
            <a:ext cx="720080" cy="432048"/>
          </a:xfrm>
          <a:prstGeom prst="actionButtonMovi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9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6936" y="188640"/>
            <a:ext cx="8229600" cy="868958"/>
          </a:xfrm>
        </p:spPr>
        <p:txBody>
          <a:bodyPr>
            <a:normAutofit/>
          </a:bodyPr>
          <a:lstStyle/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Description et analyse de l’œuvre 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3/3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9"/>
            <a:ext cx="892899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Comment se nomme la frise située sous la </a:t>
            </a:r>
            <a:r>
              <a:rPr lang="fr-FR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fresque. Quelle </a:t>
            </a: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sa fonction </a:t>
            </a:r>
            <a:r>
              <a:rPr lang="fr-FR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572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égende à une bordure 3 6"/>
          <p:cNvSpPr/>
          <p:nvPr/>
        </p:nvSpPr>
        <p:spPr>
          <a:xfrm>
            <a:off x="1763688" y="5157192"/>
            <a:ext cx="6624736" cy="1296144"/>
          </a:xfrm>
          <a:prstGeom prst="accentCallout3">
            <a:avLst>
              <a:gd name="adj1" fmla="val 76187"/>
              <a:gd name="adj2" fmla="val -16579"/>
              <a:gd name="adj3" fmla="val 76187"/>
              <a:gd name="adj4" fmla="val -24017"/>
              <a:gd name="adj5" fmla="val -61916"/>
              <a:gd name="adj6" fmla="val -24374"/>
              <a:gd name="adj7" fmla="val -60894"/>
              <a:gd name="adj8" fmla="val 672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55577" y="5301208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</a:t>
            </a:r>
            <a:r>
              <a:rPr lang="fr-FR" dirty="0"/>
              <a:t>frise située dans la partie inférieure </a:t>
            </a:r>
            <a:r>
              <a:rPr lang="fr-FR" dirty="0" smtClean="0"/>
              <a:t>de la fresque est </a:t>
            </a:r>
            <a:r>
              <a:rPr lang="fr-FR" dirty="0"/>
              <a:t>constituée de </a:t>
            </a:r>
            <a:r>
              <a:rPr lang="fr-FR" b="1" dirty="0"/>
              <a:t>grisailles </a:t>
            </a:r>
            <a:r>
              <a:rPr lang="fr-FR" sz="1600" i="1" dirty="0"/>
              <a:t>(peintures monochromes</a:t>
            </a:r>
            <a:r>
              <a:rPr lang="fr-FR" sz="1600" i="1" dirty="0" smtClean="0"/>
              <a:t>),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Elle illustre </a:t>
            </a:r>
            <a:r>
              <a:rPr lang="fr-FR" dirty="0"/>
              <a:t>la scène et l'encadre, donnant ainsi une </a:t>
            </a:r>
            <a:r>
              <a:rPr lang="fr-FR" b="1" dirty="0" smtClean="0"/>
              <a:t>illusion </a:t>
            </a:r>
            <a:r>
              <a:rPr lang="fr-FR" b="1" dirty="0"/>
              <a:t>de bas relief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195736" y="3861048"/>
            <a:ext cx="4032448" cy="95634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674</Words>
  <Application>Microsoft Office PowerPoint</Application>
  <PresentationFormat>Affichage à l'écran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Le contexte artistique</vt:lpstr>
      <vt:lpstr>Le contexte historique mexicain </vt:lpstr>
      <vt:lpstr>Description et analyse de l’œuvre 1/3</vt:lpstr>
      <vt:lpstr>Description et analyse de l’œuvre 2/3</vt:lpstr>
      <vt:lpstr>Présentation PowerPoint</vt:lpstr>
      <vt:lpstr>Présentation PowerPoint</vt:lpstr>
      <vt:lpstr>Description et analyse de l’œuvre 3/3</vt:lpstr>
      <vt:lpstr>message de cette œuvre ?</vt:lpstr>
      <vt:lpstr>lien avec d'autres œuvres ?</vt:lpstr>
      <vt:lpstr>Présentation PowerPoint</vt:lpstr>
      <vt:lpstr>Pour résumer…</vt:lpstr>
      <vt:lpstr> un petit conseil…  Allez visiter virtuellement le Palais National !  Il vous suffit de vous connecter à  http://virtual.palacionacional.info/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ploquin</dc:creator>
  <cp:lastModifiedBy>ploquin</cp:lastModifiedBy>
  <cp:revision>96</cp:revision>
  <dcterms:created xsi:type="dcterms:W3CDTF">2014-08-31T04:52:13Z</dcterms:created>
  <dcterms:modified xsi:type="dcterms:W3CDTF">2014-09-18T00:22:09Z</dcterms:modified>
</cp:coreProperties>
</file>