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82" r:id="rId4"/>
    <p:sldId id="283" r:id="rId5"/>
    <p:sldId id="271" r:id="rId6"/>
    <p:sldId id="258" r:id="rId7"/>
    <p:sldId id="259" r:id="rId8"/>
    <p:sldId id="274" r:id="rId9"/>
    <p:sldId id="275" r:id="rId10"/>
    <p:sldId id="260" r:id="rId11"/>
    <p:sldId id="273" r:id="rId12"/>
    <p:sldId id="276" r:id="rId13"/>
    <p:sldId id="281" r:id="rId14"/>
    <p:sldId id="277" r:id="rId15"/>
    <p:sldId id="263" r:id="rId16"/>
    <p:sldId id="278" r:id="rId17"/>
    <p:sldId id="261" r:id="rId18"/>
    <p:sldId id="262" r:id="rId19"/>
    <p:sldId id="279" r:id="rId20"/>
    <p:sldId id="264" r:id="rId21"/>
    <p:sldId id="265" r:id="rId22"/>
    <p:sldId id="280" r:id="rId23"/>
    <p:sldId id="266" r:id="rId24"/>
    <p:sldId id="267" r:id="rId25"/>
    <p:sldId id="268" r:id="rId26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128" autoAdjust="0"/>
    <p:restoredTop sz="94660"/>
  </p:normalViewPr>
  <p:slideViewPr>
    <p:cSldViewPr>
      <p:cViewPr varScale="1">
        <p:scale>
          <a:sx n="70" d="100"/>
          <a:sy n="70" d="100"/>
        </p:scale>
        <p:origin x="-5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24/11/2015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24/11/2015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24/11/2015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t>24/11/2015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t>24/11/2015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BELIN/p%20150%20151%20BELIN%203&#232;me%20001.jpg" TargetMode="Externa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BELIN/p%20150%20151%20BELIN%203&#232;me%20001.jpg" TargetMode="Externa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slide" Target="slide23.xm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hyperlink" Target="BELIN/p%20152%20153%20BELIN%203&#232;me%20001.jpg" TargetMode="Externa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://fr.wikipedia.org/wiki/Thunnus_orientalis" TargetMode="Externa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/>
          <p:cNvSpPr/>
          <p:nvPr/>
        </p:nvSpPr>
        <p:spPr>
          <a:xfrm>
            <a:off x="7511034" y="6167387"/>
            <a:ext cx="16561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SVT</a:t>
            </a:r>
            <a:r>
              <a:rPr lang="fr-FR" sz="1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Billiard</a:t>
            </a:r>
            <a:endParaRPr lang="fr-FR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87341" y="1412776"/>
            <a:ext cx="863313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1" dirty="0">
                <a:solidFill>
                  <a:srgbClr val="00B050"/>
                </a:solidFill>
              </a:rPr>
              <a:t>Comment retracer l’histoire de la vie ?</a:t>
            </a:r>
            <a:endParaRPr lang="fr-FR" sz="2000" dirty="0">
              <a:solidFill>
                <a:srgbClr val="00B050"/>
              </a:solidFill>
            </a:endParaRPr>
          </a:p>
          <a:p>
            <a:r>
              <a:rPr lang="fr-FR" sz="2000" b="1" i="1" dirty="0">
                <a:solidFill>
                  <a:srgbClr val="00B050"/>
                </a:solidFill>
              </a:rPr>
              <a:t>Comment cette histoire a pu aboutir à une telle biodiversité ?</a:t>
            </a:r>
            <a:endParaRPr lang="fr-FR" sz="2000" dirty="0">
              <a:solidFill>
                <a:srgbClr val="00B050"/>
              </a:solidFill>
            </a:endParaRPr>
          </a:p>
          <a:p>
            <a:r>
              <a:rPr lang="fr-FR" sz="2000" b="1" i="1" dirty="0">
                <a:solidFill>
                  <a:srgbClr val="00B050"/>
                </a:solidFill>
              </a:rPr>
              <a:t>Quelles influences l’histoire de la vie a-t-elle eu sur l’histoire de la Terre, et inversement ?</a:t>
            </a:r>
            <a:endParaRPr lang="fr-FR" sz="2000" dirty="0">
              <a:solidFill>
                <a:srgbClr val="00B05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2452" y="372600"/>
            <a:ext cx="8558019" cy="954107"/>
          </a:xfrm>
          <a:prstGeom prst="rect">
            <a:avLst/>
          </a:prstGeom>
          <a:ln w="38100">
            <a:solidFill>
              <a:srgbClr val="FF000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fr-FR" sz="2800" b="1" dirty="0">
                <a:solidFill>
                  <a:srgbClr val="0070C0"/>
                </a:solidFill>
              </a:rPr>
              <a:t>PARTIE 4 : EVOLUTION DES ORGANISMES VIVANTS ET HISTOIRE DE LA TERRE</a:t>
            </a:r>
          </a:p>
        </p:txBody>
      </p:sp>
      <p:sp>
        <p:nvSpPr>
          <p:cNvPr id="8" name="Rectangle 7"/>
          <p:cNvSpPr/>
          <p:nvPr/>
        </p:nvSpPr>
        <p:spPr>
          <a:xfrm>
            <a:off x="187342" y="2852936"/>
            <a:ext cx="8633130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dirty="0">
                <a:solidFill>
                  <a:srgbClr val="0070C0"/>
                </a:solidFill>
              </a:rPr>
              <a:t>Karl Von </a:t>
            </a:r>
            <a:r>
              <a:rPr lang="fr-FR" dirty="0" err="1">
                <a:solidFill>
                  <a:srgbClr val="0070C0"/>
                </a:solidFill>
              </a:rPr>
              <a:t>Linnaeus</a:t>
            </a:r>
            <a:r>
              <a:rPr lang="fr-FR" dirty="0">
                <a:solidFill>
                  <a:srgbClr val="0070C0"/>
                </a:solidFill>
              </a:rPr>
              <a:t> LINNE, Georges CUVIER,  J-B de Monnet Chevalier de LAMARCK et Charles DARWIN sont 4 personnages historiques ayant contribué à la reconstitution des événements passés et à la compréhension des mécanismes qui ont permis d’aboutir à la biodiversité actuelle.</a:t>
            </a:r>
          </a:p>
          <a:p>
            <a:r>
              <a:rPr lang="fr-FR" dirty="0">
                <a:solidFill>
                  <a:srgbClr val="0070C0"/>
                </a:solidFill>
              </a:rPr>
              <a:t>Ces 4 personnages ont réalisé des travaux qui les ont menés à des </a:t>
            </a:r>
            <a:r>
              <a:rPr lang="fr-FR" b="1" dirty="0">
                <a:solidFill>
                  <a:srgbClr val="0070C0"/>
                </a:solidFill>
              </a:rPr>
              <a:t>modes de pensées différentes concernant l’origine de la vie et de la biodiversité actuelle</a:t>
            </a:r>
            <a:r>
              <a:rPr lang="fr-FR" dirty="0" smtClean="0">
                <a:solidFill>
                  <a:srgbClr val="0070C0"/>
                </a:solidFill>
              </a:rPr>
              <a:t>.</a:t>
            </a:r>
          </a:p>
          <a:p>
            <a:endParaRPr lang="fr-FR" dirty="0"/>
          </a:p>
          <a:p>
            <a:r>
              <a:rPr lang="fr-FR" b="1" i="1" dirty="0"/>
              <a:t>Quel personnage (travaux / pensée) vous semble le plus pertinent concernant l’origine de la vie et de la biodiversité actuelle ?</a:t>
            </a:r>
            <a:endParaRPr lang="fr-FR" dirty="0"/>
          </a:p>
          <a:p>
            <a:r>
              <a:rPr lang="fr-FR" i="1" dirty="0"/>
              <a:t> </a:t>
            </a:r>
            <a:endParaRPr lang="fr-FR" dirty="0"/>
          </a:p>
          <a:p>
            <a:r>
              <a:rPr lang="fr-FR" dirty="0">
                <a:solidFill>
                  <a:srgbClr val="0070C0"/>
                </a:solidFill>
              </a:rPr>
              <a:t>Etude de 2 personnages historiques </a:t>
            </a:r>
            <a:r>
              <a:rPr lang="fr-FR" dirty="0" smtClean="0">
                <a:solidFill>
                  <a:srgbClr val="0070C0"/>
                </a:solidFill>
              </a:rPr>
              <a:t> et débat</a:t>
            </a:r>
            <a:r>
              <a:rPr lang="fr-FR" dirty="0">
                <a:solidFill>
                  <a:srgbClr val="0070C0"/>
                </a:solidFill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737476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  <p:bldP spid="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11034" y="6167387"/>
            <a:ext cx="16561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SVT</a:t>
            </a:r>
            <a:r>
              <a:rPr lang="fr-FR" sz="1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Billiard</a:t>
            </a:r>
            <a:endParaRPr lang="fr-FR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78603" y="196844"/>
            <a:ext cx="660648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>
                <a:solidFill>
                  <a:srgbClr val="FF0000"/>
                </a:solidFill>
              </a:rPr>
              <a:t>Bilan </a:t>
            </a:r>
            <a:r>
              <a:rPr lang="fr-FR" sz="2000" b="1" u="sng" dirty="0" smtClean="0">
                <a:solidFill>
                  <a:srgbClr val="FF0000"/>
                </a:solidFill>
              </a:rPr>
              <a:t>: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578603" y="596954"/>
            <a:ext cx="6606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>
                <a:solidFill>
                  <a:srgbClr val="FF0000"/>
                </a:solidFill>
              </a:rPr>
              <a:t>La comparaison de la vie à deux/trois périodes différentes montre des différences importantes </a:t>
            </a:r>
            <a:r>
              <a:rPr lang="fr-FR" sz="2000" b="1" dirty="0" smtClean="0">
                <a:solidFill>
                  <a:srgbClr val="FF0000"/>
                </a:solidFill>
              </a:rPr>
              <a:t>: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578603" y="1320679"/>
            <a:ext cx="660648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dirty="0" smtClean="0">
                <a:solidFill>
                  <a:srgbClr val="FF0000"/>
                </a:solidFill>
              </a:rPr>
              <a:t>- des </a:t>
            </a:r>
            <a:r>
              <a:rPr lang="fr-FR" sz="2000" b="1" dirty="0">
                <a:solidFill>
                  <a:srgbClr val="FF0000"/>
                </a:solidFill>
              </a:rPr>
              <a:t>groupes et des espèces </a:t>
            </a:r>
            <a:r>
              <a:rPr lang="fr-FR" sz="2000" b="1" u="sng" dirty="0">
                <a:solidFill>
                  <a:srgbClr val="FF0000"/>
                </a:solidFill>
              </a:rPr>
              <a:t>sont apparus </a:t>
            </a:r>
            <a:r>
              <a:rPr lang="fr-FR" sz="2000" b="1" dirty="0" smtClean="0">
                <a:solidFill>
                  <a:srgbClr val="FF0000"/>
                </a:solidFill>
              </a:rPr>
              <a:t>à des moments différents de l’histoire de la vie et </a:t>
            </a:r>
            <a:r>
              <a:rPr lang="fr-FR" sz="2000" b="1" u="sng" dirty="0">
                <a:solidFill>
                  <a:srgbClr val="FF0000"/>
                </a:solidFill>
              </a:rPr>
              <a:t>se sont </a:t>
            </a:r>
            <a:r>
              <a:rPr lang="fr-FR" sz="2000" b="1" u="sng" dirty="0" smtClean="0">
                <a:solidFill>
                  <a:srgbClr val="FF0000"/>
                </a:solidFill>
              </a:rPr>
              <a:t>développés</a:t>
            </a:r>
            <a:endParaRPr lang="fr-FR" sz="2000" u="sng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600968" y="3019277"/>
            <a:ext cx="659529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dirty="0" smtClean="0">
                <a:solidFill>
                  <a:srgbClr val="FF0000"/>
                </a:solidFill>
              </a:rPr>
              <a:t>- certains </a:t>
            </a:r>
            <a:r>
              <a:rPr lang="fr-FR" sz="2000" b="1" dirty="0">
                <a:solidFill>
                  <a:srgbClr val="FF0000"/>
                </a:solidFill>
              </a:rPr>
              <a:t>groupes et espèces ont ensuite disparu (groupes des ammonites</a:t>
            </a:r>
            <a:r>
              <a:rPr lang="fr-FR" sz="2000" b="1" dirty="0" smtClean="0">
                <a:solidFill>
                  <a:srgbClr val="FF0000"/>
                </a:solidFill>
              </a:rPr>
              <a:t>)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1589785" y="2028565"/>
            <a:ext cx="66064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- Au sein de groupes, certaines espèces </a:t>
            </a:r>
            <a:r>
              <a:rPr lang="fr-FR" sz="2000" b="1" u="sng" dirty="0" smtClean="0">
                <a:solidFill>
                  <a:srgbClr val="FF0000"/>
                </a:solidFill>
              </a:rPr>
              <a:t>ont disparu </a:t>
            </a:r>
            <a:r>
              <a:rPr lang="fr-FR" sz="2000" b="1" dirty="0" smtClean="0">
                <a:solidFill>
                  <a:srgbClr val="FF0000"/>
                </a:solidFill>
              </a:rPr>
              <a:t>mais de nouvelles espèces sont apparues : c’est </a:t>
            </a:r>
            <a:r>
              <a:rPr lang="fr-FR" sz="2000" b="1" u="sng" dirty="0" smtClean="0">
                <a:solidFill>
                  <a:srgbClr val="FF0000"/>
                </a:solidFill>
              </a:rPr>
              <a:t>le renouvellement des espèces au sein des groupes</a:t>
            </a:r>
            <a:r>
              <a:rPr lang="fr-FR" sz="2000" b="1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9" name="Rectangle 8"/>
          <p:cNvSpPr/>
          <p:nvPr/>
        </p:nvSpPr>
        <p:spPr>
          <a:xfrm>
            <a:off x="1578601" y="3652006"/>
            <a:ext cx="6737733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dirty="0" smtClean="0">
                <a:solidFill>
                  <a:srgbClr val="FF0000"/>
                </a:solidFill>
              </a:rPr>
              <a:t>- de </a:t>
            </a:r>
            <a:r>
              <a:rPr lang="fr-FR" sz="2000" b="1" dirty="0">
                <a:solidFill>
                  <a:srgbClr val="FF0000"/>
                </a:solidFill>
              </a:rPr>
              <a:t>nouvelles espèces et groupe sont apparu et sont développés</a:t>
            </a:r>
            <a:r>
              <a:rPr lang="fr-FR" sz="2000" b="1" dirty="0" smtClean="0">
                <a:solidFill>
                  <a:srgbClr val="FF0000"/>
                </a:solidFill>
              </a:rPr>
              <a:t>.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606166" y="4393975"/>
            <a:ext cx="6724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dirty="0" smtClean="0">
                <a:solidFill>
                  <a:srgbClr val="FF0000"/>
                </a:solidFill>
              </a:rPr>
              <a:t>Toutes les </a:t>
            </a:r>
            <a:r>
              <a:rPr lang="fr-FR" sz="2000" b="1" dirty="0">
                <a:solidFill>
                  <a:srgbClr val="FF0000"/>
                </a:solidFill>
              </a:rPr>
              <a:t>modifications des espèces au cours des temps s’expliquent par </a:t>
            </a:r>
            <a:r>
              <a:rPr lang="fr-FR" sz="2000" b="1" dirty="0" smtClean="0">
                <a:solidFill>
                  <a:srgbClr val="FF0000"/>
                </a:solidFill>
              </a:rPr>
              <a:t>l’</a:t>
            </a:r>
            <a:r>
              <a:rPr lang="fr-FR" sz="2000" b="1" u="sng" dirty="0" smtClean="0">
                <a:solidFill>
                  <a:srgbClr val="FF0000"/>
                </a:solidFill>
              </a:rPr>
              <a:t>évolution</a:t>
            </a:r>
            <a:r>
              <a:rPr lang="fr-FR" sz="2000" b="1" dirty="0" smtClean="0">
                <a:solidFill>
                  <a:srgbClr val="FF0000"/>
                </a:solidFill>
              </a:rPr>
              <a:t>.</a:t>
            </a:r>
            <a:endParaRPr lang="fr-FR" sz="2000" dirty="0">
              <a:solidFill>
                <a:srgbClr val="FF000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1606166" y="5308190"/>
            <a:ext cx="67249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>
                <a:solidFill>
                  <a:srgbClr val="00B050"/>
                </a:solidFill>
              </a:rPr>
              <a:t>Evolution</a:t>
            </a:r>
            <a:r>
              <a:rPr lang="fr-FR" sz="2000" b="1" dirty="0">
                <a:solidFill>
                  <a:srgbClr val="00B050"/>
                </a:solidFill>
              </a:rPr>
              <a:t> : Ensemble des changements subis par les espèces au cours du temps.</a:t>
            </a:r>
            <a:endParaRPr lang="fr-FR" sz="2000" dirty="0">
              <a:solidFill>
                <a:srgbClr val="00B050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634373" y="6128202"/>
            <a:ext cx="258263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fr-FR" sz="2400" b="1" u="sng" dirty="0">
                <a:solidFill>
                  <a:srgbClr val="FFC000"/>
                </a:solidFill>
              </a:rPr>
              <a:t>frise géologique </a:t>
            </a:r>
            <a:endParaRPr lang="fr-FR" sz="2400" dirty="0">
              <a:solidFill>
                <a:srgbClr val="FFC000"/>
              </a:solidFill>
            </a:endParaRPr>
          </a:p>
        </p:txBody>
      </p:sp>
      <p:cxnSp>
        <p:nvCxnSpPr>
          <p:cNvPr id="13" name="Connecteur droit 12"/>
          <p:cNvCxnSpPr/>
          <p:nvPr/>
        </p:nvCxnSpPr>
        <p:spPr>
          <a:xfrm>
            <a:off x="1259632" y="0"/>
            <a:ext cx="0" cy="681371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33884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5" t="5186" r="3874"/>
          <a:stretch/>
        </p:blipFill>
        <p:spPr bwMode="auto">
          <a:xfrm>
            <a:off x="32494" y="188677"/>
            <a:ext cx="9025198" cy="6362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67544" y="134076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Comparaison de forêts marécageuses il y a 300Ma et 45 Ma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95752" y="465313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Activité :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Comparaison de vertébrés fossiles et actuels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4216" y="2204864"/>
            <a:ext cx="2453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Doc page 122 et 5 page 123 </a:t>
            </a:r>
            <a:r>
              <a:rPr lang="fr-FR" dirty="0" smtClean="0"/>
              <a:t>: les ammonoïdes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161846" y="318302"/>
            <a:ext cx="282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32494" y="2780928"/>
            <a:ext cx="27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5508104" y="18867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796136" y="296559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63120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" name="Connecteur droit 1"/>
          <p:cNvCxnSpPr/>
          <p:nvPr/>
        </p:nvCxnSpPr>
        <p:spPr>
          <a:xfrm>
            <a:off x="1259632" y="0"/>
            <a:ext cx="0" cy="681371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ZoneTexte 2"/>
          <p:cNvSpPr txBox="1"/>
          <p:nvPr/>
        </p:nvSpPr>
        <p:spPr>
          <a:xfrm>
            <a:off x="1495912" y="836712"/>
            <a:ext cx="7200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 smtClean="0">
                <a:solidFill>
                  <a:srgbClr val="FF0000"/>
                </a:solidFill>
              </a:rPr>
              <a:t>En comparant différentes espèces, on remarque qu’elles ont des </a:t>
            </a:r>
            <a:r>
              <a:rPr lang="fr-FR" sz="2400" b="1" dirty="0" smtClean="0">
                <a:solidFill>
                  <a:srgbClr val="FF0000"/>
                </a:solidFill>
              </a:rPr>
              <a:t>caractères en commun</a:t>
            </a:r>
            <a:r>
              <a:rPr lang="fr-FR" sz="2000" b="1" dirty="0" smtClean="0">
                <a:solidFill>
                  <a:srgbClr val="FF0000"/>
                </a:solidFill>
              </a:rPr>
              <a:t> </a:t>
            </a:r>
            <a:r>
              <a:rPr lang="fr-FR" sz="2000" dirty="0" smtClean="0">
                <a:solidFill>
                  <a:srgbClr val="FF0000"/>
                </a:solidFill>
              </a:rPr>
              <a:t>(</a:t>
            </a:r>
            <a:r>
              <a:rPr lang="fr-FR" sz="2400" dirty="0" smtClean="0">
                <a:solidFill>
                  <a:srgbClr val="FF0000"/>
                </a:solidFill>
              </a:rPr>
              <a:t>caractères ancestraux) mais qu’il y a aussi des </a:t>
            </a:r>
            <a:r>
              <a:rPr lang="fr-FR" sz="2400" b="1" dirty="0" smtClean="0">
                <a:solidFill>
                  <a:srgbClr val="FF0000"/>
                </a:solidFill>
              </a:rPr>
              <a:t>caractères nouveaux</a:t>
            </a:r>
            <a:r>
              <a:rPr lang="fr-FR" sz="2400" dirty="0" smtClean="0">
                <a:solidFill>
                  <a:srgbClr val="FF0000"/>
                </a:solidFill>
              </a:rPr>
              <a:t>. 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9448" y="2186090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Elles sont donc issues d’un </a:t>
            </a:r>
            <a:r>
              <a:rPr lang="fr-FR" sz="2400" b="1" dirty="0">
                <a:solidFill>
                  <a:srgbClr val="FF0000"/>
                </a:solidFill>
              </a:rPr>
              <a:t>ancêtre commun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5" name="Rectangle 4"/>
          <p:cNvSpPr/>
          <p:nvPr/>
        </p:nvSpPr>
        <p:spPr>
          <a:xfrm>
            <a:off x="1498184" y="3006749"/>
            <a:ext cx="72008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Ces ressemblances suggèrent donc </a:t>
            </a:r>
            <a:r>
              <a:rPr lang="fr-FR" sz="2400" b="1" dirty="0">
                <a:solidFill>
                  <a:srgbClr val="FF0000"/>
                </a:solidFill>
              </a:rPr>
              <a:t>une parenté</a:t>
            </a:r>
            <a:r>
              <a:rPr lang="fr-FR" sz="2400" dirty="0">
                <a:solidFill>
                  <a:srgbClr val="FF0000"/>
                </a:solidFill>
              </a:rPr>
              <a:t> </a:t>
            </a:r>
            <a:r>
              <a:rPr lang="fr-FR" sz="2400" dirty="0" smtClean="0">
                <a:solidFill>
                  <a:srgbClr val="FF0000"/>
                </a:solidFill>
              </a:rPr>
              <a:t>.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475656" y="3789040"/>
            <a:ext cx="720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dirty="0">
                <a:solidFill>
                  <a:srgbClr val="FF0000"/>
                </a:solidFill>
              </a:rPr>
              <a:t>Cette parenté entre espèces et l’apparition de caractères nouveaux s’illustrent sur un </a:t>
            </a:r>
            <a:r>
              <a:rPr lang="fr-FR" sz="2400" b="1" dirty="0">
                <a:solidFill>
                  <a:srgbClr val="FF0000"/>
                </a:solidFill>
              </a:rPr>
              <a:t>arbre </a:t>
            </a:r>
            <a:r>
              <a:rPr lang="fr-FR" sz="2400" b="1" dirty="0" smtClean="0">
                <a:solidFill>
                  <a:srgbClr val="FF0000"/>
                </a:solidFill>
              </a:rPr>
              <a:t>d’évolution</a:t>
            </a:r>
            <a:endParaRPr lang="fr-FR" sz="2400" b="1" dirty="0">
              <a:solidFill>
                <a:srgbClr val="FF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1475656" y="4797152"/>
            <a:ext cx="7200800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>
                <a:solidFill>
                  <a:srgbClr val="00B050"/>
                </a:solidFill>
              </a:rPr>
              <a:t>Arbre de parenté ou arbre d’évolution</a:t>
            </a:r>
            <a:r>
              <a:rPr lang="fr-FR" sz="2400" b="1" dirty="0">
                <a:solidFill>
                  <a:srgbClr val="00B050"/>
                </a:solidFill>
              </a:rPr>
              <a:t> : représentation des liens de parenté entre espèces. L’arbre de parenté traduit l’évolution des espèces.</a:t>
            </a:r>
          </a:p>
          <a:p>
            <a:endParaRPr lang="fr-FR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88891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http://planet-terre.ens-lyon.fr/planetterre/objets/Images/Img492/492-arbre-phylogenetique-13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0"/>
            <a:ext cx="8964488" cy="685799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176427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5" t="5186" r="3874"/>
          <a:stretch/>
        </p:blipFill>
        <p:spPr bwMode="auto">
          <a:xfrm>
            <a:off x="32494" y="188677"/>
            <a:ext cx="9025198" cy="6362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67544" y="134076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Comparaison de forêts marécageuses il y a 300Ma et 45 Ma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95752" y="465313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Activité :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Comparaison de vertébrés fossiles et actuels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4216" y="2204864"/>
            <a:ext cx="2453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Doc page 122 et 5 page 123 </a:t>
            </a:r>
            <a:r>
              <a:rPr lang="fr-FR" dirty="0" smtClean="0"/>
              <a:t>: les ammonoïdes</a:t>
            </a:r>
            <a:endParaRPr lang="fr-FR" dirty="0"/>
          </a:p>
        </p:txBody>
      </p:sp>
      <p:sp>
        <p:nvSpPr>
          <p:cNvPr id="4" name="Rectangle 3"/>
          <p:cNvSpPr/>
          <p:nvPr/>
        </p:nvSpPr>
        <p:spPr>
          <a:xfrm>
            <a:off x="3059832" y="3933056"/>
            <a:ext cx="2952328" cy="26183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Rectangle 6"/>
          <p:cNvSpPr/>
          <p:nvPr/>
        </p:nvSpPr>
        <p:spPr>
          <a:xfrm>
            <a:off x="4427984" y="3501008"/>
            <a:ext cx="216024" cy="4320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Rectangle 7"/>
          <p:cNvSpPr/>
          <p:nvPr/>
        </p:nvSpPr>
        <p:spPr>
          <a:xfrm>
            <a:off x="6012160" y="2924944"/>
            <a:ext cx="2952328" cy="28803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Rectangle 8"/>
          <p:cNvSpPr/>
          <p:nvPr/>
        </p:nvSpPr>
        <p:spPr>
          <a:xfrm>
            <a:off x="5427271" y="3370026"/>
            <a:ext cx="576064" cy="56303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5735166" y="2864351"/>
            <a:ext cx="3322525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1" dirty="0">
                <a:solidFill>
                  <a:srgbClr val="00B050"/>
                </a:solidFill>
              </a:rPr>
              <a:t>Comment expliquer l’existence de descendances avec des modifications ? Comment expliquer l’apparition et/ou la disparition de caractères ?</a:t>
            </a:r>
            <a:endParaRPr lang="fr-FR" sz="2000" dirty="0">
              <a:solidFill>
                <a:srgbClr val="00B050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751895" y="4760858"/>
            <a:ext cx="33225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Activité 3 : Le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mécanisme de l’évolution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5756439" y="5419681"/>
            <a:ext cx="288032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</a:rPr>
              <a:t>Définitions</a:t>
            </a:r>
            <a:r>
              <a:rPr lang="fr-FR" b="1" dirty="0" smtClean="0">
                <a:solidFill>
                  <a:srgbClr val="00B050"/>
                </a:solidFill>
              </a:rPr>
              <a:t> : </a:t>
            </a:r>
            <a:r>
              <a:rPr lang="fr-FR" b="1" dirty="0">
                <a:solidFill>
                  <a:srgbClr val="00B050"/>
                </a:solidFill>
              </a:rPr>
              <a:t>E</a:t>
            </a:r>
            <a:r>
              <a:rPr lang="fr-FR" b="1" dirty="0" smtClean="0">
                <a:solidFill>
                  <a:srgbClr val="00B050"/>
                </a:solidFill>
              </a:rPr>
              <a:t>volution sélection naturelle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61846" y="318302"/>
            <a:ext cx="282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32494" y="2780928"/>
            <a:ext cx="27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508104" y="18867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507587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1" grpId="0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9253" y="188640"/>
            <a:ext cx="2020502" cy="6355196"/>
          </a:xfrm>
          <a:prstGeom prst="rect">
            <a:avLst/>
          </a:prstGeom>
          <a:solidFill>
            <a:srgbClr val="7030A0">
              <a:alpha val="50588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7511034" y="6167387"/>
            <a:ext cx="16561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SVT</a:t>
            </a:r>
            <a:r>
              <a:rPr lang="fr-FR" sz="1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Billiard</a:t>
            </a:r>
            <a:endParaRPr lang="fr-FR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13478" y="2858406"/>
            <a:ext cx="6595233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 smtClean="0">
                <a:solidFill>
                  <a:srgbClr val="00B050"/>
                </a:solidFill>
              </a:rPr>
              <a:t>Sélection </a:t>
            </a:r>
            <a:r>
              <a:rPr lang="fr-FR" sz="2400" b="1" u="sng" dirty="0">
                <a:solidFill>
                  <a:srgbClr val="00B050"/>
                </a:solidFill>
              </a:rPr>
              <a:t>naturelle</a:t>
            </a:r>
            <a:r>
              <a:rPr lang="fr-FR" sz="2400" b="1" dirty="0">
                <a:solidFill>
                  <a:srgbClr val="00B050"/>
                </a:solidFill>
              </a:rPr>
              <a:t> : Tri naturel des individus d’une espèce selon leur capacité à survivre ou  à se reproduire dans un milieu donné.</a:t>
            </a:r>
            <a:endParaRPr lang="fr-FR" sz="2400" dirty="0">
              <a:solidFill>
                <a:srgbClr val="00B050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95532" y="836712"/>
            <a:ext cx="659371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>
                <a:solidFill>
                  <a:srgbClr val="00B050"/>
                </a:solidFill>
              </a:rPr>
              <a:t>Evolution</a:t>
            </a:r>
            <a:r>
              <a:rPr lang="fr-FR" sz="2400" b="1" dirty="0">
                <a:solidFill>
                  <a:srgbClr val="00B050"/>
                </a:solidFill>
              </a:rPr>
              <a:t> : Transformation des espèces suite à des modifications de l’information génétique (ADN), permettant l’apparition de caractères héréditaires nouveaux et triés par sélection naturelle.</a:t>
            </a:r>
            <a:endParaRPr lang="fr-FR" sz="24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09054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5" t="5186" r="3874"/>
          <a:stretch/>
        </p:blipFill>
        <p:spPr bwMode="auto">
          <a:xfrm>
            <a:off x="32494" y="188677"/>
            <a:ext cx="9025198" cy="6362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67544" y="134076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Comparaison de forêts marécageuses il y a 300Ma et 45 Ma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95752" y="465313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Activité :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Comparaison de vertébrés fossiles et actuels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4216" y="2204864"/>
            <a:ext cx="2453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Doc page 122 et 5 page 123 </a:t>
            </a:r>
            <a:r>
              <a:rPr lang="fr-FR" dirty="0" smtClean="0"/>
              <a:t>: les ammonoïdes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868144" y="1479267"/>
            <a:ext cx="259228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Activité 3 : Le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mécanisme de l’évolution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868144" y="2026191"/>
            <a:ext cx="25922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</a:rPr>
              <a:t>Définitions : </a:t>
            </a:r>
            <a:r>
              <a:rPr lang="fr-FR" b="1" dirty="0" smtClean="0">
                <a:solidFill>
                  <a:srgbClr val="00B050"/>
                </a:solidFill>
              </a:rPr>
              <a:t>évolution et sélection naturelle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84168" y="4427091"/>
            <a:ext cx="2736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Doc 1 page 124 : Des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crises dans l’histoire de la </a:t>
            </a:r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vie : Q1 p 125 </a:t>
            </a:r>
            <a:endParaRPr lang="fr-FR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084168" y="562263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Doc 1 et 3 page 125 : Q3 1</a:t>
            </a:r>
            <a:r>
              <a:rPr lang="fr-FR" u="sng" baseline="30000" dirty="0" smtClean="0">
                <a:solidFill>
                  <a:schemeClr val="accent6">
                    <a:lumMod val="75000"/>
                  </a:schemeClr>
                </a:solidFill>
              </a:rPr>
              <a:t>er</a:t>
            </a:r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 Point P 125 </a:t>
            </a:r>
            <a:endParaRPr lang="fr-FR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84168" y="5253300"/>
            <a:ext cx="297352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</a:rPr>
              <a:t>Définition</a:t>
            </a:r>
            <a:r>
              <a:rPr lang="fr-FR" b="1" dirty="0" smtClean="0">
                <a:solidFill>
                  <a:srgbClr val="00B050"/>
                </a:solidFill>
              </a:rPr>
              <a:t> : Crise biologique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84168" y="6263566"/>
            <a:ext cx="305983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</a:rPr>
              <a:t>Définition</a:t>
            </a:r>
            <a:r>
              <a:rPr lang="fr-FR" b="1" dirty="0" smtClean="0">
                <a:solidFill>
                  <a:srgbClr val="00B050"/>
                </a:solidFill>
              </a:rPr>
              <a:t> : Explosion évolutive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61846" y="318302"/>
            <a:ext cx="282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32494" y="2780928"/>
            <a:ext cx="27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5508104" y="18867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5" name="ZoneTexte 14"/>
          <p:cNvSpPr txBox="1"/>
          <p:nvPr/>
        </p:nvSpPr>
        <p:spPr>
          <a:xfrm>
            <a:off x="5796136" y="296559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520126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4" grpId="0"/>
      <p:bldP spid="9" grpId="0" animBg="1"/>
      <p:bldP spid="11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9253" y="188640"/>
            <a:ext cx="2020502" cy="6355196"/>
          </a:xfrm>
          <a:prstGeom prst="rect">
            <a:avLst/>
          </a:prstGeom>
          <a:solidFill>
            <a:srgbClr val="7030A0">
              <a:alpha val="50588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7511034" y="6167387"/>
            <a:ext cx="16561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SVT</a:t>
            </a:r>
            <a:r>
              <a:rPr lang="fr-FR" sz="1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Billiard</a:t>
            </a:r>
            <a:endParaRPr lang="fr-FR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14489" y="1196752"/>
            <a:ext cx="6639617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u="sng" dirty="0">
                <a:solidFill>
                  <a:srgbClr val="00B050"/>
                </a:solidFill>
              </a:rPr>
              <a:t>Crise biologique</a:t>
            </a:r>
            <a:r>
              <a:rPr lang="fr-FR" sz="2800" b="1" dirty="0">
                <a:solidFill>
                  <a:srgbClr val="00B050"/>
                </a:solidFill>
              </a:rPr>
              <a:t> : Disparition brutale et simultanée de nombreuses espèces, voire de groupes entiers</a:t>
            </a:r>
            <a:endParaRPr lang="fr-FR" sz="2800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229729" y="3140968"/>
            <a:ext cx="6775237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u="sng" dirty="0">
                <a:solidFill>
                  <a:srgbClr val="00B050"/>
                </a:solidFill>
              </a:rPr>
              <a:t>Explosion évolutive</a:t>
            </a:r>
            <a:r>
              <a:rPr lang="fr-FR" sz="2800" b="1" dirty="0">
                <a:solidFill>
                  <a:srgbClr val="00B050"/>
                </a:solidFill>
              </a:rPr>
              <a:t> : Augmentation rapide du nombre d’espèce dans un groupe, correspondant à une accélération de l’évolution.</a:t>
            </a:r>
            <a:endParaRPr lang="fr-FR" sz="2800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46370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9253" y="188640"/>
            <a:ext cx="2020502" cy="6355196"/>
          </a:xfrm>
          <a:prstGeom prst="rect">
            <a:avLst/>
          </a:prstGeom>
          <a:solidFill>
            <a:srgbClr val="7030A0">
              <a:alpha val="50588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7511034" y="6167387"/>
            <a:ext cx="16561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SVT</a:t>
            </a:r>
            <a:r>
              <a:rPr lang="fr-FR" sz="1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Billiard</a:t>
            </a:r>
            <a:endParaRPr lang="fr-FR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179512" y="1124744"/>
            <a:ext cx="680974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u="sng" dirty="0">
                <a:solidFill>
                  <a:srgbClr val="FF0000"/>
                </a:solidFill>
              </a:rPr>
              <a:t>L’extinction d’espèces </a:t>
            </a:r>
            <a:r>
              <a:rPr lang="fr-FR" sz="2400" b="1" dirty="0">
                <a:solidFill>
                  <a:srgbClr val="FF0000"/>
                </a:solidFill>
              </a:rPr>
              <a:t>se fait </a:t>
            </a:r>
            <a:r>
              <a:rPr lang="fr-FR" sz="2400" b="1" u="sng" dirty="0">
                <a:solidFill>
                  <a:srgbClr val="FF0000"/>
                </a:solidFill>
              </a:rPr>
              <a:t>constamment</a:t>
            </a:r>
            <a:r>
              <a:rPr lang="fr-FR" sz="2400" b="1" dirty="0">
                <a:solidFill>
                  <a:srgbClr val="FF0000"/>
                </a:solidFill>
              </a:rPr>
              <a:t> et </a:t>
            </a:r>
            <a:r>
              <a:rPr lang="fr-FR" sz="2400" b="1" u="sng" dirty="0">
                <a:solidFill>
                  <a:srgbClr val="FF0000"/>
                </a:solidFill>
              </a:rPr>
              <a:t>progressivement</a:t>
            </a:r>
            <a:r>
              <a:rPr lang="fr-FR" sz="2400" b="1" dirty="0">
                <a:solidFill>
                  <a:srgbClr val="FF0000"/>
                </a:solidFill>
              </a:rPr>
              <a:t> au cours de l’histoire de la vie (impossibilité de s’adapter aux modifications de l’environnement). </a:t>
            </a:r>
            <a:endParaRPr lang="fr-FR" sz="2400" dirty="0">
              <a:solidFill>
                <a:srgbClr val="FF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09" y="3068960"/>
            <a:ext cx="6809741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400" b="1" dirty="0">
                <a:solidFill>
                  <a:srgbClr val="FF0000"/>
                </a:solidFill>
              </a:rPr>
              <a:t>Mais les </a:t>
            </a:r>
            <a:r>
              <a:rPr lang="fr-FR" sz="2400" b="1" u="sng" dirty="0">
                <a:solidFill>
                  <a:srgbClr val="FF0000"/>
                </a:solidFill>
              </a:rPr>
              <a:t>crises biologiques </a:t>
            </a:r>
            <a:r>
              <a:rPr lang="fr-FR" sz="2400" b="1" dirty="0">
                <a:solidFill>
                  <a:srgbClr val="FF0000"/>
                </a:solidFill>
              </a:rPr>
              <a:t>correspondent à des </a:t>
            </a:r>
            <a:r>
              <a:rPr lang="fr-FR" sz="2400" b="1" u="sng" dirty="0">
                <a:solidFill>
                  <a:srgbClr val="FF0000"/>
                </a:solidFill>
              </a:rPr>
              <a:t>extinctions de masse</a:t>
            </a:r>
            <a:r>
              <a:rPr lang="fr-FR" sz="2400" b="1" dirty="0">
                <a:solidFill>
                  <a:srgbClr val="FF0000"/>
                </a:solidFill>
              </a:rPr>
              <a:t>, c’est-à-dire à extinction simultanée, ou sur un laps de temps bref géologiquement parlant, de nombreuses espèces appartenant à des groupes différents et adaptés à des environnements divers.</a:t>
            </a:r>
            <a:endParaRPr lang="fr-FR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503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5" t="5186" r="3874"/>
          <a:stretch/>
        </p:blipFill>
        <p:spPr bwMode="auto">
          <a:xfrm>
            <a:off x="32494" y="188677"/>
            <a:ext cx="9025198" cy="6362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67544" y="134076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Comparaison de forêts marécageuses il y a 300Ma et 45 Ma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95752" y="465313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Activité :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Comparaison de vertébrés fossiles et actuels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4216" y="2204864"/>
            <a:ext cx="2453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Doc page 122 et 5 page 123 </a:t>
            </a:r>
            <a:r>
              <a:rPr lang="fr-FR" dirty="0" smtClean="0"/>
              <a:t>: les ammonoïdes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868144" y="1479267"/>
            <a:ext cx="259228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Activité 3 : Le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mécanisme de l’évolution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868144" y="2026191"/>
            <a:ext cx="25922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</a:rPr>
              <a:t>Définitions : </a:t>
            </a:r>
            <a:r>
              <a:rPr lang="fr-FR" b="1" dirty="0" smtClean="0">
                <a:solidFill>
                  <a:srgbClr val="00B050"/>
                </a:solidFill>
              </a:rPr>
              <a:t>évolution et sélection naturelle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84168" y="4427091"/>
            <a:ext cx="2736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Doc 1 page 124 : Des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crises dans l’histoire de la </a:t>
            </a:r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vie : Q1 p 125 </a:t>
            </a:r>
            <a:endParaRPr lang="fr-FR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084168" y="562263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Doc 1 et 3 page 125 : Q3 1</a:t>
            </a:r>
            <a:r>
              <a:rPr lang="fr-FR" u="sng" baseline="30000" dirty="0" smtClean="0">
                <a:solidFill>
                  <a:schemeClr val="accent6">
                    <a:lumMod val="75000"/>
                  </a:schemeClr>
                </a:solidFill>
              </a:rPr>
              <a:t>er</a:t>
            </a:r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 Point P 125 </a:t>
            </a:r>
            <a:endParaRPr lang="fr-FR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84168" y="5253300"/>
            <a:ext cx="297352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</a:rPr>
              <a:t>Définition</a:t>
            </a:r>
            <a:r>
              <a:rPr lang="fr-FR" b="1" dirty="0" smtClean="0">
                <a:solidFill>
                  <a:srgbClr val="00B050"/>
                </a:solidFill>
              </a:rPr>
              <a:t> : Crise biologique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84168" y="6263566"/>
            <a:ext cx="305983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</a:rPr>
              <a:t>Définition</a:t>
            </a:r>
            <a:r>
              <a:rPr lang="fr-FR" b="1" dirty="0" smtClean="0">
                <a:solidFill>
                  <a:srgbClr val="00B050"/>
                </a:solidFill>
              </a:rPr>
              <a:t> : Explosion évolutive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140937" y="414908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7030A0"/>
                </a:solidFill>
              </a:rPr>
              <a:t>Liens entre l’Histoire de la vie et l’histoire de la Terre</a:t>
            </a:r>
            <a:endParaRPr lang="fr-FR" b="1" u="sng" dirty="0">
              <a:solidFill>
                <a:srgbClr val="7030A0"/>
              </a:solidFill>
            </a:endParaRPr>
          </a:p>
        </p:txBody>
      </p:sp>
      <p:sp>
        <p:nvSpPr>
          <p:cNvPr id="13" name="Rectangle 12">
            <a:hlinkClick r:id="" action="ppaction://hlinkshowjump?jump=nextslide"/>
          </p:cNvPr>
          <p:cNvSpPr/>
          <p:nvPr/>
        </p:nvSpPr>
        <p:spPr>
          <a:xfrm>
            <a:off x="3140937" y="4803443"/>
            <a:ext cx="26675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buFont typeface="Wingdings" panose="05000000000000000000" pitchFamily="2" charset="2"/>
              <a:buChar char="Ø"/>
            </a:pPr>
            <a:r>
              <a:rPr lang="fr-FR" sz="2000" u="sng" dirty="0" smtClean="0">
                <a:solidFill>
                  <a:schemeClr val="accent6">
                    <a:lumMod val="75000"/>
                  </a:schemeClr>
                </a:solidFill>
              </a:rPr>
              <a:t>L’apparition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de la vie</a:t>
            </a:r>
          </a:p>
        </p:txBody>
      </p:sp>
      <p:sp>
        <p:nvSpPr>
          <p:cNvPr id="14" name="ZoneTexte 13"/>
          <p:cNvSpPr txBox="1"/>
          <p:nvPr/>
        </p:nvSpPr>
        <p:spPr>
          <a:xfrm>
            <a:off x="161846" y="318302"/>
            <a:ext cx="282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15" name="ZoneTexte 14"/>
          <p:cNvSpPr txBox="1"/>
          <p:nvPr/>
        </p:nvSpPr>
        <p:spPr>
          <a:xfrm>
            <a:off x="32494" y="2780928"/>
            <a:ext cx="27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6" name="ZoneTexte 15"/>
          <p:cNvSpPr txBox="1"/>
          <p:nvPr/>
        </p:nvSpPr>
        <p:spPr>
          <a:xfrm>
            <a:off x="5508104" y="18867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796136" y="296559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90822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76200" y="332656"/>
            <a:ext cx="9220200" cy="5886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168236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9253" y="188640"/>
            <a:ext cx="2020502" cy="6355196"/>
          </a:xfrm>
          <a:prstGeom prst="rect">
            <a:avLst/>
          </a:prstGeom>
          <a:solidFill>
            <a:srgbClr val="7030A0">
              <a:alpha val="50588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7511034" y="6167387"/>
            <a:ext cx="16561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SVT</a:t>
            </a:r>
            <a:r>
              <a:rPr lang="fr-FR" sz="1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Billiard</a:t>
            </a:r>
            <a:endParaRPr lang="fr-FR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37620" y="488864"/>
            <a:ext cx="233140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>
                <a:solidFill>
                  <a:srgbClr val="0070C0"/>
                </a:solidFill>
              </a:rPr>
              <a:t>Doc page 150 et 151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383552" y="1268760"/>
            <a:ext cx="687059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b="1" dirty="0" smtClean="0">
                <a:solidFill>
                  <a:srgbClr val="0070C0"/>
                </a:solidFill>
              </a:rPr>
              <a:t>4,57 Milliards d’années </a:t>
            </a:r>
            <a:r>
              <a:rPr lang="fr-FR" sz="2000" dirty="0" smtClean="0">
                <a:solidFill>
                  <a:srgbClr val="0070C0"/>
                </a:solidFill>
              </a:rPr>
              <a:t>: Formation de la planète Terre</a:t>
            </a:r>
          </a:p>
          <a:p>
            <a:r>
              <a:rPr lang="en-US" sz="2000" dirty="0" smtClean="0">
                <a:solidFill>
                  <a:srgbClr val="0070C0"/>
                </a:solidFill>
                <a:hlinkClick r:id="rId2" action="ppaction://hlinkfile"/>
              </a:rPr>
              <a:t>BELIN\p 150 151 BELIN 3ème 001.jpg</a:t>
            </a:r>
            <a:endParaRPr lang="fr-FR" sz="2000" dirty="0" smtClean="0">
              <a:solidFill>
                <a:srgbClr val="0070C0"/>
              </a:solidFill>
            </a:endParaRPr>
          </a:p>
          <a:p>
            <a:r>
              <a:rPr lang="fr-FR" sz="2000" dirty="0" smtClean="0">
                <a:solidFill>
                  <a:srgbClr val="0070C0"/>
                </a:solidFill>
              </a:rPr>
              <a:t>(15 Milliards d’années : </a:t>
            </a:r>
            <a:r>
              <a:rPr lang="fr-FR" sz="2000" dirty="0" err="1" smtClean="0">
                <a:solidFill>
                  <a:srgbClr val="0070C0"/>
                </a:solidFill>
              </a:rPr>
              <a:t>Big</a:t>
            </a:r>
            <a:r>
              <a:rPr lang="fr-FR" sz="2000" dirty="0" smtClean="0">
                <a:solidFill>
                  <a:srgbClr val="0070C0"/>
                </a:solidFill>
              </a:rPr>
              <a:t> Bang Univers en expansion)</a:t>
            </a:r>
          </a:p>
          <a:p>
            <a:r>
              <a:rPr lang="fr-FR" sz="2000" dirty="0" smtClean="0">
                <a:solidFill>
                  <a:srgbClr val="0070C0"/>
                </a:solidFill>
              </a:rPr>
              <a:t>(10 Milliards d’années :</a:t>
            </a:r>
            <a:r>
              <a:rPr lang="fr-FR" sz="2000" dirty="0">
                <a:solidFill>
                  <a:srgbClr val="0070C0"/>
                </a:solidFill>
              </a:rPr>
              <a:t> </a:t>
            </a:r>
            <a:r>
              <a:rPr lang="fr-FR" sz="2000" dirty="0" smtClean="0">
                <a:solidFill>
                  <a:srgbClr val="0070C0"/>
                </a:solidFill>
              </a:rPr>
              <a:t>« espérance » de vie du système Solaire)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83552" y="2927913"/>
            <a:ext cx="6233677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70C0"/>
                </a:solidFill>
              </a:rPr>
              <a:t>4,5 Milliards d’années</a:t>
            </a:r>
            <a:r>
              <a:rPr lang="fr-FR" sz="2000" dirty="0" smtClean="0">
                <a:solidFill>
                  <a:srgbClr val="0070C0"/>
                </a:solidFill>
              </a:rPr>
              <a:t> : Méga impact tangentiel avec une planète De la taille de Mars, éjectant une partie du manteau terrestre et donnant naissance à la Lune.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383552" y="4263428"/>
            <a:ext cx="61616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70C0"/>
                </a:solidFill>
              </a:rPr>
              <a:t>4,4 milliards d’années </a:t>
            </a:r>
            <a:r>
              <a:rPr lang="fr-FR" sz="2000" dirty="0" smtClean="0">
                <a:solidFill>
                  <a:srgbClr val="0070C0"/>
                </a:solidFill>
              </a:rPr>
              <a:t>: âge des plus vieux matériaux terrestres connus (Zircon en Australie)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83551" y="5485827"/>
            <a:ext cx="63856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000" b="1" dirty="0" smtClean="0">
                <a:solidFill>
                  <a:srgbClr val="0070C0"/>
                </a:solidFill>
              </a:rPr>
              <a:t>4 Milliards d’années </a:t>
            </a:r>
            <a:r>
              <a:rPr lang="fr-FR" sz="2000" dirty="0" smtClean="0">
                <a:solidFill>
                  <a:srgbClr val="0070C0"/>
                </a:solidFill>
              </a:rPr>
              <a:t>: plus vieilles roches connues (Gneiss au Canada)</a:t>
            </a:r>
            <a:endParaRPr lang="fr-FR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52676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9253" y="188640"/>
            <a:ext cx="2020502" cy="6355196"/>
          </a:xfrm>
          <a:prstGeom prst="rect">
            <a:avLst/>
          </a:prstGeom>
          <a:solidFill>
            <a:srgbClr val="7030A0">
              <a:alpha val="50588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7511034" y="6167387"/>
            <a:ext cx="16561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SVT</a:t>
            </a:r>
            <a:r>
              <a:rPr lang="fr-FR" sz="1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Billiard</a:t>
            </a:r>
            <a:endParaRPr lang="fr-FR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30292" y="457508"/>
            <a:ext cx="6410705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u="sng" dirty="0">
                <a:solidFill>
                  <a:srgbClr val="0070C0"/>
                </a:solidFill>
              </a:rPr>
              <a:t>4.3 Ma :</a:t>
            </a:r>
            <a:r>
              <a:rPr lang="fr-FR" sz="2000" dirty="0">
                <a:solidFill>
                  <a:srgbClr val="0070C0"/>
                </a:solidFill>
              </a:rPr>
              <a:t> </a:t>
            </a:r>
            <a:r>
              <a:rPr lang="fr-FR" sz="2000" u="sng" dirty="0">
                <a:solidFill>
                  <a:srgbClr val="0070C0"/>
                </a:solidFill>
              </a:rPr>
              <a:t>formation des </a:t>
            </a:r>
            <a:r>
              <a:rPr lang="fr-FR" sz="2000" u="sng" dirty="0" smtClean="0">
                <a:solidFill>
                  <a:srgbClr val="0070C0"/>
                </a:solidFill>
              </a:rPr>
              <a:t>océans</a:t>
            </a:r>
          </a:p>
          <a:p>
            <a:pPr lvl="0"/>
            <a:r>
              <a:rPr lang="fr-FR" sz="2000" u="sng" dirty="0" smtClean="0">
                <a:solidFill>
                  <a:srgbClr val="0070C0"/>
                </a:solidFill>
              </a:rPr>
              <a:t> </a:t>
            </a:r>
            <a:r>
              <a:rPr lang="en-US" sz="2000" u="sng" dirty="0" smtClean="0">
                <a:solidFill>
                  <a:srgbClr val="0070C0"/>
                </a:solidFill>
                <a:hlinkClick r:id="rId2" action="ppaction://hlinkfile"/>
              </a:rPr>
              <a:t>BELIN\p 150 151 BELIN 3ème 001.jpg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57318" y="1642448"/>
            <a:ext cx="410721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000" b="1" u="sng" dirty="0">
                <a:solidFill>
                  <a:srgbClr val="0070C0"/>
                </a:solidFill>
              </a:rPr>
              <a:t>3.5 Ma</a:t>
            </a:r>
            <a:r>
              <a:rPr lang="fr-FR" sz="2000" dirty="0">
                <a:solidFill>
                  <a:srgbClr val="0070C0"/>
                </a:solidFill>
              </a:rPr>
              <a:t> : </a:t>
            </a:r>
            <a:r>
              <a:rPr lang="fr-FR" sz="2000" u="sng" dirty="0">
                <a:solidFill>
                  <a:srgbClr val="0070C0"/>
                </a:solidFill>
              </a:rPr>
              <a:t>apparition de la vie </a:t>
            </a:r>
            <a:r>
              <a:rPr lang="fr-FR" sz="2000" u="sng" dirty="0" smtClean="0">
                <a:solidFill>
                  <a:srgbClr val="0070C0"/>
                </a:solidFill>
              </a:rPr>
              <a:t>:</a:t>
            </a:r>
          </a:p>
          <a:p>
            <a:pPr lvl="0"/>
            <a:r>
              <a:rPr lang="en-US" sz="2000" dirty="0" smtClean="0">
                <a:solidFill>
                  <a:srgbClr val="0070C0"/>
                </a:solidFill>
                <a:hlinkClick r:id="rId2" action="ppaction://hlinkfile"/>
              </a:rPr>
              <a:t>BELIN\p 150 151 BELIN 3ème 001.jpg</a:t>
            </a:r>
            <a:r>
              <a:rPr lang="fr-FR" sz="2000" dirty="0" smtClean="0">
                <a:solidFill>
                  <a:srgbClr val="0070C0"/>
                </a:solidFill>
              </a:rPr>
              <a:t> 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659676" y="2852936"/>
            <a:ext cx="6394324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u="sng" dirty="0">
                <a:solidFill>
                  <a:srgbClr val="0070C0"/>
                </a:solidFill>
              </a:rPr>
              <a:t>Entre 3,5Ma et 2Ma : </a:t>
            </a:r>
            <a:endParaRPr lang="fr-FR" sz="2000" b="1" u="sng" dirty="0" smtClean="0">
              <a:solidFill>
                <a:srgbClr val="0070C0"/>
              </a:solidFill>
            </a:endParaRPr>
          </a:p>
          <a:p>
            <a:pPr lvl="0"/>
            <a:r>
              <a:rPr lang="fr-FR" sz="2000" u="sng" dirty="0" smtClean="0">
                <a:solidFill>
                  <a:srgbClr val="0070C0"/>
                </a:solidFill>
              </a:rPr>
              <a:t>eau </a:t>
            </a:r>
            <a:r>
              <a:rPr lang="fr-FR" sz="2000" u="sng" dirty="0">
                <a:solidFill>
                  <a:srgbClr val="0070C0"/>
                </a:solidFill>
              </a:rPr>
              <a:t>océanique oxydante (1</a:t>
            </a:r>
            <a:r>
              <a:rPr lang="fr-FR" sz="2000" u="sng" dirty="0" smtClean="0">
                <a:solidFill>
                  <a:srgbClr val="0070C0"/>
                </a:solidFill>
              </a:rPr>
              <a:t>)</a:t>
            </a:r>
          </a:p>
          <a:p>
            <a:pPr lvl="0"/>
            <a:r>
              <a:rPr lang="fr-FR" sz="2000" u="sng" dirty="0" smtClean="0">
                <a:solidFill>
                  <a:srgbClr val="0070C0"/>
                </a:solidFill>
              </a:rPr>
              <a:t>et </a:t>
            </a:r>
            <a:r>
              <a:rPr lang="fr-FR" sz="2000" u="sng" dirty="0">
                <a:solidFill>
                  <a:srgbClr val="0070C0"/>
                </a:solidFill>
              </a:rPr>
              <a:t>atmosphère réductrice (2</a:t>
            </a:r>
            <a:r>
              <a:rPr lang="fr-FR" sz="2000" u="sng" dirty="0" smtClean="0">
                <a:solidFill>
                  <a:srgbClr val="0070C0"/>
                </a:solidFill>
              </a:rPr>
              <a:t>)</a:t>
            </a:r>
          </a:p>
          <a:p>
            <a:pPr lvl="0"/>
            <a:r>
              <a:rPr lang="en-US" sz="2000" dirty="0" smtClean="0">
                <a:solidFill>
                  <a:srgbClr val="0070C0"/>
                </a:solidFill>
                <a:hlinkClick r:id="rId2" action="ppaction://hlinkfile"/>
              </a:rPr>
              <a:t>BELIN\p 150 151 BELIN 3ème 001.jpg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00882" y="4653136"/>
            <a:ext cx="40495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000" b="1" u="sng" dirty="0">
                <a:solidFill>
                  <a:srgbClr val="0070C0"/>
                </a:solidFill>
              </a:rPr>
              <a:t>2 Ma</a:t>
            </a:r>
            <a:r>
              <a:rPr lang="fr-FR" sz="2000" u="sng" dirty="0">
                <a:solidFill>
                  <a:srgbClr val="0070C0"/>
                </a:solidFill>
              </a:rPr>
              <a:t> : atmosphère </a:t>
            </a:r>
            <a:r>
              <a:rPr lang="fr-FR" sz="2000" u="sng" dirty="0" smtClean="0">
                <a:solidFill>
                  <a:srgbClr val="0070C0"/>
                </a:solidFill>
              </a:rPr>
              <a:t>oxydante</a:t>
            </a:r>
          </a:p>
          <a:p>
            <a:pPr lvl="0"/>
            <a:r>
              <a:rPr lang="en-US" sz="2000" dirty="0" smtClean="0">
                <a:solidFill>
                  <a:srgbClr val="0070C0"/>
                </a:solidFill>
                <a:hlinkClick r:id="rId2" action="ppaction://hlinkfile"/>
              </a:rPr>
              <a:t>BELIN\p 150 151 BELIN 3ème 001.jpg</a:t>
            </a:r>
            <a:endParaRPr lang="fr-FR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486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5" t="5186" r="3874"/>
          <a:stretch/>
        </p:blipFill>
        <p:spPr bwMode="auto">
          <a:xfrm>
            <a:off x="32494" y="188677"/>
            <a:ext cx="9025198" cy="6362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467544" y="1340768"/>
            <a:ext cx="25922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Comparaison de forêts marécageuses il y a 300Ma et 45 Ma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295752" y="4653136"/>
            <a:ext cx="25202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Activité :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Comparaison de vertébrés fossiles et actuels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5" name="ZoneTexte 4"/>
          <p:cNvSpPr txBox="1"/>
          <p:nvPr/>
        </p:nvSpPr>
        <p:spPr>
          <a:xfrm>
            <a:off x="504216" y="2204864"/>
            <a:ext cx="2453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Doc page 122 et 5 page 123 </a:t>
            </a:r>
            <a:r>
              <a:rPr lang="fr-FR" dirty="0" smtClean="0"/>
              <a:t>: les ammonoïdes</a:t>
            </a:r>
            <a:endParaRPr lang="fr-FR" dirty="0"/>
          </a:p>
        </p:txBody>
      </p:sp>
      <p:sp>
        <p:nvSpPr>
          <p:cNvPr id="6" name="Rectangle 5"/>
          <p:cNvSpPr/>
          <p:nvPr/>
        </p:nvSpPr>
        <p:spPr>
          <a:xfrm>
            <a:off x="5868144" y="1479267"/>
            <a:ext cx="2592288" cy="646331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pPr lvl="0"/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Activité 3 : Le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mécanisme de l’évolution</a:t>
            </a:r>
          </a:p>
        </p:txBody>
      </p:sp>
      <p:sp>
        <p:nvSpPr>
          <p:cNvPr id="7" name="ZoneTexte 6"/>
          <p:cNvSpPr txBox="1"/>
          <p:nvPr/>
        </p:nvSpPr>
        <p:spPr>
          <a:xfrm>
            <a:off x="5868144" y="2026191"/>
            <a:ext cx="25922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</a:rPr>
              <a:t>Définitions : </a:t>
            </a:r>
            <a:r>
              <a:rPr lang="fr-FR" b="1" dirty="0" smtClean="0">
                <a:solidFill>
                  <a:srgbClr val="00B050"/>
                </a:solidFill>
              </a:rPr>
              <a:t>évolution et sélection naturelle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84168" y="4427091"/>
            <a:ext cx="273630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2"/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Doc 1 page 124 : Des </a:t>
            </a:r>
            <a:r>
              <a:rPr lang="fr-FR" u="sng" dirty="0">
                <a:solidFill>
                  <a:schemeClr val="accent6">
                    <a:lumMod val="75000"/>
                  </a:schemeClr>
                </a:solidFill>
              </a:rPr>
              <a:t>crises dans l’histoire de la </a:t>
            </a:r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vie : Q1 p 125 </a:t>
            </a:r>
            <a:endParaRPr lang="fr-FR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6084168" y="5622632"/>
            <a:ext cx="273630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Doc 1 et 3 page 125 : Q3 1</a:t>
            </a:r>
            <a:r>
              <a:rPr lang="fr-FR" u="sng" baseline="30000" dirty="0" smtClean="0">
                <a:solidFill>
                  <a:schemeClr val="accent6">
                    <a:lumMod val="75000"/>
                  </a:schemeClr>
                </a:solidFill>
              </a:rPr>
              <a:t>er</a:t>
            </a:r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 Point P 125 </a:t>
            </a:r>
            <a:endParaRPr lang="fr-FR" u="sng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6084168" y="5253300"/>
            <a:ext cx="2973524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</a:rPr>
              <a:t>Définition</a:t>
            </a:r>
            <a:r>
              <a:rPr lang="fr-FR" b="1" dirty="0" smtClean="0">
                <a:solidFill>
                  <a:srgbClr val="00B050"/>
                </a:solidFill>
              </a:rPr>
              <a:t> : Crise biologique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6084168" y="6263566"/>
            <a:ext cx="3059832" cy="6463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00B050"/>
                </a:solidFill>
              </a:rPr>
              <a:t>Définition</a:t>
            </a:r>
            <a:r>
              <a:rPr lang="fr-FR" b="1" dirty="0" smtClean="0">
                <a:solidFill>
                  <a:srgbClr val="00B050"/>
                </a:solidFill>
              </a:rPr>
              <a:t> : Explosion évolutive</a:t>
            </a:r>
            <a:endParaRPr lang="fr-FR" b="1" dirty="0">
              <a:solidFill>
                <a:srgbClr val="00B050"/>
              </a:solidFill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3140937" y="4149080"/>
            <a:ext cx="28083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u="sng" dirty="0" smtClean="0">
                <a:solidFill>
                  <a:srgbClr val="7030A0"/>
                </a:solidFill>
              </a:rPr>
              <a:t>Liens entre l’Histoire de la vie et l’histoire de la Terre</a:t>
            </a:r>
            <a:endParaRPr lang="fr-FR" b="1" u="sng" dirty="0">
              <a:solidFill>
                <a:srgbClr val="7030A0"/>
              </a:solidFill>
            </a:endParaRPr>
          </a:p>
        </p:txBody>
      </p:sp>
      <p:sp>
        <p:nvSpPr>
          <p:cNvPr id="13" name="Rectangle 12">
            <a:hlinkClick r:id="" action="ppaction://hlinkshowjump?jump=nextslide"/>
          </p:cNvPr>
          <p:cNvSpPr/>
          <p:nvPr/>
        </p:nvSpPr>
        <p:spPr>
          <a:xfrm>
            <a:off x="3140937" y="4803443"/>
            <a:ext cx="266752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342900" lvl="2" indent="-342900">
              <a:buFont typeface="Wingdings" panose="05000000000000000000" pitchFamily="2" charset="2"/>
              <a:buChar char="Ø"/>
            </a:pPr>
            <a:r>
              <a:rPr lang="fr-FR" sz="2000" u="sng" dirty="0" smtClean="0">
                <a:solidFill>
                  <a:schemeClr val="accent6">
                    <a:lumMod val="75000"/>
                  </a:schemeClr>
                </a:solidFill>
              </a:rPr>
              <a:t>L’apparition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de la vie</a:t>
            </a:r>
          </a:p>
        </p:txBody>
      </p:sp>
      <p:sp>
        <p:nvSpPr>
          <p:cNvPr id="14" name="Rectangle 13">
            <a:hlinkClick r:id="rId3" action="ppaction://hlinksldjump"/>
          </p:cNvPr>
          <p:cNvSpPr/>
          <p:nvPr/>
        </p:nvSpPr>
        <p:spPr>
          <a:xfrm>
            <a:off x="3148648" y="5250586"/>
            <a:ext cx="2719496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2" indent="-342900">
              <a:buFont typeface="Wingdings" panose="05000000000000000000" pitchFamily="2" charset="2"/>
              <a:buChar char="Ø"/>
            </a:pPr>
            <a:r>
              <a:rPr lang="fr-FR" sz="2000" u="sng" dirty="0" smtClean="0">
                <a:solidFill>
                  <a:schemeClr val="accent6">
                    <a:lumMod val="75000"/>
                  </a:schemeClr>
                </a:solidFill>
              </a:rPr>
              <a:t>L’histoire </a:t>
            </a:r>
            <a:r>
              <a:rPr lang="fr-FR" sz="2000" u="sng" dirty="0">
                <a:solidFill>
                  <a:schemeClr val="accent6">
                    <a:lumMod val="75000"/>
                  </a:schemeClr>
                </a:solidFill>
              </a:rPr>
              <a:t>de le Terre explique l’évolution de la vie</a:t>
            </a:r>
          </a:p>
          <a:p>
            <a:endParaRPr lang="fr-FR" sz="20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61846" y="318302"/>
            <a:ext cx="282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32494" y="2780928"/>
            <a:ext cx="27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7" name="ZoneTexte 16"/>
          <p:cNvSpPr txBox="1"/>
          <p:nvPr/>
        </p:nvSpPr>
        <p:spPr>
          <a:xfrm>
            <a:off x="5508104" y="18867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8" name="ZoneTexte 17"/>
          <p:cNvSpPr txBox="1"/>
          <p:nvPr/>
        </p:nvSpPr>
        <p:spPr>
          <a:xfrm>
            <a:off x="5796136" y="296559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3843648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989253" y="188640"/>
            <a:ext cx="2020502" cy="6355196"/>
          </a:xfrm>
          <a:prstGeom prst="rect">
            <a:avLst/>
          </a:prstGeom>
          <a:solidFill>
            <a:srgbClr val="7030A0">
              <a:alpha val="50588"/>
            </a:srgbClr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Rectangle 2"/>
          <p:cNvSpPr/>
          <p:nvPr/>
        </p:nvSpPr>
        <p:spPr>
          <a:xfrm>
            <a:off x="7511034" y="6167387"/>
            <a:ext cx="16561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SVT</a:t>
            </a:r>
            <a:r>
              <a:rPr lang="fr-FR" sz="1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Billiard</a:t>
            </a:r>
            <a:endParaRPr lang="fr-FR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619284" y="620688"/>
            <a:ext cx="4049507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>
                <a:solidFill>
                  <a:srgbClr val="0070C0"/>
                </a:solidFill>
              </a:rPr>
              <a:t>Doc 5 et 6 page </a:t>
            </a:r>
            <a:r>
              <a:rPr lang="fr-FR" sz="2000" b="1" u="sng" dirty="0" smtClean="0">
                <a:solidFill>
                  <a:srgbClr val="0070C0"/>
                </a:solidFill>
              </a:rPr>
              <a:t>153</a:t>
            </a:r>
          </a:p>
          <a:p>
            <a:r>
              <a:rPr lang="en-US" sz="2000" dirty="0" smtClean="0">
                <a:solidFill>
                  <a:srgbClr val="0070C0"/>
                </a:solidFill>
                <a:hlinkClick r:id="rId2" action="ppaction://hlinkfile"/>
              </a:rPr>
              <a:t>BELIN\p 152 153 BELIN 3ème 001.jpg</a:t>
            </a:r>
            <a:endParaRPr lang="fr-FR" sz="2000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83048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929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10142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Echelle des êtr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4499992" cy="6669360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Image 2" descr="Classification de Lamarck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9992" y="332656"/>
            <a:ext cx="4248472" cy="59766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666456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 descr="Unique dessin de l'Origine des Espèces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4664"/>
            <a:ext cx="8208912" cy="597666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46886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5" t="5186" r="3874"/>
          <a:stretch/>
        </p:blipFill>
        <p:spPr bwMode="auto">
          <a:xfrm>
            <a:off x="32494" y="188677"/>
            <a:ext cx="9025198" cy="6362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ZoneTexte 2"/>
          <p:cNvSpPr txBox="1"/>
          <p:nvPr/>
        </p:nvSpPr>
        <p:spPr>
          <a:xfrm>
            <a:off x="534264" y="141277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Doc 1 et 4 pages 120 et 121 :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Comparaison de forêts marécageuses il y a 300Ma et 45 Ma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161846" y="318302"/>
            <a:ext cx="282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4" name="ZoneTexte 3"/>
          <p:cNvSpPr txBox="1"/>
          <p:nvPr/>
        </p:nvSpPr>
        <p:spPr>
          <a:xfrm>
            <a:off x="32494" y="2780928"/>
            <a:ext cx="27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5" name="ZoneTexte 4"/>
          <p:cNvSpPr txBox="1"/>
          <p:nvPr/>
        </p:nvSpPr>
        <p:spPr>
          <a:xfrm>
            <a:off x="5508104" y="18867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6" name="ZoneTexte 5"/>
          <p:cNvSpPr txBox="1"/>
          <p:nvPr/>
        </p:nvSpPr>
        <p:spPr>
          <a:xfrm>
            <a:off x="5796136" y="296559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8953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11034" y="6167387"/>
            <a:ext cx="16561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SVT</a:t>
            </a:r>
            <a:r>
              <a:rPr lang="fr-FR" sz="1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Billiard</a:t>
            </a:r>
            <a:endParaRPr lang="fr-FR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graphicFrame>
        <p:nvGraphicFramePr>
          <p:cNvPr id="4" name="Tableau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7959170"/>
              </p:ext>
            </p:extLst>
          </p:nvPr>
        </p:nvGraphicFramePr>
        <p:xfrm>
          <a:off x="107504" y="224062"/>
          <a:ext cx="8856985" cy="594466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879327"/>
                <a:gridCol w="1879327"/>
                <a:gridCol w="1879327"/>
                <a:gridCol w="1133896"/>
                <a:gridCol w="1133896"/>
                <a:gridCol w="951212"/>
              </a:tblGrid>
              <a:tr h="21935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Forêt marécageuse en climat tropical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</a:tr>
              <a:tr h="438701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Milieux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Groupes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Espèces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300 MA</a:t>
                      </a:r>
                      <a:endParaRPr lang="fr-FR" sz="18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Carbonifère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45 MA</a:t>
                      </a:r>
                      <a:endParaRPr lang="fr-FR" sz="18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Eocène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Actuel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091">
                <a:tc rowSpan="10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Milieux terrestre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Fougères apparentées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Pecopteris et Stylocalamites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-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0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G. Osmunda et Equisetum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418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Conifères/autres plt à fleurs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Taxodium</a:t>
                      </a:r>
                      <a:endParaRPr lang="fr-FR" sz="1800">
                        <a:effectLst/>
                      </a:endParaRP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Phoenicites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 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0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Insectes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Etoblattina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0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Scarabée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0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Amphibiens et apparentés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Branchiosaurus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0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Eopelobates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0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Mammifères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Propalaeothérium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0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Tortue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Trionyx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0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Oiseaux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Rhyncaeistes messelensis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091">
                <a:tc rowSpan="5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Milieux aquatiques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rowSpan="3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Poissons à nageoires rayonnées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Commentrya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0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Paleoperca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 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87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Thon rouge Pacifique </a:t>
                      </a:r>
                      <a:r>
                        <a:rPr lang="fr-FR" sz="1200" u="sng">
                          <a:effectLst/>
                          <a:hlinkClick r:id="rId2" tooltip="Thunnus orientalis"/>
                        </a:rPr>
                        <a:t>Thunnus orientalis</a:t>
                      </a:r>
                      <a:r>
                        <a:rPr lang="fr-FR" sz="1200">
                          <a:effectLst/>
                        </a:rPr>
                        <a:t>.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0709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>
                          <a:effectLst/>
                        </a:rPr>
                        <a:t>Poissons à squelette cartilagineux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>
                          <a:effectLst/>
                        </a:rPr>
                        <a:t>Xenacanthus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+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38701"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1200" dirty="0" err="1">
                          <a:effectLst/>
                        </a:rPr>
                        <a:t>Carcharhinus</a:t>
                      </a:r>
                      <a:r>
                        <a:rPr lang="fr-FR" sz="1200" dirty="0">
                          <a:effectLst/>
                        </a:rPr>
                        <a:t> </a:t>
                      </a:r>
                      <a:r>
                        <a:rPr lang="fr-FR" sz="1200" dirty="0" err="1">
                          <a:effectLst/>
                        </a:rPr>
                        <a:t>melanopterus</a:t>
                      </a:r>
                      <a:r>
                        <a:rPr lang="fr-FR" sz="1200" dirty="0">
                          <a:effectLst/>
                        </a:rPr>
                        <a:t> Requin à pointe noire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</a:rPr>
                        <a:t>-</a:t>
                      </a:r>
                      <a:endParaRPr lang="fr-FR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</a:rPr>
                        <a:t>+</a:t>
                      </a:r>
                      <a:endParaRPr lang="fr-FR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1921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511034" y="6167387"/>
            <a:ext cx="1656184" cy="646331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fr-FR" sz="36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SVT</a:t>
            </a:r>
            <a:r>
              <a:rPr lang="fr-FR" sz="1200" b="1" cap="all" dirty="0" err="1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reflection blurRad="12700" stA="50000" endPos="50000" dist="5000" dir="5400000" sy="-100000" rotWithShape="0"/>
                </a:effectLst>
              </a:rPr>
              <a:t>Billiard</a:t>
            </a:r>
            <a:endParaRPr lang="fr-FR" sz="1200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259632" y="1772816"/>
            <a:ext cx="6737733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rgbClr val="0070C0"/>
                </a:solidFill>
              </a:rPr>
              <a:t>apparition de groupes </a:t>
            </a:r>
            <a:r>
              <a:rPr lang="fr-FR" sz="2000" dirty="0" smtClean="0">
                <a:solidFill>
                  <a:srgbClr val="0070C0"/>
                </a:solidFill>
              </a:rPr>
              <a:t>/ d’espèces à </a:t>
            </a:r>
            <a:r>
              <a:rPr lang="fr-FR" sz="2000" dirty="0">
                <a:solidFill>
                  <a:srgbClr val="0070C0"/>
                </a:solidFill>
              </a:rPr>
              <a:t>différentes époques de l’histoire</a:t>
            </a:r>
          </a:p>
          <a:p>
            <a:pPr marL="342900" lvl="0" indent="-342900">
              <a:buFont typeface="Wingdings" panose="05000000000000000000" pitchFamily="2" charset="2"/>
              <a:buChar char="Ø"/>
            </a:pPr>
            <a:r>
              <a:rPr lang="fr-FR" sz="2000" dirty="0">
                <a:solidFill>
                  <a:srgbClr val="0070C0"/>
                </a:solidFill>
              </a:rPr>
              <a:t>un renouvellement des espèces au sein des groupes (remplacement d’une partie des espèces d’un groupe) ex : Calamites par Equisetum</a:t>
            </a:r>
          </a:p>
        </p:txBody>
      </p:sp>
      <p:cxnSp>
        <p:nvCxnSpPr>
          <p:cNvPr id="10" name="Connecteur droit 9"/>
          <p:cNvCxnSpPr/>
          <p:nvPr/>
        </p:nvCxnSpPr>
        <p:spPr>
          <a:xfrm>
            <a:off x="1259632" y="0"/>
            <a:ext cx="0" cy="681371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6710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5" t="5186" r="3874"/>
          <a:stretch/>
        </p:blipFill>
        <p:spPr bwMode="auto">
          <a:xfrm>
            <a:off x="32494" y="188677"/>
            <a:ext cx="9025198" cy="63626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ZoneTexte 1"/>
          <p:cNvSpPr txBox="1"/>
          <p:nvPr/>
        </p:nvSpPr>
        <p:spPr>
          <a:xfrm>
            <a:off x="504216" y="2204864"/>
            <a:ext cx="24535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/>
              <a:t>Doc page 122 et 5 page 123 </a:t>
            </a:r>
            <a:r>
              <a:rPr lang="fr-FR" dirty="0" smtClean="0"/>
              <a:t>: les ammonoïdes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395536" y="1320808"/>
            <a:ext cx="2944273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i="1" dirty="0">
                <a:solidFill>
                  <a:srgbClr val="00B050"/>
                </a:solidFill>
              </a:rPr>
              <a:t>Des groupes entiers d’organismes vivants ont-ils pu disparaitre ?</a:t>
            </a:r>
            <a:endParaRPr lang="fr-FR" sz="2000" dirty="0">
              <a:solidFill>
                <a:srgbClr val="00B050"/>
              </a:solidFill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534264" y="1412776"/>
            <a:ext cx="25922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u="sng" dirty="0" smtClean="0">
                <a:solidFill>
                  <a:schemeClr val="accent6">
                    <a:lumMod val="75000"/>
                  </a:schemeClr>
                </a:solidFill>
              </a:rPr>
              <a:t>Doc 1 et 4 pages 120 et 121 :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Comparaison de forêts marécageuses il y a 300Ma et 45 Ma 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ZoneTexte 5"/>
          <p:cNvSpPr txBox="1"/>
          <p:nvPr/>
        </p:nvSpPr>
        <p:spPr>
          <a:xfrm>
            <a:off x="161846" y="318302"/>
            <a:ext cx="282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/>
              <a:t>1</a:t>
            </a:r>
          </a:p>
        </p:txBody>
      </p:sp>
      <p:sp>
        <p:nvSpPr>
          <p:cNvPr id="8" name="ZoneTexte 7"/>
          <p:cNvSpPr txBox="1"/>
          <p:nvPr/>
        </p:nvSpPr>
        <p:spPr>
          <a:xfrm>
            <a:off x="32494" y="2915652"/>
            <a:ext cx="2707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5508104" y="188677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5796136" y="2965594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4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66789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547664" y="1314571"/>
            <a:ext cx="520495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000" b="1" u="sng" dirty="0">
                <a:solidFill>
                  <a:srgbClr val="0070C0"/>
                </a:solidFill>
              </a:rPr>
              <a:t>Doc page 122 : Grand Groupe des Ammonoïdes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554685" y="1736122"/>
            <a:ext cx="670381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b="1" u="sng" dirty="0">
                <a:solidFill>
                  <a:srgbClr val="0070C0"/>
                </a:solidFill>
              </a:rPr>
              <a:t>Doc 5 page 123 </a:t>
            </a:r>
            <a:r>
              <a:rPr lang="fr-FR" sz="2000" b="1" u="sng" dirty="0" smtClean="0">
                <a:solidFill>
                  <a:srgbClr val="0070C0"/>
                </a:solidFill>
              </a:rPr>
              <a:t>: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520762" y="2276273"/>
            <a:ext cx="669036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000" dirty="0">
                <a:solidFill>
                  <a:srgbClr val="0070C0"/>
                </a:solidFill>
              </a:rPr>
              <a:t>Visualisation du renouvellement des organismes au sein des grands groupes, </a:t>
            </a:r>
          </a:p>
          <a:p>
            <a:pPr marL="450850" lvl="0"/>
            <a:r>
              <a:rPr lang="fr-FR" sz="2000" dirty="0" smtClean="0">
                <a:solidFill>
                  <a:srgbClr val="0070C0"/>
                </a:solidFill>
              </a:rPr>
              <a:t>- </a:t>
            </a:r>
            <a:r>
              <a:rPr lang="fr-FR" sz="2000" dirty="0" err="1" smtClean="0">
                <a:solidFill>
                  <a:srgbClr val="0070C0"/>
                </a:solidFill>
              </a:rPr>
              <a:t>Goniatite</a:t>
            </a:r>
            <a:r>
              <a:rPr lang="fr-FR" sz="2000" dirty="0" smtClean="0">
                <a:solidFill>
                  <a:srgbClr val="0070C0"/>
                </a:solidFill>
              </a:rPr>
              <a:t> </a:t>
            </a:r>
            <a:r>
              <a:rPr lang="fr-FR" sz="2000" dirty="0">
                <a:solidFill>
                  <a:srgbClr val="0070C0"/>
                </a:solidFill>
              </a:rPr>
              <a:t>Primaire</a:t>
            </a:r>
          </a:p>
          <a:p>
            <a:pPr marL="450850" lvl="0"/>
            <a:r>
              <a:rPr lang="fr-FR" sz="2000" dirty="0" smtClean="0">
                <a:solidFill>
                  <a:srgbClr val="0070C0"/>
                </a:solidFill>
              </a:rPr>
              <a:t>- Cératite </a:t>
            </a:r>
            <a:r>
              <a:rPr lang="fr-FR" sz="2000" dirty="0">
                <a:solidFill>
                  <a:srgbClr val="0070C0"/>
                </a:solidFill>
              </a:rPr>
              <a:t>Trias</a:t>
            </a:r>
          </a:p>
          <a:p>
            <a:pPr marL="450850" lvl="0"/>
            <a:r>
              <a:rPr lang="fr-FR" sz="2000" dirty="0" smtClean="0">
                <a:solidFill>
                  <a:srgbClr val="0070C0"/>
                </a:solidFill>
              </a:rPr>
              <a:t>- Ammonite </a:t>
            </a:r>
            <a:r>
              <a:rPr lang="fr-FR" sz="2000" dirty="0">
                <a:solidFill>
                  <a:srgbClr val="0070C0"/>
                </a:solidFill>
              </a:rPr>
              <a:t>Jurassique crétacé</a:t>
            </a:r>
          </a:p>
          <a:p>
            <a:r>
              <a:rPr lang="fr-FR" sz="2000" dirty="0">
                <a:solidFill>
                  <a:srgbClr val="0070C0"/>
                </a:solidFill>
              </a:rPr>
              <a:t>Apparition du grand groupe des </a:t>
            </a:r>
            <a:r>
              <a:rPr lang="fr-FR" sz="2000" dirty="0" err="1">
                <a:solidFill>
                  <a:srgbClr val="0070C0"/>
                </a:solidFill>
              </a:rPr>
              <a:t>ammonoides</a:t>
            </a:r>
            <a:r>
              <a:rPr lang="fr-FR" sz="2000" dirty="0">
                <a:solidFill>
                  <a:srgbClr val="0070C0"/>
                </a:solidFill>
              </a:rPr>
              <a:t> au Dévonien (390MA),</a:t>
            </a:r>
          </a:p>
          <a:p>
            <a:r>
              <a:rPr lang="fr-FR" sz="2000" dirty="0">
                <a:solidFill>
                  <a:srgbClr val="0070C0"/>
                </a:solidFill>
              </a:rPr>
              <a:t>Disparition des ammonites et donc des ammonoïdes il y a 65MA.</a:t>
            </a:r>
          </a:p>
        </p:txBody>
      </p:sp>
      <p:cxnSp>
        <p:nvCxnSpPr>
          <p:cNvPr id="5" name="Connecteur droit 4"/>
          <p:cNvCxnSpPr/>
          <p:nvPr/>
        </p:nvCxnSpPr>
        <p:spPr>
          <a:xfrm>
            <a:off x="1259632" y="0"/>
            <a:ext cx="0" cy="6813718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221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</TotalTime>
  <Words>1097</Words>
  <Application>Microsoft Office PowerPoint</Application>
  <PresentationFormat>Affichage à l'écran (4:3)</PresentationFormat>
  <Paragraphs>228</Paragraphs>
  <Slides>25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25</vt:i4>
      </vt:variant>
    </vt:vector>
  </HeadingPairs>
  <TitlesOfParts>
    <vt:vector size="26" baseType="lpstr"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sandrine</dc:creator>
  <cp:lastModifiedBy>utilisateur</cp:lastModifiedBy>
  <cp:revision>20</cp:revision>
  <dcterms:created xsi:type="dcterms:W3CDTF">2015-11-16T10:57:08Z</dcterms:created>
  <dcterms:modified xsi:type="dcterms:W3CDTF">2015-11-23T23:36:23Z</dcterms:modified>
</cp:coreProperties>
</file>