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66" r:id="rId2"/>
    <p:sldId id="470" r:id="rId3"/>
    <p:sldId id="472" r:id="rId4"/>
    <p:sldId id="468" r:id="rId5"/>
    <p:sldId id="495" r:id="rId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Comic Sans MS" pitchFamily="66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FFFFCC"/>
    <a:srgbClr val="000099"/>
    <a:srgbClr val="580847"/>
    <a:srgbClr val="FFFFFF"/>
    <a:srgbClr val="DCF5D5"/>
    <a:srgbClr val="0099FF"/>
    <a:srgbClr val="1B04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67260" autoAdjust="0"/>
  </p:normalViewPr>
  <p:slideViewPr>
    <p:cSldViewPr>
      <p:cViewPr>
        <p:scale>
          <a:sx n="125" d="100"/>
          <a:sy n="125" d="100"/>
        </p:scale>
        <p:origin x="-1224" y="16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96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9FFB5B-1542-42F7-B151-9EE46D6936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919A66BC-21C4-484E-AABB-CDA74580B1E1}">
      <dgm:prSet phldrT="[Texte]" custT="1"/>
      <dgm:spPr/>
      <dgm:t>
        <a:bodyPr/>
        <a:lstStyle/>
        <a:p>
          <a:r>
            <a:rPr lang="fr-FR" sz="1200" b="1" dirty="0" smtClean="0"/>
            <a:t>Profs. AFS + prof de maintenance</a:t>
          </a:r>
        </a:p>
        <a:p>
          <a:r>
            <a:rPr lang="fr-FR" sz="1200" b="1" dirty="0" smtClean="0"/>
            <a:t>+ éventuellement Tuteur en entreprise</a:t>
          </a:r>
          <a:endParaRPr lang="fr-FR" sz="1200" b="1" dirty="0"/>
        </a:p>
      </dgm:t>
    </dgm:pt>
    <dgm:pt modelId="{36512CD4-06EC-4B50-A438-3AF1E71B8BDE}" type="parTrans" cxnId="{2563421C-1216-4696-A9C2-738A944493A1}">
      <dgm:prSet/>
      <dgm:spPr/>
      <dgm:t>
        <a:bodyPr/>
        <a:lstStyle/>
        <a:p>
          <a:endParaRPr lang="fr-FR"/>
        </a:p>
      </dgm:t>
    </dgm:pt>
    <dgm:pt modelId="{8D031CFA-CC86-4928-AA40-0D91079583BB}" type="sibTrans" cxnId="{2563421C-1216-4696-A9C2-738A944493A1}">
      <dgm:prSet/>
      <dgm:spPr/>
      <dgm:t>
        <a:bodyPr/>
        <a:lstStyle/>
        <a:p>
          <a:endParaRPr lang="fr-FR"/>
        </a:p>
      </dgm:t>
    </dgm:pt>
    <dgm:pt modelId="{D128C08D-A64B-4167-92F5-6AC4934CBD16}">
      <dgm:prSet phldrT="[Texte]" custT="1"/>
      <dgm:spPr/>
      <dgm:t>
        <a:bodyPr/>
        <a:lstStyle/>
        <a:p>
          <a:r>
            <a:rPr lang="fr-FR" sz="1200" b="1" dirty="0" smtClean="0"/>
            <a:t>Equipe pluridisciplinaire élargie + évent. Tuteur en entreprise</a:t>
          </a:r>
          <a:endParaRPr lang="fr-FR" sz="1200" b="1" dirty="0"/>
        </a:p>
      </dgm:t>
    </dgm:pt>
    <dgm:pt modelId="{E8739801-5058-4245-A6CC-434FE71794CF}" type="parTrans" cxnId="{1453020C-B049-4D03-A263-798B30CCCD03}">
      <dgm:prSet/>
      <dgm:spPr/>
      <dgm:t>
        <a:bodyPr/>
        <a:lstStyle/>
        <a:p>
          <a:endParaRPr lang="fr-FR"/>
        </a:p>
      </dgm:t>
    </dgm:pt>
    <dgm:pt modelId="{04496E07-EEB3-44D7-8050-EE0C3A38DDA8}" type="sibTrans" cxnId="{1453020C-B049-4D03-A263-798B30CCCD03}">
      <dgm:prSet/>
      <dgm:spPr/>
      <dgm:t>
        <a:bodyPr/>
        <a:lstStyle/>
        <a:p>
          <a:endParaRPr lang="fr-FR"/>
        </a:p>
      </dgm:t>
    </dgm:pt>
    <dgm:pt modelId="{7A360A94-029E-41B1-AF81-B71833CAD1D8}">
      <dgm:prSet phldrT="[Texte]" custT="1"/>
      <dgm:spPr/>
      <dgm:t>
        <a:bodyPr/>
        <a:lstStyle/>
        <a:p>
          <a:r>
            <a:rPr lang="fr-FR" sz="1200" b="1" dirty="0" smtClean="0"/>
            <a:t>Professeur d’A.F.S. </a:t>
          </a:r>
        </a:p>
        <a:p>
          <a:r>
            <a:rPr lang="fr-FR" sz="1200" b="1" dirty="0" smtClean="0"/>
            <a:t>+ </a:t>
          </a:r>
        </a:p>
        <a:p>
          <a:r>
            <a:rPr lang="fr-FR" sz="1200" b="1" dirty="0" smtClean="0"/>
            <a:t>Professeur de maintenance</a:t>
          </a:r>
          <a:endParaRPr lang="fr-FR" sz="1200" b="1" dirty="0"/>
        </a:p>
      </dgm:t>
    </dgm:pt>
    <dgm:pt modelId="{7EEC5C06-CB21-47F3-8882-3F321E767F45}" type="parTrans" cxnId="{5E57C0DB-2C3A-412D-89FB-548E175FA170}">
      <dgm:prSet/>
      <dgm:spPr/>
      <dgm:t>
        <a:bodyPr/>
        <a:lstStyle/>
        <a:p>
          <a:endParaRPr lang="fr-FR"/>
        </a:p>
      </dgm:t>
    </dgm:pt>
    <dgm:pt modelId="{4279643D-53EB-4BD0-B6F2-075742BF980D}" type="sibTrans" cxnId="{5E57C0DB-2C3A-412D-89FB-548E175FA170}">
      <dgm:prSet/>
      <dgm:spPr/>
      <dgm:t>
        <a:bodyPr/>
        <a:lstStyle/>
        <a:p>
          <a:endParaRPr lang="fr-FR"/>
        </a:p>
      </dgm:t>
    </dgm:pt>
    <dgm:pt modelId="{0C079CFF-25C0-480A-9D82-89A2DD03D517}" type="pres">
      <dgm:prSet presAssocID="{E59FFB5B-1542-42F7-B151-9EE46D693670}" presName="arrowDiagram" presStyleCnt="0">
        <dgm:presLayoutVars>
          <dgm:chMax val="5"/>
          <dgm:dir/>
          <dgm:resizeHandles val="exact"/>
        </dgm:presLayoutVars>
      </dgm:prSet>
      <dgm:spPr/>
    </dgm:pt>
    <dgm:pt modelId="{2C13C8D3-88F6-4685-9BCC-DF9B67D36D17}" type="pres">
      <dgm:prSet presAssocID="{E59FFB5B-1542-42F7-B151-9EE46D693670}" presName="arrow" presStyleLbl="bgShp" presStyleIdx="0" presStyleCnt="1" custLinFactNeighborX="1362"/>
      <dgm:spPr/>
    </dgm:pt>
    <dgm:pt modelId="{0EB29716-4D0D-472D-8BDB-F63AD2F05E1D}" type="pres">
      <dgm:prSet presAssocID="{E59FFB5B-1542-42F7-B151-9EE46D693670}" presName="arrowDiagram3" presStyleCnt="0"/>
      <dgm:spPr/>
    </dgm:pt>
    <dgm:pt modelId="{A8BB3016-8AB8-471B-B68B-F7380386D15E}" type="pres">
      <dgm:prSet presAssocID="{919A66BC-21C4-484E-AABB-CDA74580B1E1}" presName="bullet3a" presStyleLbl="node1" presStyleIdx="0" presStyleCnt="3"/>
      <dgm:spPr/>
    </dgm:pt>
    <dgm:pt modelId="{B3E5CE6C-6BC2-4E9E-AD31-19029896E0A2}" type="pres">
      <dgm:prSet presAssocID="{919A66BC-21C4-484E-AABB-CDA74580B1E1}" presName="textBox3a" presStyleLbl="revTx" presStyleIdx="0" presStyleCnt="3" custScaleX="125319" custScaleY="49432" custLinFactNeighborX="491" custLinFactNeighborY="-1510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B25C0C9-A65E-45BE-A9A4-3D8DAD121C73}" type="pres">
      <dgm:prSet presAssocID="{D128C08D-A64B-4167-92F5-6AC4934CBD16}" presName="bullet3b" presStyleLbl="node1" presStyleIdx="1" presStyleCnt="3"/>
      <dgm:spPr/>
    </dgm:pt>
    <dgm:pt modelId="{A56E468A-F822-445C-B71E-159CC392AED7}" type="pres">
      <dgm:prSet presAssocID="{D128C08D-A64B-4167-92F5-6AC4934CBD16}" presName="textBox3b" presStyleLbl="revTx" presStyleIdx="1" presStyleCnt="3" custScaleX="114998" custScaleY="29979" custLinFactNeighborX="9249" custLinFactNeighborY="-507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40DF29-5E7F-4530-8D30-EC99909FC95B}" type="pres">
      <dgm:prSet presAssocID="{7A360A94-029E-41B1-AF81-B71833CAD1D8}" presName="bullet3c" presStyleLbl="node1" presStyleIdx="2" presStyleCnt="3"/>
      <dgm:spPr/>
    </dgm:pt>
    <dgm:pt modelId="{A5D9E0EE-4A28-4D27-9916-4F7208835F79}" type="pres">
      <dgm:prSet presAssocID="{7A360A94-029E-41B1-AF81-B71833CAD1D8}" presName="textBox3c" presStyleLbl="revTx" presStyleIdx="2" presStyleCnt="3" custScaleY="20346" custLinFactNeighborX="8047" custLinFactNeighborY="-511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1BA37D6-64A1-45E2-9444-FB3D45315B0F}" type="presOf" srcId="{919A66BC-21C4-484E-AABB-CDA74580B1E1}" destId="{B3E5CE6C-6BC2-4E9E-AD31-19029896E0A2}" srcOrd="0" destOrd="0" presId="urn:microsoft.com/office/officeart/2005/8/layout/arrow2"/>
    <dgm:cxn modelId="{D24672FD-D799-4C34-8524-209537A47D0E}" type="presOf" srcId="{D128C08D-A64B-4167-92F5-6AC4934CBD16}" destId="{A56E468A-F822-445C-B71E-159CC392AED7}" srcOrd="0" destOrd="0" presId="urn:microsoft.com/office/officeart/2005/8/layout/arrow2"/>
    <dgm:cxn modelId="{5E57C0DB-2C3A-412D-89FB-548E175FA170}" srcId="{E59FFB5B-1542-42F7-B151-9EE46D693670}" destId="{7A360A94-029E-41B1-AF81-B71833CAD1D8}" srcOrd="2" destOrd="0" parTransId="{7EEC5C06-CB21-47F3-8882-3F321E767F45}" sibTransId="{4279643D-53EB-4BD0-B6F2-075742BF980D}"/>
    <dgm:cxn modelId="{28CD4C76-4E6E-4351-8C10-4D3F2925B2E8}" type="presOf" srcId="{E59FFB5B-1542-42F7-B151-9EE46D693670}" destId="{0C079CFF-25C0-480A-9D82-89A2DD03D517}" srcOrd="0" destOrd="0" presId="urn:microsoft.com/office/officeart/2005/8/layout/arrow2"/>
    <dgm:cxn modelId="{A425FEB2-073E-422F-A1BF-120525E17A0F}" type="presOf" srcId="{7A360A94-029E-41B1-AF81-B71833CAD1D8}" destId="{A5D9E0EE-4A28-4D27-9916-4F7208835F79}" srcOrd="0" destOrd="0" presId="urn:microsoft.com/office/officeart/2005/8/layout/arrow2"/>
    <dgm:cxn modelId="{1453020C-B049-4D03-A263-798B30CCCD03}" srcId="{E59FFB5B-1542-42F7-B151-9EE46D693670}" destId="{D128C08D-A64B-4167-92F5-6AC4934CBD16}" srcOrd="1" destOrd="0" parTransId="{E8739801-5058-4245-A6CC-434FE71794CF}" sibTransId="{04496E07-EEB3-44D7-8050-EE0C3A38DDA8}"/>
    <dgm:cxn modelId="{2563421C-1216-4696-A9C2-738A944493A1}" srcId="{E59FFB5B-1542-42F7-B151-9EE46D693670}" destId="{919A66BC-21C4-484E-AABB-CDA74580B1E1}" srcOrd="0" destOrd="0" parTransId="{36512CD4-06EC-4B50-A438-3AF1E71B8BDE}" sibTransId="{8D031CFA-CC86-4928-AA40-0D91079583BB}"/>
    <dgm:cxn modelId="{8DA2D810-7694-4613-8A5C-7FD74B4F8954}" type="presParOf" srcId="{0C079CFF-25C0-480A-9D82-89A2DD03D517}" destId="{2C13C8D3-88F6-4685-9BCC-DF9B67D36D17}" srcOrd="0" destOrd="0" presId="urn:microsoft.com/office/officeart/2005/8/layout/arrow2"/>
    <dgm:cxn modelId="{909C3B0D-5DC1-4E3A-B080-992D08B03E5C}" type="presParOf" srcId="{0C079CFF-25C0-480A-9D82-89A2DD03D517}" destId="{0EB29716-4D0D-472D-8BDB-F63AD2F05E1D}" srcOrd="1" destOrd="0" presId="urn:microsoft.com/office/officeart/2005/8/layout/arrow2"/>
    <dgm:cxn modelId="{5749CF2F-A2EF-47D7-A929-A21B77FB16C8}" type="presParOf" srcId="{0EB29716-4D0D-472D-8BDB-F63AD2F05E1D}" destId="{A8BB3016-8AB8-471B-B68B-F7380386D15E}" srcOrd="0" destOrd="0" presId="urn:microsoft.com/office/officeart/2005/8/layout/arrow2"/>
    <dgm:cxn modelId="{BE6EB084-7D9E-4D2E-B52C-8AA9A2A87C83}" type="presParOf" srcId="{0EB29716-4D0D-472D-8BDB-F63AD2F05E1D}" destId="{B3E5CE6C-6BC2-4E9E-AD31-19029896E0A2}" srcOrd="1" destOrd="0" presId="urn:microsoft.com/office/officeart/2005/8/layout/arrow2"/>
    <dgm:cxn modelId="{80F3F3AC-AF01-4B6D-B83A-966281184824}" type="presParOf" srcId="{0EB29716-4D0D-472D-8BDB-F63AD2F05E1D}" destId="{3B25C0C9-A65E-45BE-A9A4-3D8DAD121C73}" srcOrd="2" destOrd="0" presId="urn:microsoft.com/office/officeart/2005/8/layout/arrow2"/>
    <dgm:cxn modelId="{37C6FD88-5AC8-40CA-AB2B-1039383E5C56}" type="presParOf" srcId="{0EB29716-4D0D-472D-8BDB-F63AD2F05E1D}" destId="{A56E468A-F822-445C-B71E-159CC392AED7}" srcOrd="3" destOrd="0" presId="urn:microsoft.com/office/officeart/2005/8/layout/arrow2"/>
    <dgm:cxn modelId="{1139030B-21C8-4384-B212-8A3B59440C80}" type="presParOf" srcId="{0EB29716-4D0D-472D-8BDB-F63AD2F05E1D}" destId="{A240DF29-5E7F-4530-8D30-EC99909FC95B}" srcOrd="4" destOrd="0" presId="urn:microsoft.com/office/officeart/2005/8/layout/arrow2"/>
    <dgm:cxn modelId="{F00EE04C-F2BA-4936-BB39-88C910EB38FD}" type="presParOf" srcId="{0EB29716-4D0D-472D-8BDB-F63AD2F05E1D}" destId="{A5D9E0EE-4A28-4D27-9916-4F7208835F7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13C8D3-88F6-4685-9BCC-DF9B67D36D17}">
      <dsp:nvSpPr>
        <dsp:cNvPr id="0" name=""/>
        <dsp:cNvSpPr/>
      </dsp:nvSpPr>
      <dsp:spPr>
        <a:xfrm>
          <a:off x="88589" y="0"/>
          <a:ext cx="5568515" cy="348032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BB3016-8AB8-471B-B68B-F7380386D15E}">
      <dsp:nvSpPr>
        <dsp:cNvPr id="0" name=""/>
        <dsp:cNvSpPr/>
      </dsp:nvSpPr>
      <dsp:spPr>
        <a:xfrm>
          <a:off x="751496" y="2402118"/>
          <a:ext cx="144781" cy="14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5CE6C-6BC2-4E9E-AD31-19029896E0A2}">
      <dsp:nvSpPr>
        <dsp:cNvPr id="0" name=""/>
        <dsp:cNvSpPr/>
      </dsp:nvSpPr>
      <dsp:spPr>
        <a:xfrm>
          <a:off x="666005" y="2576860"/>
          <a:ext cx="1625968" cy="497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717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Profs. AFS + prof de maintenance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+ éventuellement Tuteur en entreprise</a:t>
          </a:r>
          <a:endParaRPr lang="fr-FR" sz="1200" b="1" kern="1200" dirty="0"/>
        </a:p>
      </dsp:txBody>
      <dsp:txXfrm>
        <a:off x="666005" y="2576860"/>
        <a:ext cx="1625968" cy="497193"/>
      </dsp:txXfrm>
    </dsp:sp>
    <dsp:sp modelId="{3B25C0C9-A65E-45BE-A9A4-3D8DAD121C73}">
      <dsp:nvSpPr>
        <dsp:cNvPr id="0" name=""/>
        <dsp:cNvSpPr/>
      </dsp:nvSpPr>
      <dsp:spPr>
        <a:xfrm>
          <a:off x="2029470" y="1456166"/>
          <a:ext cx="261720" cy="261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6E468A-F822-445C-B71E-159CC392AED7}">
      <dsp:nvSpPr>
        <dsp:cNvPr id="0" name=""/>
        <dsp:cNvSpPr/>
      </dsp:nvSpPr>
      <dsp:spPr>
        <a:xfrm>
          <a:off x="2183718" y="1288728"/>
          <a:ext cx="1536883" cy="567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0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Equipe pluridisciplinaire élargie + évent. Tuteur en entreprise</a:t>
          </a:r>
          <a:endParaRPr lang="fr-FR" sz="1200" b="1" kern="1200" dirty="0"/>
        </a:p>
      </dsp:txBody>
      <dsp:txXfrm>
        <a:off x="2183718" y="1288728"/>
        <a:ext cx="1536883" cy="567590"/>
      </dsp:txXfrm>
    </dsp:sp>
    <dsp:sp modelId="{A240DF29-5E7F-4530-8D30-EC99909FC95B}">
      <dsp:nvSpPr>
        <dsp:cNvPr id="0" name=""/>
        <dsp:cNvSpPr/>
      </dsp:nvSpPr>
      <dsp:spPr>
        <a:xfrm>
          <a:off x="3566380" y="880521"/>
          <a:ext cx="361953" cy="3619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9E0EE-4A28-4D27-9916-4F7208835F79}">
      <dsp:nvSpPr>
        <dsp:cNvPr id="0" name=""/>
        <dsp:cNvSpPr/>
      </dsp:nvSpPr>
      <dsp:spPr>
        <a:xfrm>
          <a:off x="3854901" y="787082"/>
          <a:ext cx="1336443" cy="492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792" tIns="0" rIns="0" bIns="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Professeur d’A.F.S.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+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/>
            <a:t>Professeur de maintenance</a:t>
          </a:r>
          <a:endParaRPr lang="fr-FR" sz="1200" b="1" kern="1200" dirty="0"/>
        </a:p>
      </dsp:txBody>
      <dsp:txXfrm>
        <a:off x="3854901" y="787082"/>
        <a:ext cx="1336443" cy="49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6EBCBBF-26E8-40CF-8B5B-318ADC29B05D}" type="datetimeFigureOut">
              <a:rPr lang="fr-FR" altLang="fr-FR"/>
              <a:pPr>
                <a:defRPr/>
              </a:pPr>
              <a:t>11/05/2016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198616-A4AA-4EE9-A79E-724584888D0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203385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0EBFD5B-A7BD-4914-931A-5CE4FC9E6D34}" type="datetimeFigureOut">
              <a:rPr lang="fr-FR" altLang="fr-FR"/>
              <a:pPr>
                <a:defRPr/>
              </a:pPr>
              <a:t>11/05/2016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53975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Modifiez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71A61FB-2DEB-4434-B39E-B5DB125F9D1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36497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+ En Bac Pro, il est maintenu une épreuve écrite (ponctuelle) E2 (analyse préparatoire à une intervention) par contrôle de connaissances. L’épreuve EP1 (du CAP) se déroule en CCF (en centre de formation) et constitue le « point de départ » de l’épreuve E2 du Bac Pro.</a:t>
            </a:r>
          </a:p>
          <a:p>
            <a:endParaRPr lang="fr-FR" dirty="0" smtClean="0"/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+ Le nouveau format de la sous-épreuve E32 prévoit de mettre en synergie les professeurs d’atelier et de construction (AFS). Cette épreuve vise à renforcer la présence des professeurs de construction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71A61FB-2DEB-4434-B39E-B5DB125F9D1F}" type="slidenum">
              <a:rPr lang="fr-FR" altLang="fr-FR" smtClean="0"/>
              <a:pPr>
                <a:defRPr/>
              </a:pPr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25772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Le nouveau format de la sous-épreuve E32 prévoit de mettre en synergie les professeurs d’atelier et de construction (AFS).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Cette épreuve, qui vise à renforcer la présence des professeurs de construction, n’a de sens que si elle est réfléchie dans le cursus et 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:</a:t>
            </a:r>
          </a:p>
          <a:p>
            <a:pPr lvl="2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+</a:t>
            </a:r>
            <a:r>
              <a:rPr lang="fr-FR" sz="1200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Vise le diagnostic d’un système mécanique qui sera étudié et réalisé (manipulé) par les candidats tout au long de la classe de terminale ;</a:t>
            </a:r>
          </a:p>
          <a:p>
            <a:pPr lvl="2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+ Permet de mobiliser les savoirs et savoirs associés liés à la maintenance et à l’analyse fonctionnelle et structurelle, développés tout au long de la formation ;</a:t>
            </a:r>
          </a:p>
          <a:p>
            <a:pPr lvl="2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+ Prend appui sur :</a:t>
            </a:r>
          </a:p>
          <a:p>
            <a:pPr lvl="3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Un dossier technique préparé par le candidat ;</a:t>
            </a:r>
          </a:p>
          <a:p>
            <a:pPr lvl="3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La réalisation d’une activité du référentiel (TP en établissement ou en entreprise), en relation avec tout ou partie de l’étude de diagnostic traitée ;</a:t>
            </a:r>
          </a:p>
          <a:p>
            <a:pPr lvl="3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Un entretien oral (10 + 20min).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Cette épreuve doit correspondre à une démarche d’investigation et de résolution de problème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</a:t>
            </a:r>
          </a:p>
          <a:p>
            <a:endParaRPr lang="fr-FR" altLang="fr-FR" dirty="0" smtClean="0">
              <a:ea typeface="ＭＳ Ｐゴシック" charset="-128"/>
            </a:endParaRPr>
          </a:p>
        </p:txBody>
      </p:sp>
      <p:sp>
        <p:nvSpPr>
          <p:cNvPr id="368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6DB553F-7563-4693-B08A-9A4216EC8ACB}" type="slidenum">
              <a:rPr lang="fr-FR" altLang="fr-FR" smtClean="0">
                <a:latin typeface="Comic Sans MS" pitchFamily="66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Ces bilans constituent des temps d’échanges avec l’ensemble des élèves (dans le groupe), dans le cadre de la formation. Ils permettent des réajustements, mais ne constituent pas des étapes d’évaluation.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 cette occasion, il paraît intéressant que les professeurs de l’équipe (notamment en français, maths/sciences) soient invités lors de ces bilans intermédiaires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Evaluation/validation en mai/juin (fin du troisième trimestre).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Le dossier produit servira d’appui à l’évaluation et à la validation.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On s’inscrit là dans une démarche de projets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Il est possible de composer des binômes ou groupes, charge à l’équipe pédagogique d’évaluer la plus-value apportée par chaque membre. Cette dimension de « travail en groupe » est d’ailleurs souhaitée par les professionnels.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Le fil conducteur de cette épreuve est bien la réintroduction du diagnostic mécanique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Elle vise à la compréhension de ce qui « se passe à l’intérieur de la boîte noire » et à redonner du sens à l’analyse fonctionnelle et structurelle.</a:t>
            </a:r>
          </a:p>
          <a:p>
            <a:endParaRPr lang="fr-FR" dirty="0" smtClean="0"/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9638" eaLnBrk="0" hangingPunct="0"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09638" eaLnBrk="0" hangingPunct="0"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09638" eaLnBrk="0" hangingPunct="0"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09638" eaLnBrk="0" hangingPunct="0"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09638" eaLnBrk="0" hangingPunct="0"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ctr" defTabSz="909638" eaLnBrk="0" fontAlgn="base" hangingPunct="0">
              <a:lnSpc>
                <a:spcPct val="95000"/>
              </a:lnSpc>
              <a:spcBef>
                <a:spcPct val="45000"/>
              </a:spcBef>
              <a:spcAft>
                <a:spcPct val="45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ctr" defTabSz="909638" eaLnBrk="0" fontAlgn="base" hangingPunct="0">
              <a:lnSpc>
                <a:spcPct val="95000"/>
              </a:lnSpc>
              <a:spcBef>
                <a:spcPct val="45000"/>
              </a:spcBef>
              <a:spcAft>
                <a:spcPct val="45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ctr" defTabSz="909638" eaLnBrk="0" fontAlgn="base" hangingPunct="0">
              <a:lnSpc>
                <a:spcPct val="95000"/>
              </a:lnSpc>
              <a:spcBef>
                <a:spcPct val="45000"/>
              </a:spcBef>
              <a:spcAft>
                <a:spcPct val="45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ctr" defTabSz="909638" eaLnBrk="0" fontAlgn="base" hangingPunct="0">
              <a:lnSpc>
                <a:spcPct val="95000"/>
              </a:lnSpc>
              <a:spcBef>
                <a:spcPct val="45000"/>
              </a:spcBef>
              <a:spcAft>
                <a:spcPct val="4500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936C67E-A74C-4EAE-8CA9-77630577BED3}" type="slidenum">
              <a:rPr lang="fr-FR" sz="1200" smtClean="0">
                <a:solidFill>
                  <a:srgbClr val="000000"/>
                </a:solidFill>
              </a:rPr>
              <a:pPr eaLnBrk="1" hangingPunct="1"/>
              <a:t>3</a:t>
            </a:fld>
            <a:endParaRPr lang="fr-FR" sz="12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Qui ?</a:t>
            </a:r>
          </a:p>
          <a:p>
            <a:r>
              <a:rPr lang="fr-FR" sz="1200" u="non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Prévoir un </a:t>
            </a:r>
            <a:r>
              <a:rPr lang="fr-FR" sz="1200" u="none" kern="1200" dirty="0" err="1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</a:t>
            </a:r>
            <a:r>
              <a:rPr lang="fr-FR" sz="1200" u="none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-enseignement sur l’année de terminale (profs de maintenance</a:t>
            </a:r>
            <a:r>
              <a:rPr lang="fr-FR" sz="1200" u="none" kern="1200" baseline="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et d’AFS) : 4heures, 2 professeurs, 1 classe, 1 espace commun.</a:t>
            </a:r>
            <a:endParaRPr lang="fr-FR" sz="1200" u="none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endParaRPr lang="fr-FR" sz="1200" u="sng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Comment ?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Le cahier des charges doit être défini par l’équipe pédagogique. Un exemple est présenté dans le diaporama qui nous est exposé.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Dans l’exemple suivant, l’élève complète la fiche lors d’un entretien mené par deux professeurs (maintenance et AFS).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 </a:t>
            </a:r>
          </a:p>
          <a:p>
            <a:endParaRPr lang="fr-FR" altLang="fr-FR" dirty="0" smtClean="0">
              <a:ea typeface="ＭＳ Ｐゴシック" charset="-128"/>
            </a:endParaRPr>
          </a:p>
        </p:txBody>
      </p:sp>
      <p:sp>
        <p:nvSpPr>
          <p:cNvPr id="389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355844A-6F78-4E00-89A6-96E9E83DFDAE}" type="slidenum">
              <a:rPr lang="fr-FR" altLang="fr-FR" smtClean="0">
                <a:latin typeface="Comic Sans MS" pitchFamily="66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fr-FR" altLang="fr-FR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2CA33-AA8B-4DB0-A98E-B3681F910FA8}" type="slidenum">
              <a:rPr lang="fr-FR"/>
              <a:pPr/>
              <a:t>5</a:t>
            </a:fld>
            <a:endParaRPr lang="fr-F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701675"/>
            <a:ext cx="4572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u="sng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Quand ?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ＭＳ Ｐゴシック" charset="0"/>
              <a:cs typeface="ＭＳ Ｐゴシック" charset="0"/>
            </a:endParaRP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L’exemple de chronologie présenté met en évidence :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Une préparation, en 2</a:t>
            </a:r>
            <a:r>
              <a:rPr lang="fr-FR" sz="1200" kern="1200" baseline="300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nde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 et 1</a:t>
            </a:r>
            <a:r>
              <a:rPr lang="fr-FR" sz="1200" kern="1200" baseline="300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ère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, du professeur de construction (AFS) qui amène les outils que l’élève mettra en œuvre ;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La définition par les équipes des problématiques en avril (milieu du premier trimestre) de l’année de terminale ;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La validation des études en juin (début du second trimestre) de terminale ;</a:t>
            </a:r>
          </a:p>
          <a:p>
            <a:pPr lvl="0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Bilans d’étape :</a:t>
            </a:r>
          </a:p>
          <a:p>
            <a:pPr lvl="1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Bilan 1 en juillet (milieu du second trimestre) de terminale ;</a:t>
            </a:r>
          </a:p>
          <a:p>
            <a:pPr lvl="1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Bilan 2 en septembre (début du troisième trimestre) de terminale ;</a:t>
            </a:r>
          </a:p>
          <a:p>
            <a:pPr lvl="1"/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+mn-cs"/>
              </a:rPr>
              <a:t>Bilan 3 en début novembre (troisième trimestre) de terminale.</a:t>
            </a:r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843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5819775" y="260350"/>
            <a:ext cx="3070225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endParaRPr lang="fr-FR" altLang="fr-FR">
              <a:ea typeface="+mn-ea"/>
            </a:endParaRPr>
          </a:p>
        </p:txBody>
      </p:sp>
      <p:sp>
        <p:nvSpPr>
          <p:cNvPr id="2" name="Rectangle 23"/>
          <p:cNvSpPr>
            <a:spLocks noChangeArrowheads="1"/>
          </p:cNvSpPr>
          <p:nvPr/>
        </p:nvSpPr>
        <p:spPr bwMode="auto">
          <a:xfrm>
            <a:off x="8547100" y="6508750"/>
            <a:ext cx="544513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fld id="{A012431A-E880-4644-BA30-56476D5617C6}" type="slidenum">
              <a:rPr lang="fr-FR" altLang="fr-FR" sz="1000" b="1" smtClean="0">
                <a:solidFill>
                  <a:srgbClr val="0066FF"/>
                </a:solidFill>
              </a:rPr>
              <a:pPr algn="r" eaLnBrk="1" hangingPunct="1">
                <a:defRPr/>
              </a:pPr>
              <a:t>‹N°›</a:t>
            </a:fld>
            <a:endParaRPr lang="fr-FR" altLang="fr-FR" sz="1000" b="1" smtClean="0">
              <a:solidFill>
                <a:srgbClr val="0066FF"/>
              </a:solidFill>
            </a:endParaRPr>
          </a:p>
        </p:txBody>
      </p:sp>
      <p:pic>
        <p:nvPicPr>
          <p:cNvPr id="1028" name="Picture 6" descr="logo_189829_195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83300"/>
            <a:ext cx="82708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Zone de texte 2"/>
          <p:cNvSpPr txBox="1">
            <a:spLocks noChangeArrowheads="1"/>
          </p:cNvSpPr>
          <p:nvPr userDrawn="1"/>
        </p:nvSpPr>
        <p:spPr bwMode="auto">
          <a:xfrm>
            <a:off x="1042988" y="6264275"/>
            <a:ext cx="3721100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200" b="1" dirty="0" smtClean="0">
                <a:solidFill>
                  <a:srgbClr val="000099"/>
                </a:solidFill>
                <a:latin typeface="Cambria" pitchFamily="18" charset="0"/>
                <a:ea typeface="Calibri" pitchFamily="34" charset="0"/>
              </a:rPr>
              <a:t>Rénovation des diplômes  de  la filière maintenance des véhicules</a:t>
            </a:r>
          </a:p>
          <a:p>
            <a:pPr algn="ctr" eaLnBrk="1" hangingPunct="1">
              <a:lnSpc>
                <a:spcPct val="115000"/>
              </a:lnSpc>
              <a:defRPr/>
            </a:pPr>
            <a:r>
              <a:rPr lang="fr-FR" altLang="fr-FR" sz="1000" b="1" dirty="0" smtClean="0">
                <a:solidFill>
                  <a:srgbClr val="000099"/>
                </a:solidFill>
                <a:ea typeface="Calibri" pitchFamily="34" charset="0"/>
              </a:rPr>
              <a:t>Séminaire national du 5-6 février 2014 - LYON</a:t>
            </a:r>
            <a:endParaRPr lang="fr-FR" altLang="fr-FR" sz="1000" dirty="0" smtClean="0">
              <a:latin typeface="Calibri" pitchFamily="34" charset="0"/>
              <a:ea typeface="Calibri" pitchFamily="34" charset="0"/>
            </a:endParaRPr>
          </a:p>
        </p:txBody>
      </p:sp>
      <p:pic>
        <p:nvPicPr>
          <p:cNvPr id="1033" name="Picture 15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626350" y="6264275"/>
            <a:ext cx="998538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31" name="Picture 1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8775" y="6257925"/>
            <a:ext cx="9017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7" descr="https://encrypted-tbn0.gstatic.com/images?q=tbn:ANd9GcS1-swaCn5iPT2lD9-gFfEHwkU_SVbwykVY9SokX7nF4IV1c4A1-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75" y="6245225"/>
            <a:ext cx="11049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257925"/>
            <a:ext cx="9239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ZoneTexte 14"/>
          <p:cNvSpPr txBox="1">
            <a:spLocks noChangeArrowheads="1"/>
          </p:cNvSpPr>
          <p:nvPr userDrawn="1"/>
        </p:nvSpPr>
        <p:spPr bwMode="auto">
          <a:xfrm>
            <a:off x="-1588" y="0"/>
            <a:ext cx="2989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fr-FR" altLang="fr-FR" sz="1600" b="1" dirty="0" smtClean="0">
                <a:solidFill>
                  <a:srgbClr val="000099"/>
                </a:solidFill>
                <a:latin typeface="Arial" pitchFamily="34" charset="0"/>
              </a:rPr>
              <a:t>Présentation des référentiels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007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/>
              <a:t>            </a:t>
            </a:r>
            <a:r>
              <a:rPr lang="fr-FR" sz="2000" b="1" dirty="0" smtClean="0"/>
              <a:t>Règlement d’examen </a:t>
            </a:r>
            <a:r>
              <a:rPr lang="fr-FR" sz="2000" b="1" dirty="0" smtClean="0">
                <a:solidFill>
                  <a:srgbClr val="0000FF"/>
                </a:solidFill>
              </a:rPr>
              <a:t>Bac Pro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476672"/>
            <a:ext cx="6239727" cy="5587007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1979712" y="2780928"/>
            <a:ext cx="6408712" cy="144016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10000"/>
                </a:schemeClr>
              </a:gs>
              <a:gs pos="80000">
                <a:schemeClr val="accent1">
                  <a:shade val="93000"/>
                  <a:satMod val="130000"/>
                  <a:alpha val="10000"/>
                </a:schemeClr>
              </a:gs>
              <a:gs pos="100000">
                <a:schemeClr val="accent1">
                  <a:shade val="94000"/>
                  <a:satMod val="135000"/>
                  <a:alpha val="10000"/>
                </a:schemeClr>
              </a:gs>
            </a:gsLst>
            <a:lin ang="16200000" scaled="0"/>
            <a:tileRect/>
          </a:gra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123728" y="2852936"/>
            <a:ext cx="511256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270392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967590"/>
              </p:ext>
            </p:extLst>
          </p:nvPr>
        </p:nvGraphicFramePr>
        <p:xfrm>
          <a:off x="755650" y="836613"/>
          <a:ext cx="7632700" cy="5294314"/>
        </p:xfrm>
        <a:graphic>
          <a:graphicData uri="http://schemas.openxmlformats.org/drawingml/2006/table">
            <a:tbl>
              <a:tblPr/>
              <a:tblGrid>
                <a:gridCol w="3154363"/>
                <a:gridCol w="684212"/>
                <a:gridCol w="3098800"/>
                <a:gridCol w="695325"/>
              </a:tblGrid>
              <a:tr h="1017587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Baccalauréat professionnel </a:t>
                      </a:r>
                      <a:b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Spécialité : maintenance des véhicules automobiles</a:t>
                      </a:r>
                      <a:endParaRPr kumimoji="0" lang="en-GB" alt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78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Défini par l’arrêté du 5 septembre 2001 modifié </a:t>
                      </a:r>
                      <a:br>
                        <a:rPr kumimoji="0" lang="fr-FR" alt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fr-FR" altLang="fr-F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Dernière session 2016</a:t>
                      </a:r>
                      <a:endParaRPr kumimoji="0" lang="en-GB" alt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Baccalauréat professionnel </a:t>
                      </a:r>
                      <a:b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fr-FR" altLang="fr-F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Spécialité : maintenance des véhicules</a:t>
                      </a: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b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fr-FR" alt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Créé par le présent arrêté </a:t>
                      </a:r>
                      <a:br>
                        <a:rPr kumimoji="0" lang="fr-FR" alt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</a:br>
                      <a:r>
                        <a:rPr kumimoji="0" lang="fr-FR" altLang="fr-FR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Première session 2017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Épreuves ou sous épreuves</a:t>
                      </a:r>
                      <a:endParaRPr kumimoji="0" lang="en-GB" alt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Unités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Épreuves ou sous épreuves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Unités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76263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E11 : </a:t>
                      </a:r>
                      <a:r>
                        <a:rPr kumimoji="0" lang="fr-FR" altLang="fr-F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Analyse d'un système technique</a:t>
                      </a:r>
                      <a:endParaRPr kumimoji="0" lang="en-GB" alt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U11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E32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Communication technique : Diagnostic sur système mécanique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1638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E12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Mathématiques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U12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E11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Mathématiques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U11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E13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Sciences physiques et chimique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U13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E12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Sciences physiques et chimiques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U12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E2 : Épreuve de technologie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Étude de cas - expertise technique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E2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Analyse préparatoire à une intervention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E31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Évaluation de la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formation en milieu professionnel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U31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E31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Réalisation d'interventions sur véhicules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U31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1638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E32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Intervenir sur véhicules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U32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39750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E33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Intervention sur système de haute technicité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U33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E33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Diagnostic d'un système piloté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U33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E34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Économie - gestion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U34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E34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Économie - gestion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U34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01638">
                <a:tc>
                  <a:txBody>
                    <a:bodyPr/>
                    <a:lstStyle>
                      <a:lvl1pPr marL="141288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412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E35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Prévention-santé-environnement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U35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161925"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16192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Sous-épreuve E35 : </a:t>
                      </a:r>
                      <a:r>
                        <a:rPr kumimoji="0" lang="fr-FR" altLang="fr-F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Prévention-santé-environnement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Calibri" pitchFamily="34" charset="0"/>
                          <a:cs typeface="Times New Roman" pitchFamily="18" charset="0"/>
                        </a:rPr>
                        <a:t>U35</a:t>
                      </a:r>
                      <a:endParaRPr kumimoji="0" lang="en-GB" altLang="fr-FR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7468" name="ZoneTexte 2"/>
          <p:cNvSpPr txBox="1">
            <a:spLocks noChangeArrowheads="1"/>
          </p:cNvSpPr>
          <p:nvPr/>
        </p:nvSpPr>
        <p:spPr bwMode="auto">
          <a:xfrm>
            <a:off x="899592" y="452917"/>
            <a:ext cx="788575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Comic Sans MS" pitchFamily="66" charset="0"/>
                <a:ea typeface="ＭＳ Ｐゴシック" charset="-128"/>
              </a:defRPr>
            </a:lvl9pPr>
          </a:lstStyle>
          <a:p>
            <a:pPr eaLnBrk="1" hangingPunct="1"/>
            <a:r>
              <a:rPr lang="fr-FR" altLang="fr-FR" sz="2000" b="1" dirty="0" smtClean="0">
                <a:solidFill>
                  <a:srgbClr val="000000"/>
                </a:solidFill>
                <a:latin typeface="Calibri" pitchFamily="34" charset="0"/>
              </a:rPr>
              <a:t>Correspondance </a:t>
            </a:r>
            <a:r>
              <a:rPr lang="fr-FR" altLang="fr-FR" sz="2000" b="1" dirty="0">
                <a:solidFill>
                  <a:srgbClr val="000000"/>
                </a:solidFill>
                <a:latin typeface="Calibri" pitchFamily="34" charset="0"/>
              </a:rPr>
              <a:t>entre épreuves de l'ancien et du nouveau diplôme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11560" y="3573016"/>
            <a:ext cx="7920880" cy="172819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10000"/>
                </a:schemeClr>
              </a:gs>
              <a:gs pos="80000">
                <a:schemeClr val="accent1">
                  <a:shade val="93000"/>
                  <a:satMod val="130000"/>
                  <a:alpha val="10000"/>
                </a:schemeClr>
              </a:gs>
              <a:gs pos="100000">
                <a:schemeClr val="accent1">
                  <a:shade val="94000"/>
                  <a:satMod val="135000"/>
                  <a:alpha val="10000"/>
                </a:schemeClr>
              </a:gs>
            </a:gsLst>
            <a:lin ang="16200000" scaled="0"/>
            <a:tileRect/>
          </a:gra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611560" y="2132856"/>
            <a:ext cx="7920880" cy="57606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51000"/>
                  <a:satMod val="130000"/>
                  <a:alpha val="10000"/>
                </a:schemeClr>
              </a:gs>
              <a:gs pos="80000">
                <a:schemeClr val="accent1">
                  <a:shade val="93000"/>
                  <a:satMod val="130000"/>
                  <a:alpha val="10000"/>
                </a:schemeClr>
              </a:gs>
              <a:gs pos="100000">
                <a:schemeClr val="accent1">
                  <a:shade val="94000"/>
                  <a:satMod val="135000"/>
                  <a:alpha val="10000"/>
                </a:schemeClr>
              </a:gs>
            </a:gsLst>
            <a:lin ang="16200000" scaled="0"/>
            <a:tileRect/>
          </a:gradFill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898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1831" y="286917"/>
            <a:ext cx="3227377" cy="224357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fr-FR" sz="1050" dirty="0" smtClean="0">
                <a:solidFill>
                  <a:srgbClr val="000000"/>
                </a:solidFill>
                <a:cs typeface="+mn-cs"/>
              </a:rPr>
              <a:t>La logique de formation induite par </a:t>
            </a:r>
            <a:r>
              <a:rPr lang="fr-FR" sz="1200" dirty="0" smtClean="0">
                <a:solidFill>
                  <a:srgbClr val="000000"/>
                </a:solidFill>
                <a:cs typeface="+mn-cs"/>
              </a:rPr>
              <a:t>E32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792964" y="4855314"/>
            <a:ext cx="317157" cy="30480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fr-FR" b="1" dirty="0">
                <a:solidFill>
                  <a:srgbClr val="7030A0"/>
                </a:solidFill>
                <a:latin typeface="Arial" charset="0"/>
              </a:rPr>
              <a:t>+</a:t>
            </a:r>
          </a:p>
        </p:txBody>
      </p:sp>
      <p:sp>
        <p:nvSpPr>
          <p:cNvPr id="28" name="AutoShape 26"/>
          <p:cNvSpPr>
            <a:spLocks noChangeArrowheads="1"/>
          </p:cNvSpPr>
          <p:nvPr/>
        </p:nvSpPr>
        <p:spPr bwMode="auto">
          <a:xfrm rot="10800000">
            <a:off x="-108520" y="1740684"/>
            <a:ext cx="626465" cy="2625274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"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fr-FR" sz="1100" b="1" dirty="0" smtClean="0">
                <a:solidFill>
                  <a:srgbClr val="FFFF00"/>
                </a:solidFill>
              </a:rPr>
              <a:t>Mobilisation des savoirs pour </a:t>
            </a:r>
          </a:p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fr-FR" sz="1100" b="1" dirty="0" smtClean="0">
                <a:solidFill>
                  <a:srgbClr val="FFFF00"/>
                </a:solidFill>
              </a:rPr>
              <a:t>résoudre un problème = Compétence</a:t>
            </a:r>
            <a:endParaRPr lang="fr-FR" sz="1100" b="1" dirty="0">
              <a:solidFill>
                <a:srgbClr val="FFFF00"/>
              </a:solidFill>
            </a:endParaRPr>
          </a:p>
        </p:txBody>
      </p:sp>
      <p:sp>
        <p:nvSpPr>
          <p:cNvPr id="30" name="AutoShape 28"/>
          <p:cNvSpPr>
            <a:spLocks noChangeArrowheads="1"/>
          </p:cNvSpPr>
          <p:nvPr/>
        </p:nvSpPr>
        <p:spPr bwMode="auto">
          <a:xfrm>
            <a:off x="3732877" y="632773"/>
            <a:ext cx="482563" cy="257945"/>
          </a:xfrm>
          <a:prstGeom prst="downArrow">
            <a:avLst>
              <a:gd name="adj1" fmla="val 50000"/>
              <a:gd name="adj2" fmla="val 25000"/>
            </a:avLst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wrap="none" anchor="ctr"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rgbClr val="000000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119552" y="4840791"/>
            <a:ext cx="4991212" cy="830997"/>
          </a:xfrm>
          <a:prstGeom prst="rect">
            <a:avLst/>
          </a:prstGeom>
          <a:ln>
            <a:solidFill>
              <a:srgbClr val="FF0000"/>
            </a:solidFill>
            <a:prstDash val="lgDash"/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anchor="t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ClrTx/>
              <a:buFontTx/>
              <a:buNone/>
              <a:defRPr/>
            </a:pPr>
            <a:r>
              <a:rPr lang="fr-FR" sz="1200" dirty="0" smtClean="0">
                <a:solidFill>
                  <a:srgbClr val="000000"/>
                </a:solidFill>
                <a:cs typeface="+mn-cs"/>
              </a:rPr>
              <a:t>Cette sous épreuve commune induit un travail d’équipe renforcé</a:t>
            </a:r>
            <a:r>
              <a:rPr lang="fr-FR" sz="1200" dirty="0" smtClean="0">
                <a:solidFill>
                  <a:srgbClr val="000000"/>
                </a:solidFill>
              </a:rPr>
              <a:t> avec obligation d’un ancrage des contenus d’enseignement de l’AFS dans le parcours de formation et une organisation partagée des activités de TP sur le même plateau technique</a:t>
            </a:r>
            <a:endParaRPr lang="fr-FR" sz="1200" dirty="0" smtClean="0">
              <a:solidFill>
                <a:srgbClr val="000000"/>
              </a:solidFill>
              <a:cs typeface="+mn-cs"/>
            </a:endParaRPr>
          </a:p>
        </p:txBody>
      </p:sp>
      <p:cxnSp>
        <p:nvCxnSpPr>
          <p:cNvPr id="4" name="Connecteur droit 3"/>
          <p:cNvCxnSpPr>
            <a:cxnSpLocks noChangeShapeType="1"/>
          </p:cNvCxnSpPr>
          <p:nvPr/>
        </p:nvCxnSpPr>
        <p:spPr bwMode="auto">
          <a:xfrm>
            <a:off x="3821236" y="890718"/>
            <a:ext cx="4622138" cy="2406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873" name="Connecteur droit 79872"/>
          <p:cNvCxnSpPr>
            <a:cxnSpLocks noChangeShapeType="1"/>
            <a:endCxn id="8" idx="1"/>
          </p:cNvCxnSpPr>
          <p:nvPr/>
        </p:nvCxnSpPr>
        <p:spPr bwMode="auto">
          <a:xfrm>
            <a:off x="3769520" y="837355"/>
            <a:ext cx="23444" cy="4170359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9877" name="Triangle isocèle 79876"/>
          <p:cNvSpPr/>
          <p:nvPr/>
        </p:nvSpPr>
        <p:spPr bwMode="auto">
          <a:xfrm rot="5400000">
            <a:off x="3564188" y="1080022"/>
            <a:ext cx="165588" cy="291964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" name="Triangle isocèle 37"/>
          <p:cNvSpPr/>
          <p:nvPr/>
        </p:nvSpPr>
        <p:spPr bwMode="auto">
          <a:xfrm rot="5400000">
            <a:off x="3506204" y="1817512"/>
            <a:ext cx="165588" cy="291964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9" name="Triangle isocèle 38"/>
          <p:cNvSpPr/>
          <p:nvPr/>
        </p:nvSpPr>
        <p:spPr bwMode="auto">
          <a:xfrm rot="5400000">
            <a:off x="3552466" y="2528140"/>
            <a:ext cx="165588" cy="291964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0" name="Triangle isocèle 39"/>
          <p:cNvSpPr/>
          <p:nvPr/>
        </p:nvSpPr>
        <p:spPr bwMode="auto">
          <a:xfrm rot="5400000">
            <a:off x="3564188" y="3372421"/>
            <a:ext cx="165588" cy="291964"/>
          </a:xfrm>
          <a:prstGeom prst="triangle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" name="Triangle isocèle 40"/>
          <p:cNvSpPr/>
          <p:nvPr/>
        </p:nvSpPr>
        <p:spPr bwMode="auto">
          <a:xfrm rot="5400000">
            <a:off x="3527229" y="4837430"/>
            <a:ext cx="262950" cy="291964"/>
          </a:xfrm>
          <a:prstGeom prst="triangl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l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fr-FR" sz="1800" b="1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3559" name="Groupe 23558"/>
          <p:cNvGrpSpPr/>
          <p:nvPr/>
        </p:nvGrpSpPr>
        <p:grpSpPr>
          <a:xfrm>
            <a:off x="333689" y="548680"/>
            <a:ext cx="2969671" cy="3642799"/>
            <a:chOff x="348962" y="1126349"/>
            <a:chExt cx="2789117" cy="3229440"/>
          </a:xfrm>
        </p:grpSpPr>
        <p:sp>
          <p:nvSpPr>
            <p:cNvPr id="23566" name="Forme libre 23565"/>
            <p:cNvSpPr/>
            <p:nvPr/>
          </p:nvSpPr>
          <p:spPr>
            <a:xfrm>
              <a:off x="348962" y="1126349"/>
              <a:ext cx="2789117" cy="1721109"/>
            </a:xfrm>
            <a:custGeom>
              <a:avLst/>
              <a:gdLst>
                <a:gd name="connsiteX0" fmla="*/ 0 w 2593940"/>
                <a:gd name="connsiteY0" fmla="*/ 556894 h 1590081"/>
                <a:gd name="connsiteX1" fmla="*/ 1098210 w 2593940"/>
                <a:gd name="connsiteY1" fmla="*/ 556894 h 1590081"/>
                <a:gd name="connsiteX2" fmla="*/ 1098210 w 2593940"/>
                <a:gd name="connsiteY2" fmla="*/ 397520 h 1590081"/>
                <a:gd name="connsiteX3" fmla="*/ 899450 w 2593940"/>
                <a:gd name="connsiteY3" fmla="*/ 397520 h 1590081"/>
                <a:gd name="connsiteX4" fmla="*/ 1296970 w 2593940"/>
                <a:gd name="connsiteY4" fmla="*/ 0 h 1590081"/>
                <a:gd name="connsiteX5" fmla="*/ 1694490 w 2593940"/>
                <a:gd name="connsiteY5" fmla="*/ 397520 h 1590081"/>
                <a:gd name="connsiteX6" fmla="*/ 1495730 w 2593940"/>
                <a:gd name="connsiteY6" fmla="*/ 397520 h 1590081"/>
                <a:gd name="connsiteX7" fmla="*/ 1495730 w 2593940"/>
                <a:gd name="connsiteY7" fmla="*/ 556894 h 1590081"/>
                <a:gd name="connsiteX8" fmla="*/ 2593940 w 2593940"/>
                <a:gd name="connsiteY8" fmla="*/ 556894 h 1590081"/>
                <a:gd name="connsiteX9" fmla="*/ 2593940 w 2593940"/>
                <a:gd name="connsiteY9" fmla="*/ 1590081 h 1590081"/>
                <a:gd name="connsiteX10" fmla="*/ 0 w 2593940"/>
                <a:gd name="connsiteY10" fmla="*/ 1590081 h 1590081"/>
                <a:gd name="connsiteX11" fmla="*/ 0 w 2593940"/>
                <a:gd name="connsiteY11" fmla="*/ 556894 h 159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93940" h="1590081">
                  <a:moveTo>
                    <a:pt x="2593940" y="1033187"/>
                  </a:moveTo>
                  <a:lnTo>
                    <a:pt x="1495730" y="1033187"/>
                  </a:lnTo>
                  <a:lnTo>
                    <a:pt x="1495730" y="1192561"/>
                  </a:lnTo>
                  <a:lnTo>
                    <a:pt x="1694490" y="1192561"/>
                  </a:lnTo>
                  <a:lnTo>
                    <a:pt x="1296970" y="1590081"/>
                  </a:lnTo>
                  <a:lnTo>
                    <a:pt x="899450" y="1192561"/>
                  </a:lnTo>
                  <a:lnTo>
                    <a:pt x="1098210" y="1192561"/>
                  </a:lnTo>
                  <a:lnTo>
                    <a:pt x="1098210" y="1033187"/>
                  </a:lnTo>
                  <a:lnTo>
                    <a:pt x="0" y="1033187"/>
                  </a:lnTo>
                  <a:lnTo>
                    <a:pt x="0" y="0"/>
                  </a:lnTo>
                  <a:lnTo>
                    <a:pt x="2593940" y="0"/>
                  </a:lnTo>
                  <a:lnTo>
                    <a:pt x="2593940" y="103318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2" tIns="78232" rIns="78232" bIns="1110196" numCol="1" spcCol="1270" anchor="ctr" anchorCtr="0">
              <a:noAutofit/>
            </a:bodyPr>
            <a:lstStyle/>
            <a:p>
              <a:pPr lvl="0" algn="ctr" defTabSz="488950">
                <a:spcBef>
                  <a:spcPct val="0"/>
                </a:spcBef>
              </a:pPr>
              <a:r>
                <a:rPr lang="fr-FR" sz="900" b="1" kern="1200" dirty="0" smtClean="0">
                  <a:solidFill>
                    <a:schemeClr val="accent2">
                      <a:lumMod val="75000"/>
                    </a:schemeClr>
                  </a:solidFill>
                </a:rPr>
                <a:t>Définition  pour chaque élève du CDC d’une étude à conduire avec problématique de diagnostic mécanique à réaliser sous forme de projet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kern="1200" dirty="0" smtClean="0">
                  <a:solidFill>
                    <a:srgbClr val="000000"/>
                  </a:solidFill>
                </a:rPr>
                <a:t>Compétences associées, savoirs associés mobilisables </a:t>
              </a:r>
              <a:r>
                <a:rPr lang="fr-FR" sz="900" dirty="0" smtClean="0">
                  <a:solidFill>
                    <a:srgbClr val="000000"/>
                  </a:solidFill>
                </a:rPr>
                <a:t>tout au long de</a:t>
              </a:r>
              <a:r>
                <a:rPr lang="fr-FR" sz="900" kern="1200" dirty="0" smtClean="0">
                  <a:solidFill>
                    <a:srgbClr val="000000"/>
                  </a:solidFill>
                </a:rPr>
                <a:t> l’année terminale</a:t>
              </a:r>
              <a:endParaRPr lang="fr-FR" sz="9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3560" name="Forme libre 23559"/>
            <p:cNvSpPr/>
            <p:nvPr/>
          </p:nvSpPr>
          <p:spPr>
            <a:xfrm>
              <a:off x="457806" y="3254954"/>
              <a:ext cx="2680273" cy="336022"/>
            </a:xfrm>
            <a:custGeom>
              <a:avLst/>
              <a:gdLst>
                <a:gd name="connsiteX0" fmla="*/ 0 w 2593940"/>
                <a:gd name="connsiteY0" fmla="*/ 0 h 516382"/>
                <a:gd name="connsiteX1" fmla="*/ 2593940 w 2593940"/>
                <a:gd name="connsiteY1" fmla="*/ 0 h 516382"/>
                <a:gd name="connsiteX2" fmla="*/ 2593940 w 2593940"/>
                <a:gd name="connsiteY2" fmla="*/ 516382 h 516382"/>
                <a:gd name="connsiteX3" fmla="*/ 0 w 2593940"/>
                <a:gd name="connsiteY3" fmla="*/ 516382 h 516382"/>
                <a:gd name="connsiteX4" fmla="*/ 0 w 2593940"/>
                <a:gd name="connsiteY4" fmla="*/ 0 h 51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3940" h="516382">
                  <a:moveTo>
                    <a:pt x="0" y="0"/>
                  </a:moveTo>
                  <a:lnTo>
                    <a:pt x="2593940" y="0"/>
                  </a:lnTo>
                  <a:lnTo>
                    <a:pt x="2593940" y="516382"/>
                  </a:lnTo>
                  <a:lnTo>
                    <a:pt x="0" y="516382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32288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b="1" kern="1200" dirty="0" smtClean="0">
                <a:ln>
                  <a:gradFill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2060"/>
                </a:solidFill>
              </a:endParaRPr>
            </a:p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200" b="1" kern="1200" dirty="0" smtClean="0">
                  <a:ln>
                    <a:gradFill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5400000" scaled="0"/>
                    </a:gradFill>
                  </a:ln>
                  <a:solidFill>
                    <a:srgbClr val="002060"/>
                  </a:solidFill>
                </a:rPr>
                <a:t>Evaluation / Validation</a:t>
              </a:r>
              <a:endParaRPr lang="fr-FR" sz="1200" b="1" kern="1200" dirty="0">
                <a:ln>
                  <a:gradFill>
                    <a:gsLst>
                      <a:gs pos="0">
                        <a:schemeClr val="accent1">
                          <a:shade val="30000"/>
                          <a:satMod val="115000"/>
                        </a:schemeClr>
                      </a:gs>
                      <a:gs pos="50000">
                        <a:schemeClr val="accent1">
                          <a:shade val="67500"/>
                          <a:satMod val="115000"/>
                        </a:schemeClr>
                      </a:gs>
                      <a:gs pos="100000">
                        <a:schemeClr val="accent1">
                          <a:shade val="100000"/>
                          <a:satMod val="115000"/>
                        </a:schemeClr>
                      </a:gs>
                    </a:gsLst>
                    <a:lin ang="5400000" scaled="0"/>
                  </a:gradFill>
                </a:ln>
                <a:solidFill>
                  <a:srgbClr val="002060"/>
                </a:solidFill>
              </a:endParaRPr>
            </a:p>
          </p:txBody>
        </p:sp>
        <p:sp>
          <p:nvSpPr>
            <p:cNvPr id="23561" name="Forme libre 23560"/>
            <p:cNvSpPr/>
            <p:nvPr/>
          </p:nvSpPr>
          <p:spPr>
            <a:xfrm>
              <a:off x="457806" y="3605657"/>
              <a:ext cx="1591214" cy="750132"/>
            </a:xfrm>
            <a:custGeom>
              <a:avLst/>
              <a:gdLst>
                <a:gd name="connsiteX0" fmla="*/ 0 w 1296970"/>
                <a:gd name="connsiteY0" fmla="*/ 0 h 431256"/>
                <a:gd name="connsiteX1" fmla="*/ 1296970 w 1296970"/>
                <a:gd name="connsiteY1" fmla="*/ 0 h 431256"/>
                <a:gd name="connsiteX2" fmla="*/ 1296970 w 1296970"/>
                <a:gd name="connsiteY2" fmla="*/ 431256 h 431256"/>
                <a:gd name="connsiteX3" fmla="*/ 0 w 1296970"/>
                <a:gd name="connsiteY3" fmla="*/ 431256 h 431256"/>
                <a:gd name="connsiteX4" fmla="*/ 0 w 1296970"/>
                <a:gd name="connsiteY4" fmla="*/ 0 h 431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431256">
                  <a:moveTo>
                    <a:pt x="0" y="0"/>
                  </a:moveTo>
                  <a:lnTo>
                    <a:pt x="1296970" y="0"/>
                  </a:lnTo>
                  <a:lnTo>
                    <a:pt x="1296970" y="431256"/>
                  </a:lnTo>
                  <a:lnTo>
                    <a:pt x="0" y="431256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FF0000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13970" rIns="78232" bIns="1397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900" b="1" kern="1200" dirty="0" smtClean="0"/>
                <a:t>Démarche d’investigation et de résolution de problèmes </a:t>
              </a:r>
              <a:r>
                <a:rPr lang="fr-FR" sz="900" kern="1200" dirty="0" smtClean="0"/>
                <a:t>en appui sur un dossier  technique + Activité de  référence TP + </a:t>
              </a:r>
              <a:r>
                <a:rPr lang="fr-FR" sz="1050" b="1" kern="1200" dirty="0" smtClean="0"/>
                <a:t>Entretien</a:t>
              </a:r>
              <a:r>
                <a:rPr lang="fr-FR" sz="1050" kern="1200" dirty="0" smtClean="0"/>
                <a:t> </a:t>
              </a:r>
              <a:endParaRPr lang="fr-FR" sz="1050" kern="1200" dirty="0"/>
            </a:p>
          </p:txBody>
        </p:sp>
        <p:sp>
          <p:nvSpPr>
            <p:cNvPr id="23562" name="Forme libre 23561"/>
            <p:cNvSpPr/>
            <p:nvPr/>
          </p:nvSpPr>
          <p:spPr>
            <a:xfrm>
              <a:off x="2049020" y="3609389"/>
              <a:ext cx="1089058" cy="746400"/>
            </a:xfrm>
            <a:custGeom>
              <a:avLst/>
              <a:gdLst>
                <a:gd name="connsiteX0" fmla="*/ 0 w 1296970"/>
                <a:gd name="connsiteY0" fmla="*/ 0 h 431256"/>
                <a:gd name="connsiteX1" fmla="*/ 1296970 w 1296970"/>
                <a:gd name="connsiteY1" fmla="*/ 0 h 431256"/>
                <a:gd name="connsiteX2" fmla="*/ 1296970 w 1296970"/>
                <a:gd name="connsiteY2" fmla="*/ 431256 h 431256"/>
                <a:gd name="connsiteX3" fmla="*/ 0 w 1296970"/>
                <a:gd name="connsiteY3" fmla="*/ 431256 h 431256"/>
                <a:gd name="connsiteX4" fmla="*/ 0 w 1296970"/>
                <a:gd name="connsiteY4" fmla="*/ 0 h 4312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431256">
                  <a:moveTo>
                    <a:pt x="0" y="0"/>
                  </a:moveTo>
                  <a:lnTo>
                    <a:pt x="1296970" y="0"/>
                  </a:lnTo>
                  <a:lnTo>
                    <a:pt x="1296970" y="431256"/>
                  </a:lnTo>
                  <a:lnTo>
                    <a:pt x="0" y="431256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FF0000">
                  <a:alpha val="90000"/>
                </a:srgbClr>
              </a:solidFill>
            </a:ln>
          </p:spPr>
          <p:style>
            <a:lnRef idx="2">
              <a:scrgbClr r="0" g="0" b="0"/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8232" tIns="13970" rIns="78232" bIns="13970" numCol="1" spcCol="1270" anchor="ctr" anchorCtr="0">
              <a:noAutofit/>
            </a:bodyPr>
            <a:lstStyle/>
            <a:p>
              <a:pPr lvl="0" algn="ctr"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000" kern="1200" dirty="0" smtClean="0"/>
                <a:t>Equipe pluridisciplinaire  + éventuellement professionnel           ( tuteur)</a:t>
              </a:r>
              <a:endParaRPr lang="fr-FR" sz="1000" kern="1200" dirty="0"/>
            </a:p>
          </p:txBody>
        </p:sp>
        <p:sp>
          <p:nvSpPr>
            <p:cNvPr id="23563" name="Forme libre 23562"/>
            <p:cNvSpPr/>
            <p:nvPr/>
          </p:nvSpPr>
          <p:spPr>
            <a:xfrm>
              <a:off x="446337" y="2384907"/>
              <a:ext cx="2655606" cy="870046"/>
            </a:xfrm>
            <a:custGeom>
              <a:avLst/>
              <a:gdLst>
                <a:gd name="connsiteX0" fmla="*/ 0 w 2430080"/>
                <a:gd name="connsiteY0" fmla="*/ 329131 h 939756"/>
                <a:gd name="connsiteX1" fmla="*/ 1097571 w 2430080"/>
                <a:gd name="connsiteY1" fmla="*/ 329131 h 939756"/>
                <a:gd name="connsiteX2" fmla="*/ 1097571 w 2430080"/>
                <a:gd name="connsiteY2" fmla="*/ 234939 h 939756"/>
                <a:gd name="connsiteX3" fmla="*/ 980101 w 2430080"/>
                <a:gd name="connsiteY3" fmla="*/ 234939 h 939756"/>
                <a:gd name="connsiteX4" fmla="*/ 1215040 w 2430080"/>
                <a:gd name="connsiteY4" fmla="*/ 0 h 939756"/>
                <a:gd name="connsiteX5" fmla="*/ 1449979 w 2430080"/>
                <a:gd name="connsiteY5" fmla="*/ 234939 h 939756"/>
                <a:gd name="connsiteX6" fmla="*/ 1332510 w 2430080"/>
                <a:gd name="connsiteY6" fmla="*/ 234939 h 939756"/>
                <a:gd name="connsiteX7" fmla="*/ 1332510 w 2430080"/>
                <a:gd name="connsiteY7" fmla="*/ 329131 h 939756"/>
                <a:gd name="connsiteX8" fmla="*/ 2430080 w 2430080"/>
                <a:gd name="connsiteY8" fmla="*/ 329131 h 939756"/>
                <a:gd name="connsiteX9" fmla="*/ 2430080 w 2430080"/>
                <a:gd name="connsiteY9" fmla="*/ 939756 h 939756"/>
                <a:gd name="connsiteX10" fmla="*/ 0 w 2430080"/>
                <a:gd name="connsiteY10" fmla="*/ 939756 h 939756"/>
                <a:gd name="connsiteX11" fmla="*/ 0 w 2430080"/>
                <a:gd name="connsiteY11" fmla="*/ 329131 h 939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430080" h="939756">
                  <a:moveTo>
                    <a:pt x="2430080" y="610625"/>
                  </a:moveTo>
                  <a:lnTo>
                    <a:pt x="1332509" y="610625"/>
                  </a:lnTo>
                  <a:lnTo>
                    <a:pt x="1332509" y="704817"/>
                  </a:lnTo>
                  <a:lnTo>
                    <a:pt x="1449979" y="704817"/>
                  </a:lnTo>
                  <a:lnTo>
                    <a:pt x="1215040" y="939755"/>
                  </a:lnTo>
                  <a:lnTo>
                    <a:pt x="980101" y="704817"/>
                  </a:lnTo>
                  <a:lnTo>
                    <a:pt x="1097570" y="704817"/>
                  </a:lnTo>
                  <a:lnTo>
                    <a:pt x="1097570" y="610625"/>
                  </a:lnTo>
                  <a:lnTo>
                    <a:pt x="0" y="610625"/>
                  </a:lnTo>
                  <a:lnTo>
                    <a:pt x="0" y="1"/>
                  </a:lnTo>
                  <a:lnTo>
                    <a:pt x="2430080" y="1"/>
                  </a:lnTo>
                  <a:lnTo>
                    <a:pt x="2430080" y="61062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233" tIns="78232" rIns="78232" bIns="688134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100" b="1" kern="1200" dirty="0" smtClean="0">
                <a:solidFill>
                  <a:srgbClr val="000000"/>
                </a:solidFill>
                <a:latin typeface="Arial" charset="0"/>
                <a:cs typeface="Arial" charset="0"/>
              </a:endParaRP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Revues de projet 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100" b="1" kern="1200" dirty="0" smtClean="0">
                  <a:solidFill>
                    <a:srgbClr val="000000"/>
                  </a:solidFill>
                  <a:latin typeface="Arial" charset="0"/>
                  <a:cs typeface="Arial" charset="0"/>
                </a:rPr>
                <a:t>+ Entretiens bilans réguliers</a:t>
              </a:r>
              <a:endParaRPr lang="fr-FR" sz="11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3564" name="Forme libre 23563"/>
            <p:cNvSpPr/>
            <p:nvPr/>
          </p:nvSpPr>
          <p:spPr>
            <a:xfrm>
              <a:off x="457806" y="2830212"/>
              <a:ext cx="1203944" cy="124475"/>
            </a:xfrm>
            <a:custGeom>
              <a:avLst/>
              <a:gdLst>
                <a:gd name="connsiteX0" fmla="*/ 0 w 1296970"/>
                <a:gd name="connsiteY0" fmla="*/ 0 h 178538"/>
                <a:gd name="connsiteX1" fmla="*/ 1296970 w 1296970"/>
                <a:gd name="connsiteY1" fmla="*/ 0 h 178538"/>
                <a:gd name="connsiteX2" fmla="*/ 1296970 w 1296970"/>
                <a:gd name="connsiteY2" fmla="*/ 178538 h 178538"/>
                <a:gd name="connsiteX3" fmla="*/ 0 w 1296970"/>
                <a:gd name="connsiteY3" fmla="*/ 178538 h 178538"/>
                <a:gd name="connsiteX4" fmla="*/ 0 w 1296970"/>
                <a:gd name="connsiteY4" fmla="*/ 0 h 178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178538">
                  <a:moveTo>
                    <a:pt x="0" y="0"/>
                  </a:moveTo>
                  <a:lnTo>
                    <a:pt x="1296970" y="0"/>
                  </a:lnTo>
                  <a:lnTo>
                    <a:pt x="1296970" y="178538"/>
                  </a:lnTo>
                  <a:lnTo>
                    <a:pt x="0" y="1785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10160" rIns="56896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800" kern="1200" dirty="0" smtClean="0"/>
                <a:t>2</a:t>
              </a:r>
              <a:r>
                <a:rPr lang="fr-FR" sz="800" kern="1200" baseline="30000" dirty="0" smtClean="0"/>
                <a:t>ème</a:t>
              </a:r>
              <a:r>
                <a:rPr lang="fr-FR" sz="800" kern="1200" dirty="0" smtClean="0"/>
                <a:t> semestre</a:t>
              </a:r>
              <a:endParaRPr lang="fr-FR" sz="800" kern="1200" dirty="0"/>
            </a:p>
          </p:txBody>
        </p:sp>
        <p:sp>
          <p:nvSpPr>
            <p:cNvPr id="23565" name="Forme libre 23564"/>
            <p:cNvSpPr/>
            <p:nvPr/>
          </p:nvSpPr>
          <p:spPr>
            <a:xfrm>
              <a:off x="1639478" y="2830532"/>
              <a:ext cx="1462465" cy="124155"/>
            </a:xfrm>
            <a:custGeom>
              <a:avLst/>
              <a:gdLst>
                <a:gd name="connsiteX0" fmla="*/ 0 w 1296970"/>
                <a:gd name="connsiteY0" fmla="*/ 0 h 178538"/>
                <a:gd name="connsiteX1" fmla="*/ 1296970 w 1296970"/>
                <a:gd name="connsiteY1" fmla="*/ 0 h 178538"/>
                <a:gd name="connsiteX2" fmla="*/ 1296970 w 1296970"/>
                <a:gd name="connsiteY2" fmla="*/ 178538 h 178538"/>
                <a:gd name="connsiteX3" fmla="*/ 0 w 1296970"/>
                <a:gd name="connsiteY3" fmla="*/ 178538 h 178538"/>
                <a:gd name="connsiteX4" fmla="*/ 0 w 1296970"/>
                <a:gd name="connsiteY4" fmla="*/ 0 h 178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178538">
                  <a:moveTo>
                    <a:pt x="0" y="0"/>
                  </a:moveTo>
                  <a:lnTo>
                    <a:pt x="1296970" y="0"/>
                  </a:lnTo>
                  <a:lnTo>
                    <a:pt x="1296970" y="178538"/>
                  </a:lnTo>
                  <a:lnTo>
                    <a:pt x="0" y="17853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10160" rIns="56896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800" b="1" kern="1200" dirty="0" smtClean="0"/>
                <a:t>Equipe pluridisciplinaire</a:t>
              </a:r>
              <a:endParaRPr lang="fr-FR" sz="800" b="1" kern="1200" dirty="0"/>
            </a:p>
          </p:txBody>
        </p:sp>
        <p:sp>
          <p:nvSpPr>
            <p:cNvPr id="23567" name="Forme libre 23566"/>
            <p:cNvSpPr/>
            <p:nvPr/>
          </p:nvSpPr>
          <p:spPr>
            <a:xfrm>
              <a:off x="440085" y="1870738"/>
              <a:ext cx="1221665" cy="237787"/>
            </a:xfrm>
            <a:custGeom>
              <a:avLst/>
              <a:gdLst>
                <a:gd name="connsiteX0" fmla="*/ 0 w 1296970"/>
                <a:gd name="connsiteY0" fmla="*/ 0 h 175805"/>
                <a:gd name="connsiteX1" fmla="*/ 1296970 w 1296970"/>
                <a:gd name="connsiteY1" fmla="*/ 0 h 175805"/>
                <a:gd name="connsiteX2" fmla="*/ 1296970 w 1296970"/>
                <a:gd name="connsiteY2" fmla="*/ 175805 h 175805"/>
                <a:gd name="connsiteX3" fmla="*/ 0 w 1296970"/>
                <a:gd name="connsiteY3" fmla="*/ 175805 h 175805"/>
                <a:gd name="connsiteX4" fmla="*/ 0 w 1296970"/>
                <a:gd name="connsiteY4" fmla="*/ 0 h 175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175805">
                  <a:moveTo>
                    <a:pt x="0" y="0"/>
                  </a:moveTo>
                  <a:lnTo>
                    <a:pt x="1296970" y="0"/>
                  </a:lnTo>
                  <a:lnTo>
                    <a:pt x="1296970" y="175805"/>
                  </a:lnTo>
                  <a:lnTo>
                    <a:pt x="0" y="17580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10160" rIns="56896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800" b="1" dirty="0" smtClean="0">
                  <a:solidFill>
                    <a:srgbClr val="002060"/>
                  </a:solidFill>
                </a:rPr>
                <a:t>Début de l’année terminale</a:t>
              </a:r>
              <a:endParaRPr lang="fr-FR" sz="8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23568" name="Forme libre 23567"/>
            <p:cNvSpPr/>
            <p:nvPr/>
          </p:nvSpPr>
          <p:spPr>
            <a:xfrm>
              <a:off x="1816441" y="1870738"/>
              <a:ext cx="1296970" cy="237788"/>
            </a:xfrm>
            <a:custGeom>
              <a:avLst/>
              <a:gdLst>
                <a:gd name="connsiteX0" fmla="*/ 0 w 1296970"/>
                <a:gd name="connsiteY0" fmla="*/ 0 h 237788"/>
                <a:gd name="connsiteX1" fmla="*/ 1296970 w 1296970"/>
                <a:gd name="connsiteY1" fmla="*/ 0 h 237788"/>
                <a:gd name="connsiteX2" fmla="*/ 1296970 w 1296970"/>
                <a:gd name="connsiteY2" fmla="*/ 237788 h 237788"/>
                <a:gd name="connsiteX3" fmla="*/ 0 w 1296970"/>
                <a:gd name="connsiteY3" fmla="*/ 237788 h 237788"/>
                <a:gd name="connsiteX4" fmla="*/ 0 w 1296970"/>
                <a:gd name="connsiteY4" fmla="*/ 0 h 237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96970" h="237788">
                  <a:moveTo>
                    <a:pt x="0" y="0"/>
                  </a:moveTo>
                  <a:lnTo>
                    <a:pt x="1296970" y="0"/>
                  </a:lnTo>
                  <a:lnTo>
                    <a:pt x="1296970" y="237788"/>
                  </a:lnTo>
                  <a:lnTo>
                    <a:pt x="0" y="23778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6896" tIns="10160" rIns="56896" bIns="1016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800" b="1" kern="1200" dirty="0" smtClean="0"/>
                <a:t>Equipe pluridisciplinaire</a:t>
              </a:r>
              <a:endParaRPr lang="fr-FR" sz="800" b="1" kern="1200" dirty="0"/>
            </a:p>
          </p:txBody>
        </p:sp>
      </p:grpSp>
      <p:sp>
        <p:nvSpPr>
          <p:cNvPr id="23570" name="Rectangle 23569"/>
          <p:cNvSpPr/>
          <p:nvPr/>
        </p:nvSpPr>
        <p:spPr>
          <a:xfrm>
            <a:off x="3804686" y="902752"/>
            <a:ext cx="508779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Elle porte sur le diagnostic </a:t>
            </a:r>
            <a:r>
              <a:rPr lang="fr-FR" b="1" dirty="0"/>
              <a:t>d'un système mécanique </a:t>
            </a:r>
            <a:r>
              <a:rPr lang="fr-FR" sz="1400" dirty="0" smtClean="0"/>
              <a:t> </a:t>
            </a:r>
            <a:r>
              <a:rPr lang="fr-FR" sz="1400" dirty="0"/>
              <a:t>à étudier et à réaliser par les candidats </a:t>
            </a:r>
            <a:r>
              <a:rPr lang="fr-FR" sz="1400" b="1" u="sng" dirty="0">
                <a:solidFill>
                  <a:srgbClr val="FF0000"/>
                </a:solidFill>
              </a:rPr>
              <a:t>tout au long de l’année </a:t>
            </a:r>
            <a:r>
              <a:rPr lang="fr-FR" sz="1400" b="1" u="sng" dirty="0" smtClean="0">
                <a:solidFill>
                  <a:srgbClr val="FF0000"/>
                </a:solidFill>
              </a:rPr>
              <a:t>terminale</a:t>
            </a:r>
            <a:r>
              <a:rPr lang="fr-FR" sz="1400" b="1" u="sng" dirty="0">
                <a:solidFill>
                  <a:srgbClr val="FF0000"/>
                </a:solidFill>
              </a:rPr>
              <a:t> </a:t>
            </a:r>
            <a:r>
              <a:rPr lang="fr-FR" sz="1400" b="1" u="sng" dirty="0" smtClean="0">
                <a:solidFill>
                  <a:srgbClr val="FF0000"/>
                </a:solidFill>
              </a:rPr>
              <a:t>du Baccalauréat professionnel</a:t>
            </a:r>
            <a:r>
              <a:rPr lang="fr-FR" dirty="0"/>
              <a:t>. </a:t>
            </a:r>
            <a:endParaRPr lang="fr-FR" sz="1400" dirty="0"/>
          </a:p>
          <a:p>
            <a:endParaRPr lang="fr-FR" sz="1400" b="1" dirty="0" smtClean="0"/>
          </a:p>
          <a:p>
            <a:r>
              <a:rPr lang="fr-FR" sz="1400" b="1" dirty="0" smtClean="0"/>
              <a:t>Les </a:t>
            </a:r>
            <a:r>
              <a:rPr lang="fr-FR" sz="1400" b="1" dirty="0"/>
              <a:t>savoirs et savoirs associés </a:t>
            </a:r>
            <a:r>
              <a:rPr lang="fr-FR" sz="1400" dirty="0"/>
              <a:t>liés à </a:t>
            </a:r>
            <a:r>
              <a:rPr lang="fr-FR" sz="1400" dirty="0" smtClean="0"/>
              <a:t>la maintenance et à l’AFS sont </a:t>
            </a:r>
            <a:r>
              <a:rPr lang="fr-FR" sz="1400" b="1" dirty="0"/>
              <a:t>mobilisés tout au long de la formation</a:t>
            </a:r>
            <a:r>
              <a:rPr lang="fr-FR" sz="1400" b="1" dirty="0" smtClean="0"/>
              <a:t>.</a:t>
            </a:r>
          </a:p>
          <a:p>
            <a:endParaRPr lang="fr-FR" sz="1400" dirty="0"/>
          </a:p>
          <a:p>
            <a:r>
              <a:rPr lang="fr-FR" sz="1400" b="1" dirty="0"/>
              <a:t>Le suivi </a:t>
            </a:r>
            <a:r>
              <a:rPr lang="fr-FR" sz="1400" dirty="0"/>
              <a:t>se </a:t>
            </a:r>
            <a:r>
              <a:rPr lang="fr-FR" sz="1400" dirty="0" smtClean="0"/>
              <a:t>fait </a:t>
            </a:r>
            <a:r>
              <a:rPr lang="fr-FR" sz="1400" dirty="0"/>
              <a:t>par une équipe pluridisciplinaire avec des </a:t>
            </a:r>
            <a:r>
              <a:rPr lang="fr-FR" sz="1400" b="1" u="sng" dirty="0">
                <a:solidFill>
                  <a:srgbClr val="FF0000"/>
                </a:solidFill>
              </a:rPr>
              <a:t>revues de projet </a:t>
            </a:r>
            <a:r>
              <a:rPr lang="fr-FR" sz="1400" dirty="0"/>
              <a:t>et une préparation à la formalisation et à la communication </a:t>
            </a:r>
            <a:r>
              <a:rPr lang="fr-FR" sz="1400" dirty="0" smtClean="0"/>
              <a:t>technique et orale.</a:t>
            </a:r>
          </a:p>
          <a:p>
            <a:endParaRPr lang="fr-FR" sz="1400" dirty="0"/>
          </a:p>
          <a:p>
            <a:r>
              <a:rPr lang="fr-FR" sz="1400" b="1" dirty="0">
                <a:solidFill>
                  <a:schemeClr val="accent2">
                    <a:lumMod val="75000"/>
                  </a:schemeClr>
                </a:solidFill>
              </a:rPr>
              <a:t>L’évaluation </a:t>
            </a:r>
            <a:r>
              <a:rPr lang="fr-FR" sz="1400" b="1" dirty="0" smtClean="0">
                <a:solidFill>
                  <a:schemeClr val="accent2">
                    <a:lumMod val="75000"/>
                  </a:schemeClr>
                </a:solidFill>
              </a:rPr>
              <a:t>prend appui sur:</a:t>
            </a:r>
            <a:endParaRPr lang="fr-FR" sz="1400" dirty="0" smtClean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un </a:t>
            </a:r>
            <a:r>
              <a:rPr lang="fr-FR" sz="1400" dirty="0"/>
              <a:t>dossier </a:t>
            </a:r>
            <a:r>
              <a:rPr lang="fr-FR" sz="1400" dirty="0" smtClean="0"/>
              <a:t>technique préparé </a:t>
            </a:r>
            <a:r>
              <a:rPr lang="fr-FR" sz="1400" dirty="0"/>
              <a:t>par le candidat, </a:t>
            </a:r>
            <a:endParaRPr lang="fr-FR" sz="1400" dirty="0" smtClean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la </a:t>
            </a:r>
            <a:r>
              <a:rPr lang="fr-FR" sz="1400" dirty="0"/>
              <a:t>réalisation d’une activité de référence (un TP en établissement ou en entreprise) en relation avec tout ou partie de l’étude de </a:t>
            </a:r>
            <a:r>
              <a:rPr lang="fr-FR" sz="1400" dirty="0" smtClean="0"/>
              <a:t>diagnostic </a:t>
            </a:r>
            <a:r>
              <a:rPr lang="fr-FR" sz="1400" dirty="0"/>
              <a:t>traitée </a:t>
            </a:r>
            <a:endParaRPr lang="fr-FR" sz="1400" dirty="0" smtClean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un </a:t>
            </a:r>
            <a:r>
              <a:rPr lang="fr-FR" sz="1400" dirty="0"/>
              <a:t>entretien </a:t>
            </a:r>
            <a:r>
              <a:rPr lang="fr-FR" sz="1400" dirty="0" smtClean="0"/>
              <a:t>oral </a:t>
            </a:r>
            <a:r>
              <a:rPr lang="fr-FR" sz="1400" b="1" u="sng" dirty="0" smtClean="0">
                <a:solidFill>
                  <a:srgbClr val="FF0000"/>
                </a:solidFill>
              </a:rPr>
              <a:t>individuel</a:t>
            </a:r>
            <a:r>
              <a:rPr lang="fr-FR" sz="1400" dirty="0" smtClean="0"/>
              <a:t> (10 min + 20 min)</a:t>
            </a:r>
            <a:endParaRPr lang="fr-FR" sz="1400" dirty="0"/>
          </a:p>
        </p:txBody>
      </p:sp>
      <p:sp>
        <p:nvSpPr>
          <p:cNvPr id="68" name="Rectangle 67"/>
          <p:cNvSpPr/>
          <p:nvPr/>
        </p:nvSpPr>
        <p:spPr>
          <a:xfrm>
            <a:off x="3658704" y="32609"/>
            <a:ext cx="5452060" cy="60016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75000"/>
              <a:tabLst>
                <a:tab pos="228600" algn="l"/>
              </a:tabLst>
              <a:defRPr/>
            </a:pPr>
            <a:r>
              <a:rPr lang="fr-FR" sz="2000" b="1" kern="0" dirty="0" smtClean="0">
                <a:solidFill>
                  <a:srgbClr val="FFFF00"/>
                </a:solidFill>
                <a:latin typeface="Arial"/>
                <a:ea typeface="Times New Roman"/>
              </a:rPr>
              <a:t>Particularités de la sous </a:t>
            </a:r>
            <a:r>
              <a:rPr lang="fr-FR" sz="2000" b="1" kern="0" dirty="0">
                <a:solidFill>
                  <a:srgbClr val="FFFF00"/>
                </a:solidFill>
                <a:latin typeface="Arial"/>
                <a:ea typeface="Times New Roman"/>
              </a:rPr>
              <a:t>épreuve </a:t>
            </a:r>
            <a:r>
              <a:rPr lang="fr-FR" sz="2000" b="1" kern="0" dirty="0" smtClean="0">
                <a:solidFill>
                  <a:srgbClr val="FFFF00"/>
                </a:solidFill>
                <a:latin typeface="Arial"/>
                <a:ea typeface="Times New Roman"/>
              </a:rPr>
              <a:t>E32 </a:t>
            </a:r>
            <a:r>
              <a:rPr lang="fr-FR" sz="1300" b="1" kern="0" dirty="0" smtClean="0">
                <a:solidFill>
                  <a:srgbClr val="FFFF00"/>
                </a:solidFill>
                <a:latin typeface="Arial"/>
                <a:ea typeface="Times New Roman"/>
              </a:rPr>
              <a:t>Communication </a:t>
            </a:r>
            <a:r>
              <a:rPr lang="fr-FR" sz="1300" b="1" kern="0" dirty="0">
                <a:solidFill>
                  <a:srgbClr val="FFFF00"/>
                </a:solidFill>
                <a:latin typeface="Arial"/>
                <a:ea typeface="Times New Roman"/>
              </a:rPr>
              <a:t>technique </a:t>
            </a:r>
            <a:r>
              <a:rPr lang="fr-FR" sz="1300" b="1" kern="0" dirty="0" smtClean="0">
                <a:solidFill>
                  <a:srgbClr val="FFFF00"/>
                </a:solidFill>
                <a:latin typeface="Arial"/>
                <a:ea typeface="Times New Roman"/>
              </a:rPr>
              <a:t>- diagnostic </a:t>
            </a:r>
            <a:r>
              <a:rPr lang="fr-FR" sz="1300" b="1" kern="0" dirty="0">
                <a:solidFill>
                  <a:srgbClr val="FFFF00"/>
                </a:solidFill>
                <a:latin typeface="Arial"/>
                <a:ea typeface="Times New Roman"/>
              </a:rPr>
              <a:t>sur systèmes </a:t>
            </a:r>
            <a:r>
              <a:rPr lang="fr-FR" sz="1300" b="1" kern="0" dirty="0" smtClean="0">
                <a:solidFill>
                  <a:srgbClr val="FFFF00"/>
                </a:solidFill>
                <a:latin typeface="Arial"/>
                <a:ea typeface="Times New Roman"/>
              </a:rPr>
              <a:t>mécaniques</a:t>
            </a:r>
            <a:endParaRPr lang="fr-FR" sz="1300" kern="0" dirty="0">
              <a:solidFill>
                <a:srgbClr val="FFFF0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7533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4"/>
          <p:cNvSpPr txBox="1">
            <a:spLocks/>
          </p:cNvSpPr>
          <p:nvPr/>
        </p:nvSpPr>
        <p:spPr>
          <a:xfrm>
            <a:off x="1554460" y="705508"/>
            <a:ext cx="7328415" cy="4448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anchor="b">
            <a:normAutofit fontScale="47500" lnSpcReduction="20000"/>
          </a:bodyPr>
          <a:lstStyle>
            <a:defPPr>
              <a:defRPr lang="fr-FR"/>
            </a:defPPr>
            <a:lvl1pPr algn="ctr" eaLnBrk="1" latinLnBrk="0" hangingPunct="1">
              <a:buNone/>
              <a:defRPr kumimoji="0" sz="3300" b="1">
                <a:solidFill>
                  <a:srgbClr val="0000FF"/>
                </a:solidFill>
                <a:ea typeface="+mj-ea"/>
                <a:cs typeface="+mj-cs"/>
              </a:defRPr>
            </a:lvl1pPr>
          </a:lstStyle>
          <a:p>
            <a:r>
              <a:rPr lang="fr-FR" dirty="0" smtClean="0"/>
              <a:t>DÉFINITION </a:t>
            </a:r>
            <a:r>
              <a:rPr lang="fr-FR" dirty="0"/>
              <a:t>de l’ÉTUDE DE DIAGNOSTIC SUR </a:t>
            </a:r>
            <a:r>
              <a:rPr lang="fr-FR" dirty="0" smtClean="0"/>
              <a:t>SYSTÈMES MECANIQUES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970108" y="126876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À définir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s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i possible </a:t>
            </a:r>
            <a:r>
              <a:rPr lang="fr-FR" sz="1800" kern="0" dirty="0" smtClean="0">
                <a:solidFill>
                  <a:srgbClr val="002060"/>
                </a:solidFill>
              </a:rPr>
              <a:t>en début d’année terminale</a:t>
            </a: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, </a:t>
            </a:r>
            <a:r>
              <a:rPr lang="fr-FR" sz="1800" kern="0" dirty="0">
                <a:solidFill>
                  <a:srgbClr val="FF0000"/>
                </a:solidFill>
              </a:rPr>
              <a:t>après </a:t>
            </a:r>
            <a:r>
              <a:rPr lang="fr-FR" sz="1800" kern="0" dirty="0" smtClean="0">
                <a:solidFill>
                  <a:srgbClr val="FF0000"/>
                </a:solidFill>
              </a:rPr>
              <a:t>la dernière période </a:t>
            </a:r>
            <a:r>
              <a:rPr lang="fr-FR" sz="1800" kern="0" dirty="0">
                <a:solidFill>
                  <a:srgbClr val="FF0000"/>
                </a:solidFill>
              </a:rPr>
              <a:t>de PFMP </a:t>
            </a:r>
            <a:r>
              <a:rPr lang="fr-FR" sz="1800" kern="0" dirty="0" smtClean="0">
                <a:solidFill>
                  <a:srgbClr val="FF0000"/>
                </a:solidFill>
              </a:rPr>
              <a:t>de la classe de 1</a:t>
            </a:r>
            <a:r>
              <a:rPr lang="fr-FR" sz="1800" kern="0" baseline="30000" dirty="0" smtClean="0">
                <a:solidFill>
                  <a:srgbClr val="FF0000"/>
                </a:solidFill>
              </a:rPr>
              <a:t>ère</a:t>
            </a:r>
            <a:r>
              <a:rPr lang="fr-FR" sz="1800" kern="0" dirty="0" smtClean="0">
                <a:solidFill>
                  <a:srgbClr val="FF0000"/>
                </a:solidFill>
              </a:rPr>
              <a:t> (après observation </a:t>
            </a:r>
            <a:r>
              <a:rPr lang="fr-FR" sz="1800" kern="0" dirty="0">
                <a:solidFill>
                  <a:srgbClr val="FF0000"/>
                </a:solidFill>
              </a:rPr>
              <a:t>et participation aux tâches de </a:t>
            </a:r>
            <a:r>
              <a:rPr lang="fr-FR" sz="1800" kern="0" dirty="0" smtClean="0">
                <a:solidFill>
                  <a:srgbClr val="FF0000"/>
                </a:solidFill>
              </a:rPr>
              <a:t>l’entreprise).</a:t>
            </a:r>
            <a:endParaRPr lang="fr-FR" sz="1800" kern="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951338" y="2344512"/>
            <a:ext cx="7041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Soit sur </a:t>
            </a: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proposition de </a:t>
            </a:r>
            <a:r>
              <a:rPr lang="fr-FR" sz="1800" kern="0" dirty="0" smtClean="0">
                <a:solidFill>
                  <a:srgbClr val="002060"/>
                </a:solidFill>
              </a:rPr>
              <a:t>l’enseignant d’AFS, de l’enseignant de maintenance, du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tuteur d’entreprise, de l’apprenant ou soit par</a:t>
            </a: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concertation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des 4 parties prenantes.</a:t>
            </a:r>
            <a:endParaRPr kumimoji="0" lang="fr-FR" sz="1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920982" y="3487446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1 ou 2 problématiques 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à définir lors la première</a:t>
            </a:r>
            <a:r>
              <a:rPr kumimoji="0" lang="fr-FR" sz="1800" b="0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 rencontre des trois parties</a:t>
            </a: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998282" y="4786210"/>
            <a:ext cx="7632848" cy="8309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À l’aide de la fiche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« </a:t>
            </a:r>
            <a:r>
              <a:rPr kumimoji="0" lang="fr-F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DÉFINITION de l’ÉTUDE DE DIAGNOSTIC SUR SYSTÈME MECANIQUE »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(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jointe au livret de </a:t>
            </a:r>
            <a:r>
              <a:rPr lang="fr-FR" sz="1200" b="1" kern="0" dirty="0" smtClean="0">
                <a:solidFill>
                  <a:srgbClr val="002060"/>
                </a:solidFill>
              </a:rPr>
              <a:t>suivi PFMP)</a:t>
            </a:r>
            <a:endParaRPr kumimoji="0" lang="fr-FR" sz="1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</p:txBody>
      </p:sp>
      <p:sp>
        <p:nvSpPr>
          <p:cNvPr id="9" name="Flèche vers le bas 8"/>
          <p:cNvSpPr/>
          <p:nvPr/>
        </p:nvSpPr>
        <p:spPr>
          <a:xfrm>
            <a:off x="4358575" y="4026673"/>
            <a:ext cx="642874" cy="790932"/>
          </a:xfrm>
          <a:prstGeom prst="downArrow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82936" y="1475492"/>
            <a:ext cx="1368152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QUAND ?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86309" y="2483011"/>
            <a:ext cx="1368152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QUI ?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82936" y="3625946"/>
            <a:ext cx="1630693" cy="36933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COMMENT 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131840" y="16099"/>
            <a:ext cx="5861022" cy="523220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fr-FR" b="1" kern="0" dirty="0" smtClean="0">
                <a:solidFill>
                  <a:srgbClr val="000099"/>
                </a:solidFill>
                <a:latin typeface="Arial"/>
                <a:ea typeface="Times New Roman"/>
              </a:rPr>
              <a:t>Mise en œuvre de la sous épreuve E32: </a:t>
            </a:r>
          </a:p>
          <a:p>
            <a:pPr algn="ctr"/>
            <a:r>
              <a:rPr lang="fr-FR" b="1" kern="0" dirty="0" smtClean="0">
                <a:solidFill>
                  <a:srgbClr val="000099"/>
                </a:solidFill>
                <a:latin typeface="Arial"/>
                <a:ea typeface="Times New Roman"/>
              </a:rPr>
              <a:t>Communication </a:t>
            </a:r>
            <a:r>
              <a:rPr lang="fr-FR" b="1" kern="0" dirty="0">
                <a:solidFill>
                  <a:srgbClr val="000099"/>
                </a:solidFill>
                <a:latin typeface="Arial"/>
                <a:ea typeface="Times New Roman"/>
              </a:rPr>
              <a:t>technique - diagnostic sur systèmes mécaniques</a:t>
            </a:r>
            <a:endParaRPr lang="fr-FR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42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Line 5"/>
          <p:cNvSpPr>
            <a:spLocks noChangeShapeType="1"/>
          </p:cNvSpPr>
          <p:nvPr/>
        </p:nvSpPr>
        <p:spPr bwMode="auto">
          <a:xfrm flipV="1">
            <a:off x="281287" y="813372"/>
            <a:ext cx="8137525" cy="3240087"/>
          </a:xfrm>
          <a:prstGeom prst="line">
            <a:avLst/>
          </a:prstGeom>
          <a:noFill/>
          <a:ln w="1016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1692" name="Text Box 12"/>
          <p:cNvSpPr txBox="1">
            <a:spLocks noChangeArrowheads="1"/>
          </p:cNvSpPr>
          <p:nvPr/>
        </p:nvSpPr>
        <p:spPr bwMode="auto">
          <a:xfrm rot="20277965">
            <a:off x="-24617" y="3277756"/>
            <a:ext cx="138747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2000" b="1" dirty="0" smtClean="0">
                <a:solidFill>
                  <a:srgbClr val="3333CC"/>
                </a:solidFill>
              </a:rPr>
              <a:t>Avril </a:t>
            </a:r>
          </a:p>
          <a:p>
            <a:r>
              <a:rPr lang="fr-FR" sz="1200" b="1" dirty="0" smtClean="0">
                <a:solidFill>
                  <a:srgbClr val="3333CC"/>
                </a:solidFill>
              </a:rPr>
              <a:t>Année terminale</a:t>
            </a:r>
            <a:endParaRPr lang="fr-FR" sz="1200" b="1" dirty="0">
              <a:solidFill>
                <a:srgbClr val="3333CC"/>
              </a:solidFill>
            </a:endParaRP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 rot="20280000">
            <a:off x="-79078" y="4626288"/>
            <a:ext cx="24352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fr-FR" sz="1200" dirty="0" smtClean="0"/>
              <a:t>Définition </a:t>
            </a:r>
          </a:p>
          <a:p>
            <a:pPr>
              <a:spcBef>
                <a:spcPts val="0"/>
              </a:spcBef>
            </a:pPr>
            <a:r>
              <a:rPr lang="fr-FR" sz="1200" dirty="0" smtClean="0"/>
              <a:t>des  problématiques en équipe</a:t>
            </a:r>
            <a:endParaRPr lang="fr-FR" sz="1200" dirty="0"/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1337910" y="3107336"/>
            <a:ext cx="1600205" cy="1365251"/>
            <a:chOff x="1058" y="2024"/>
            <a:chExt cx="1008" cy="860"/>
          </a:xfrm>
        </p:grpSpPr>
        <p:sp>
          <p:nvSpPr>
            <p:cNvPr id="71689" name="Line 9"/>
            <p:cNvSpPr>
              <a:spLocks noChangeShapeType="1"/>
            </p:cNvSpPr>
            <p:nvPr/>
          </p:nvSpPr>
          <p:spPr bwMode="auto">
            <a:xfrm>
              <a:off x="1456" y="2024"/>
              <a:ext cx="185" cy="32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71694" name="Text Box 14"/>
            <p:cNvSpPr txBox="1">
              <a:spLocks noChangeArrowheads="1"/>
            </p:cNvSpPr>
            <p:nvPr/>
          </p:nvSpPr>
          <p:spPr bwMode="auto">
            <a:xfrm rot="20293097">
              <a:off x="1058" y="2205"/>
              <a:ext cx="1008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sz="1600" b="1" dirty="0" smtClean="0">
                  <a:solidFill>
                    <a:srgbClr val="3333CC"/>
                  </a:solidFill>
                </a:rPr>
                <a:t>     Juin</a:t>
              </a:r>
              <a:r>
                <a:rPr lang="fr-FR" sz="1200" b="1" dirty="0" smtClean="0">
                  <a:solidFill>
                    <a:srgbClr val="3333CC"/>
                  </a:solidFill>
                </a:rPr>
                <a:t> </a:t>
              </a:r>
            </a:p>
            <a:p>
              <a:r>
                <a:rPr lang="fr-FR" sz="1200" b="1" dirty="0" smtClean="0">
                  <a:solidFill>
                    <a:srgbClr val="3333CC"/>
                  </a:solidFill>
                </a:rPr>
                <a:t>Validation </a:t>
              </a:r>
            </a:p>
            <a:p>
              <a:r>
                <a:rPr lang="fr-FR" sz="1200" b="1" dirty="0" smtClean="0">
                  <a:solidFill>
                    <a:srgbClr val="3333CC"/>
                  </a:solidFill>
                </a:rPr>
                <a:t>des études </a:t>
              </a:r>
            </a:p>
            <a:p>
              <a:r>
                <a:rPr lang="fr-FR" sz="1200" b="1" dirty="0" smtClean="0">
                  <a:solidFill>
                    <a:srgbClr val="3333CC"/>
                  </a:solidFill>
                </a:rPr>
                <a:t>de diagnostic à mener </a:t>
              </a:r>
              <a:endParaRPr lang="fr-FR" sz="1200" b="1" dirty="0">
                <a:solidFill>
                  <a:srgbClr val="3333CC"/>
                </a:solidFill>
              </a:endParaRP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2704046" y="2179676"/>
            <a:ext cx="1114183" cy="876361"/>
            <a:chOff x="2064" y="1573"/>
            <a:chExt cx="953" cy="889"/>
          </a:xfrm>
        </p:grpSpPr>
        <p:sp>
          <p:nvSpPr>
            <p:cNvPr id="71690" name="Line 10"/>
            <p:cNvSpPr>
              <a:spLocks noChangeShapeType="1"/>
            </p:cNvSpPr>
            <p:nvPr/>
          </p:nvSpPr>
          <p:spPr bwMode="auto">
            <a:xfrm>
              <a:off x="2492" y="2008"/>
              <a:ext cx="227" cy="454"/>
            </a:xfrm>
            <a:prstGeom prst="line">
              <a:avLst/>
            </a:prstGeom>
            <a:noFill/>
            <a:ln w="508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71696" name="Text Box 16"/>
            <p:cNvSpPr txBox="1">
              <a:spLocks noChangeArrowheads="1"/>
            </p:cNvSpPr>
            <p:nvPr/>
          </p:nvSpPr>
          <p:spPr bwMode="auto">
            <a:xfrm rot="20354989">
              <a:off x="2064" y="1573"/>
              <a:ext cx="953" cy="4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>
                  <a:solidFill>
                    <a:srgbClr val="3333CC"/>
                  </a:solidFill>
                </a:rPr>
                <a:t>Juillet</a:t>
              </a:r>
              <a:endParaRPr lang="fr-FR" sz="2000" b="1" dirty="0">
                <a:solidFill>
                  <a:srgbClr val="3333CC"/>
                </a:solidFill>
              </a:endParaRPr>
            </a:p>
          </p:txBody>
        </p:sp>
      </p:grpSp>
      <p:sp>
        <p:nvSpPr>
          <p:cNvPr id="71697" name="Text Box 17"/>
          <p:cNvSpPr txBox="1">
            <a:spLocks noChangeArrowheads="1"/>
          </p:cNvSpPr>
          <p:nvPr/>
        </p:nvSpPr>
        <p:spPr bwMode="auto">
          <a:xfrm rot="20280000">
            <a:off x="3017832" y="3018579"/>
            <a:ext cx="12684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600" dirty="0" smtClean="0"/>
              <a:t>Bilan 1 </a:t>
            </a:r>
            <a:endParaRPr lang="fr-FR" sz="1600" dirty="0"/>
          </a:p>
        </p:txBody>
      </p: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5092500" y="1051768"/>
            <a:ext cx="1373192" cy="1081088"/>
            <a:chOff x="3108" y="972"/>
            <a:chExt cx="865" cy="681"/>
          </a:xfrm>
        </p:grpSpPr>
        <p:sp>
          <p:nvSpPr>
            <p:cNvPr id="71691" name="Line 11"/>
            <p:cNvSpPr>
              <a:spLocks noChangeShapeType="1"/>
            </p:cNvSpPr>
            <p:nvPr/>
          </p:nvSpPr>
          <p:spPr bwMode="auto">
            <a:xfrm>
              <a:off x="3175" y="1127"/>
              <a:ext cx="233" cy="526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71698" name="Text Box 18"/>
            <p:cNvSpPr txBox="1">
              <a:spLocks noChangeArrowheads="1"/>
            </p:cNvSpPr>
            <p:nvPr/>
          </p:nvSpPr>
          <p:spPr bwMode="auto">
            <a:xfrm rot="20340000">
              <a:off x="3108" y="972"/>
              <a:ext cx="865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r-FR" sz="2000" b="1" dirty="0" smtClean="0">
                  <a:solidFill>
                    <a:srgbClr val="3333CC"/>
                  </a:solidFill>
                </a:rPr>
                <a:t> </a:t>
              </a:r>
              <a:r>
                <a:rPr lang="fr-FR" sz="2000" b="1" dirty="0" err="1" smtClean="0">
                  <a:solidFill>
                    <a:srgbClr val="3333CC"/>
                  </a:solidFill>
                </a:rPr>
                <a:t>Novem</a:t>
              </a:r>
              <a:r>
                <a:rPr lang="fr-FR" sz="2000" b="1" dirty="0" smtClean="0">
                  <a:solidFill>
                    <a:srgbClr val="3333CC"/>
                  </a:solidFill>
                </a:rPr>
                <a:t>.-</a:t>
              </a:r>
              <a:endParaRPr lang="fr-FR" sz="2000" b="1" dirty="0">
                <a:solidFill>
                  <a:srgbClr val="3333CC"/>
                </a:solidFill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6437234" y="466466"/>
            <a:ext cx="1883584" cy="1177218"/>
            <a:chOff x="3894" y="838"/>
            <a:chExt cx="953" cy="672"/>
          </a:xfrm>
        </p:grpSpPr>
        <p:sp>
          <p:nvSpPr>
            <p:cNvPr id="71704" name="Line 24"/>
            <p:cNvSpPr>
              <a:spLocks noChangeShapeType="1"/>
            </p:cNvSpPr>
            <p:nvPr/>
          </p:nvSpPr>
          <p:spPr bwMode="auto">
            <a:xfrm>
              <a:off x="4214" y="838"/>
              <a:ext cx="270" cy="672"/>
            </a:xfrm>
            <a:prstGeom prst="line">
              <a:avLst/>
            </a:prstGeom>
            <a:noFill/>
            <a:ln w="50800">
              <a:solidFill>
                <a:srgbClr val="FF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71705" name="Text Box 25"/>
            <p:cNvSpPr txBox="1">
              <a:spLocks noChangeArrowheads="1"/>
            </p:cNvSpPr>
            <p:nvPr/>
          </p:nvSpPr>
          <p:spPr bwMode="auto">
            <a:xfrm rot="20354989">
              <a:off x="3894" y="855"/>
              <a:ext cx="953" cy="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err="1" smtClean="0">
                  <a:solidFill>
                    <a:srgbClr val="3333CC"/>
                  </a:solidFill>
                </a:rPr>
                <a:t>Décem</a:t>
              </a:r>
              <a:r>
                <a:rPr lang="fr-FR" sz="2000" b="1" dirty="0" smtClean="0">
                  <a:solidFill>
                    <a:srgbClr val="3333CC"/>
                  </a:solidFill>
                </a:rPr>
                <a:t>.</a:t>
              </a:r>
            </a:p>
            <a:p>
              <a:pPr>
                <a:spcBef>
                  <a:spcPct val="50000"/>
                </a:spcBef>
              </a:pPr>
              <a:endParaRPr lang="fr-FR" b="1" dirty="0">
                <a:solidFill>
                  <a:srgbClr val="FFFF00"/>
                </a:solidFill>
              </a:endParaRPr>
            </a:p>
            <a:p>
              <a:pPr>
                <a:spcBef>
                  <a:spcPct val="50000"/>
                </a:spcBef>
              </a:pPr>
              <a:endParaRPr lang="fr-FR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71706" name="Text Box 26"/>
          <p:cNvSpPr txBox="1">
            <a:spLocks noChangeArrowheads="1"/>
          </p:cNvSpPr>
          <p:nvPr/>
        </p:nvSpPr>
        <p:spPr bwMode="auto">
          <a:xfrm rot="20268457">
            <a:off x="4160503" y="1456952"/>
            <a:ext cx="3492948" cy="30777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smtClean="0"/>
              <a:t>Evaluation /   Validation/Certification</a:t>
            </a:r>
            <a:endParaRPr lang="fr-FR" dirty="0"/>
          </a:p>
        </p:txBody>
      </p:sp>
      <p:sp>
        <p:nvSpPr>
          <p:cNvPr id="24" name="Text Box 15"/>
          <p:cNvSpPr txBox="1">
            <a:spLocks noChangeArrowheads="1"/>
          </p:cNvSpPr>
          <p:nvPr/>
        </p:nvSpPr>
        <p:spPr bwMode="auto">
          <a:xfrm rot="20280000">
            <a:off x="865006" y="2171159"/>
            <a:ext cx="21661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200" dirty="0" smtClean="0"/>
              <a:t>Présentation aux apprenants</a:t>
            </a:r>
            <a:r>
              <a:rPr lang="fr-FR" sz="1200" dirty="0"/>
              <a:t>, lancement </a:t>
            </a:r>
            <a:r>
              <a:rPr lang="fr-FR" sz="1200" dirty="0" smtClean="0"/>
              <a:t>de la </a:t>
            </a:r>
            <a:r>
              <a:rPr lang="fr-FR" sz="1200" dirty="0"/>
              <a:t>réflexion + </a:t>
            </a:r>
            <a:r>
              <a:rPr lang="fr-FR" sz="1200" dirty="0" smtClean="0"/>
              <a:t>recherche documentaire</a:t>
            </a:r>
            <a:endParaRPr lang="fr-FR" sz="1600" dirty="0"/>
          </a:p>
        </p:txBody>
      </p: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3513925" y="1740148"/>
            <a:ext cx="1512888" cy="949325"/>
            <a:chOff x="2103" y="1631"/>
            <a:chExt cx="953" cy="598"/>
          </a:xfrm>
        </p:grpSpPr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2519" y="1853"/>
              <a:ext cx="205" cy="376"/>
            </a:xfrm>
            <a:prstGeom prst="line">
              <a:avLst/>
            </a:prstGeom>
            <a:noFill/>
            <a:ln w="50800">
              <a:solidFill>
                <a:srgbClr val="FF0066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 rot="20354989">
              <a:off x="2103" y="1631"/>
              <a:ext cx="95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sz="2000" b="1" dirty="0" smtClean="0">
                  <a:solidFill>
                    <a:srgbClr val="3333CC"/>
                  </a:solidFill>
                </a:rPr>
                <a:t>Septembre</a:t>
              </a:r>
              <a:endParaRPr lang="fr-FR" sz="2000" b="1" dirty="0">
                <a:solidFill>
                  <a:srgbClr val="3333CC"/>
                </a:solidFill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 rot="20210966">
            <a:off x="4113458" y="2663526"/>
            <a:ext cx="7986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Bilan </a:t>
            </a:r>
            <a:r>
              <a:rPr lang="fr-FR" dirty="0" smtClean="0"/>
              <a:t>2 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 rot="20210966">
            <a:off x="5089464" y="1821991"/>
            <a:ext cx="25026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/>
              <a:t>Bilan </a:t>
            </a:r>
            <a:r>
              <a:rPr lang="fr-FR" dirty="0" smtClean="0"/>
              <a:t>3  (=Evaluation finale) </a:t>
            </a:r>
            <a:endParaRPr lang="fr-FR" dirty="0"/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975263582"/>
              </p:ext>
            </p:extLst>
          </p:nvPr>
        </p:nvGraphicFramePr>
        <p:xfrm>
          <a:off x="2915816" y="2036910"/>
          <a:ext cx="5657105" cy="3480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" name="Rectangle 30"/>
          <p:cNvSpPr/>
          <p:nvPr/>
        </p:nvSpPr>
        <p:spPr>
          <a:xfrm>
            <a:off x="6580173" y="3841458"/>
            <a:ext cx="2483768" cy="1015663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Phase 1 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: Présentation des activités et démarches d’investigation conduites, 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10 min.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sng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Phase 2 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: Entretien avec la commission d’évaluation, </a:t>
            </a:r>
            <a:r>
              <a:rPr kumimoji="0" lang="fr-FR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20 min.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67786" y="1975881"/>
            <a:ext cx="1368152" cy="36933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QUAND ?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2907765" y="764704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Un professeur d’AFS</a:t>
            </a:r>
          </a:p>
          <a:p>
            <a:pPr marL="85725" indent="-85725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Un professeur de </a:t>
            </a:r>
            <a:r>
              <a:rPr lang="fr-FR" sz="1200" kern="0" dirty="0" smtClean="0">
                <a:solidFill>
                  <a:srgbClr val="002060"/>
                </a:solidFill>
              </a:rPr>
              <a:t>maintenance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kern="0" dirty="0">
                <a:solidFill>
                  <a:srgbClr val="002060"/>
                </a:solidFill>
              </a:rPr>
              <a:t>(</a:t>
            </a:r>
            <a:r>
              <a:rPr lang="fr-FR" sz="1200" kern="0" dirty="0" smtClean="0">
                <a:solidFill>
                  <a:srgbClr val="002060"/>
                </a:solidFill>
              </a:rPr>
              <a:t>Ou </a:t>
            </a:r>
            <a:r>
              <a:rPr lang="fr-FR" sz="1200" kern="0" dirty="0">
                <a:solidFill>
                  <a:srgbClr val="002060"/>
                </a:solidFill>
              </a:rPr>
              <a:t>à défaut un </a:t>
            </a:r>
            <a:r>
              <a:rPr lang="fr-FR" sz="1200" kern="0" dirty="0" smtClean="0">
                <a:solidFill>
                  <a:srgbClr val="002060"/>
                </a:solidFill>
              </a:rPr>
              <a:t>professionnel)</a:t>
            </a:r>
            <a:endParaRPr lang="fr-FR" sz="1800" kern="0" dirty="0">
              <a:solidFill>
                <a:prstClr val="black"/>
              </a:solidFill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+ Eventuellement un professeur 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200" kern="0" dirty="0">
                <a:solidFill>
                  <a:srgbClr val="002060"/>
                </a:solidFill>
              </a:rPr>
              <a:t> </a:t>
            </a:r>
            <a:r>
              <a:rPr lang="fr-FR" sz="1200" kern="0" dirty="0" smtClean="0">
                <a:solidFill>
                  <a:srgbClr val="002060"/>
                </a:solidFill>
              </a:rPr>
              <a:t>    </a:t>
            </a:r>
            <a:r>
              <a:rPr kumimoji="0" lang="fr-FR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impliqué dans les EGLS</a:t>
            </a:r>
          </a:p>
        </p:txBody>
      </p:sp>
      <p:grpSp>
        <p:nvGrpSpPr>
          <p:cNvPr id="71702" name="Groupe 71701"/>
          <p:cNvGrpSpPr/>
          <p:nvPr/>
        </p:nvGrpSpPr>
        <p:grpSpPr>
          <a:xfrm>
            <a:off x="98008" y="692696"/>
            <a:ext cx="2978696" cy="1047215"/>
            <a:chOff x="98008" y="711468"/>
            <a:chExt cx="2978696" cy="1047215"/>
          </a:xfrm>
        </p:grpSpPr>
        <p:sp>
          <p:nvSpPr>
            <p:cNvPr id="33" name="ZoneTexte 32"/>
            <p:cNvSpPr txBox="1"/>
            <p:nvPr/>
          </p:nvSpPr>
          <p:spPr>
            <a:xfrm>
              <a:off x="98008" y="1077588"/>
              <a:ext cx="1368152" cy="36933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QUI ?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477428" y="862145"/>
              <a:ext cx="1396322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 </a:t>
              </a:r>
              <a:r>
                <a:rPr kumimoji="0" lang="fr-FR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Commission de suivi et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d’évaluation </a:t>
              </a:r>
              <a:endParaRPr kumimoji="0" lang="fr-FR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Accolade fermante 36"/>
            <p:cNvSpPr/>
            <p:nvPr/>
          </p:nvSpPr>
          <p:spPr>
            <a:xfrm rot="10800000">
              <a:off x="2718263" y="711468"/>
              <a:ext cx="358441" cy="1047215"/>
            </a:xfrm>
            <a:prstGeom prst="rightBrace">
              <a:avLst/>
            </a:prstGeom>
            <a:noFill/>
            <a:ln w="20000" cap="flat" cmpd="sng" algn="ctr">
              <a:solidFill>
                <a:srgbClr val="8CADAE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  <a:scene3d>
              <a:camera prst="orthographicFront" fov="0">
                <a:rot lat="0" lon="0" rev="0"/>
              </a:camera>
              <a:lightRig rig="threePt" dir="t">
                <a:rot lat="0" lon="0" rev="0"/>
              </a:lightRig>
            </a:scene3d>
            <a:sp3d contourW="9525" prstMaterial="matte">
              <a:bevelT w="0" h="0"/>
              <a:contourClr>
                <a:srgbClr val="8CADAE">
                  <a:shade val="70000"/>
                  <a:satMod val="105000"/>
                </a:srgbClr>
              </a:contourClr>
            </a:sp3d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cxnSp>
        <p:nvCxnSpPr>
          <p:cNvPr id="20" name="Connecteur en angle 19"/>
          <p:cNvCxnSpPr>
            <a:stCxn id="71692" idx="2"/>
          </p:cNvCxnSpPr>
          <p:nvPr/>
        </p:nvCxnSpPr>
        <p:spPr>
          <a:xfrm rot="5400000">
            <a:off x="57460" y="4240908"/>
            <a:ext cx="1121532" cy="320959"/>
          </a:xfrm>
          <a:prstGeom prst="bentConnector3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17"/>
          <p:cNvSpPr txBox="1">
            <a:spLocks noChangeAspect="1" noChangeArrowheads="1"/>
          </p:cNvSpPr>
          <p:nvPr/>
        </p:nvSpPr>
        <p:spPr bwMode="auto">
          <a:xfrm rot="20220000">
            <a:off x="3160848" y="2854209"/>
            <a:ext cx="4561111" cy="32092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square" anchor="ctr" anchorCtr="1">
            <a:prstTxWarp prst="textDeflateBottom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r-FR" sz="900" dirty="0" smtClean="0">
                <a:solidFill>
                  <a:srgbClr val="580847"/>
                </a:solidFill>
              </a:rPr>
              <a:t>Bilans des travaux et des</a:t>
            </a:r>
            <a:r>
              <a:rPr lang="fr-FR" sz="900" dirty="0">
                <a:solidFill>
                  <a:srgbClr val="580847"/>
                </a:solidFill>
              </a:rPr>
              <a:t> compétences </a:t>
            </a:r>
            <a:r>
              <a:rPr lang="fr-FR" sz="900" b="1" u="sng" dirty="0" smtClean="0">
                <a:solidFill>
                  <a:srgbClr val="580847"/>
                </a:solidFill>
              </a:rPr>
              <a:t>développées </a:t>
            </a:r>
            <a:endParaRPr lang="fr-FR" sz="900" b="1" u="sng" dirty="0">
              <a:solidFill>
                <a:srgbClr val="580847"/>
              </a:solidFill>
            </a:endParaRPr>
          </a:p>
        </p:txBody>
      </p:sp>
      <p:sp>
        <p:nvSpPr>
          <p:cNvPr id="71681" name="Flèche à angle droit 71680"/>
          <p:cNvSpPr/>
          <p:nvPr/>
        </p:nvSpPr>
        <p:spPr>
          <a:xfrm>
            <a:off x="6041746" y="4857121"/>
            <a:ext cx="2634711" cy="88120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71703" name="Groupe 71702"/>
          <p:cNvGrpSpPr/>
          <p:nvPr/>
        </p:nvGrpSpPr>
        <p:grpSpPr>
          <a:xfrm>
            <a:off x="1074902" y="5418180"/>
            <a:ext cx="7601555" cy="886026"/>
            <a:chOff x="1074902" y="5418180"/>
            <a:chExt cx="7601555" cy="886026"/>
          </a:xfrm>
        </p:grpSpPr>
        <p:sp>
          <p:nvSpPr>
            <p:cNvPr id="34" name="ZoneTexte 33"/>
            <p:cNvSpPr txBox="1"/>
            <p:nvPr/>
          </p:nvSpPr>
          <p:spPr>
            <a:xfrm>
              <a:off x="1074902" y="5421520"/>
              <a:ext cx="1746338" cy="36933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</a:rPr>
                <a:t>COMMENT ?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50733" y="5418180"/>
              <a:ext cx="2643672" cy="307777"/>
            </a:xfrm>
            <a:prstGeom prst="rect">
              <a:avLst/>
            </a:prstGeom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FR" b="1" kern="0" dirty="0" smtClean="0">
                  <a:solidFill>
                    <a:srgbClr val="002060"/>
                  </a:solidFill>
                </a:rPr>
                <a:t> Fiche d’évaluation nationale</a:t>
              </a:r>
              <a:endParaRPr lang="fr-FR" b="1" dirty="0"/>
            </a:p>
          </p:txBody>
        </p:sp>
        <p:sp>
          <p:nvSpPr>
            <p:cNvPr id="30" name="Flèche droite rayée 29"/>
            <p:cNvSpPr/>
            <p:nvPr/>
          </p:nvSpPr>
          <p:spPr>
            <a:xfrm>
              <a:off x="2873750" y="5452298"/>
              <a:ext cx="596078" cy="338554"/>
            </a:xfrm>
            <a:prstGeom prst="strip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041746" y="5463866"/>
              <a:ext cx="2634711" cy="30777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fr-FR" b="1" kern="0" dirty="0" smtClean="0">
                  <a:solidFill>
                    <a:srgbClr val="002060"/>
                  </a:solidFill>
                </a:rPr>
                <a:t> </a:t>
              </a:r>
              <a:r>
                <a:rPr lang="fr-FR" sz="1000" b="1" kern="0" dirty="0" smtClean="0">
                  <a:solidFill>
                    <a:srgbClr val="002060"/>
                  </a:solidFill>
                </a:rPr>
                <a:t>Bilan final: Validation / </a:t>
              </a:r>
              <a:r>
                <a:rPr lang="fr-FR" sz="1000" b="1" kern="0" dirty="0" smtClean="0">
                  <a:solidFill>
                    <a:srgbClr val="FF0000"/>
                  </a:solidFill>
                </a:rPr>
                <a:t>Certification</a:t>
              </a:r>
              <a:endParaRPr lang="fr-FR" sz="1000" b="1" dirty="0">
                <a:solidFill>
                  <a:srgbClr val="FF0000"/>
                </a:solidFill>
              </a:endParaRPr>
            </a:p>
          </p:txBody>
        </p:sp>
        <p:sp>
          <p:nvSpPr>
            <p:cNvPr id="71682" name="Rectangle 71681"/>
            <p:cNvSpPr/>
            <p:nvPr/>
          </p:nvSpPr>
          <p:spPr>
            <a:xfrm>
              <a:off x="3643242" y="5596320"/>
              <a:ext cx="310024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u="sng" kern="0" dirty="0">
                  <a:solidFill>
                    <a:srgbClr val="FF0000"/>
                  </a:solidFill>
                  <a:latin typeface="Calibri"/>
                </a:rPr>
                <a:t>Compétences ciblées </a:t>
              </a:r>
              <a:r>
                <a:rPr lang="fr-FR" sz="1000" b="1" u="sng" kern="0" dirty="0" smtClean="0">
                  <a:solidFill>
                    <a:srgbClr val="FF0000"/>
                  </a:solidFill>
                  <a:latin typeface="Calibri"/>
                </a:rPr>
                <a:t> (tout ou partie):</a:t>
              </a:r>
              <a:endParaRPr lang="fr-FR" sz="1000" b="1" u="sng" kern="0" dirty="0">
                <a:solidFill>
                  <a:srgbClr val="FF0000"/>
                </a:solidFill>
                <a:latin typeface="Calibri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kern="0" dirty="0">
                  <a:solidFill>
                    <a:srgbClr val="FF0000"/>
                  </a:solidFill>
                  <a:latin typeface="Calibri"/>
                </a:rPr>
                <a:t>C1.2 : Communiquer en interne et avec les tiers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kern="0" dirty="0">
                  <a:solidFill>
                    <a:srgbClr val="FF0000"/>
                  </a:solidFill>
                  <a:latin typeface="Calibri"/>
                </a:rPr>
                <a:t>C2.2 : Diagnostiquer un dysfonctionnement mécanique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1000" b="1" kern="0" dirty="0">
                  <a:solidFill>
                    <a:srgbClr val="FF0000"/>
                  </a:solidFill>
                  <a:latin typeface="Calibri"/>
                </a:rPr>
                <a:t>C3.3 : Effectuer les contrôles, les essais</a:t>
              </a:r>
            </a:p>
          </p:txBody>
        </p:sp>
        <p:sp>
          <p:nvSpPr>
            <p:cNvPr id="71683" name="Flèche courbée vers la droite 71682"/>
            <p:cNvSpPr/>
            <p:nvPr/>
          </p:nvSpPr>
          <p:spPr>
            <a:xfrm>
              <a:off x="3322396" y="5725958"/>
              <a:ext cx="309598" cy="428099"/>
            </a:xfrm>
            <a:prstGeom prst="curved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cxnSp>
          <p:nvCxnSpPr>
            <p:cNvPr id="71688" name="Connecteur droit 71687"/>
            <p:cNvCxnSpPr/>
            <p:nvPr/>
          </p:nvCxnSpPr>
          <p:spPr>
            <a:xfrm flipH="1">
              <a:off x="3643242" y="5909505"/>
              <a:ext cx="8796" cy="37045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Rectangle 63"/>
          <p:cNvSpPr/>
          <p:nvPr/>
        </p:nvSpPr>
        <p:spPr>
          <a:xfrm>
            <a:off x="3076704" y="14697"/>
            <a:ext cx="5991430" cy="553998"/>
          </a:xfrm>
          <a:prstGeom prst="rect">
            <a:avLst/>
          </a:prstGeom>
          <a:ln>
            <a:solidFill>
              <a:srgbClr val="0000FF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fr-FR" b="1" kern="0" dirty="0" smtClean="0">
                <a:solidFill>
                  <a:srgbClr val="000099"/>
                </a:solidFill>
                <a:latin typeface="Arial"/>
                <a:ea typeface="Times New Roman"/>
              </a:rPr>
              <a:t>Mise en œuvre de la sous épreuve E32 </a:t>
            </a:r>
          </a:p>
          <a:p>
            <a:pPr algn="ctr"/>
            <a:r>
              <a:rPr lang="fr-FR" sz="1600" b="1" kern="0" dirty="0" smtClean="0">
                <a:solidFill>
                  <a:srgbClr val="000099"/>
                </a:solidFill>
                <a:latin typeface="Arial"/>
                <a:ea typeface="Times New Roman"/>
              </a:rPr>
              <a:t>Exemple de chronologie du déploiement de la démarche</a:t>
            </a:r>
            <a:endParaRPr lang="fr-FR" sz="1600" dirty="0">
              <a:solidFill>
                <a:srgbClr val="000099"/>
              </a:solidFill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4512766" y="1360028"/>
            <a:ext cx="2895775" cy="12101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998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char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6" grpId="0" animBg="1"/>
      <p:bldP spid="7" grpId="0"/>
      <p:bldP spid="29" grpId="0"/>
      <p:bldGraphic spid="8" grpId="0">
        <p:bldAsOne/>
      </p:bldGraphic>
      <p:bldP spid="31" grpId="0" animBg="1"/>
      <p:bldP spid="36" grpId="0"/>
      <p:bldP spid="53" grpId="0"/>
      <p:bldP spid="71681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9401</TotalTime>
  <Words>988</Words>
  <Application>Microsoft Office PowerPoint</Application>
  <PresentationFormat>Affichage à l'écran (4:3)</PresentationFormat>
  <Paragraphs>166</Paragraphs>
  <Slides>5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PSA PEUGEOT CITROEN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rénovation des diplômes de la filière automobile déc 2013</dc:title>
  <dc:creator>A.MAKOUDI</dc:creator>
  <cp:lastModifiedBy>omontout</cp:lastModifiedBy>
  <cp:revision>281</cp:revision>
  <dcterms:created xsi:type="dcterms:W3CDTF">2008-07-17T08:18:45Z</dcterms:created>
  <dcterms:modified xsi:type="dcterms:W3CDTF">2016-05-11T06:27:30Z</dcterms:modified>
</cp:coreProperties>
</file>