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0" r:id="rId2"/>
    <p:sldId id="441" r:id="rId3"/>
    <p:sldId id="442" r:id="rId4"/>
    <p:sldId id="443" r:id="rId5"/>
    <p:sldId id="444" r:id="rId6"/>
    <p:sldId id="445" r:id="rId7"/>
    <p:sldId id="449" r:id="rId8"/>
    <p:sldId id="450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0099FF"/>
    <a:srgbClr val="000099"/>
    <a:srgbClr val="FFFFFF"/>
    <a:srgbClr val="DCF5D5"/>
    <a:srgbClr val="FF0000"/>
    <a:srgbClr val="580847"/>
    <a:srgbClr val="1B04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068" autoAdjust="0"/>
    <p:restoredTop sz="94660"/>
  </p:normalViewPr>
  <p:slideViewPr>
    <p:cSldViewPr>
      <p:cViewPr>
        <p:scale>
          <a:sx n="110" d="100"/>
          <a:sy n="11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E8DA00-A623-4FEE-8374-4799F149208A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D46C2FD7-A4C8-425B-AB68-9BD3BC79C1C9}">
      <dgm:prSet phldrT="[Texte]" custT="1"/>
      <dgm:spPr/>
      <dgm:t>
        <a:bodyPr/>
        <a:lstStyle/>
        <a:p>
          <a:r>
            <a:rPr lang="fr-FR" sz="700" b="1" smtClean="0"/>
            <a:t>INTERV</a:t>
          </a:r>
          <a:endParaRPr lang="fr-FR" sz="700" b="1" dirty="0"/>
        </a:p>
      </dgm:t>
    </dgm:pt>
    <dgm:pt modelId="{B7E101CC-CC81-40EA-A9EC-B598B36458DF}" type="parTrans" cxnId="{1FFC8ADB-9573-4632-9737-B2BB5FA8D5B3}">
      <dgm:prSet/>
      <dgm:spPr/>
      <dgm:t>
        <a:bodyPr/>
        <a:lstStyle/>
        <a:p>
          <a:endParaRPr lang="fr-FR"/>
        </a:p>
      </dgm:t>
    </dgm:pt>
    <dgm:pt modelId="{69AE9744-1276-43E6-A9A4-9BFB1974208C}" type="sibTrans" cxnId="{1FFC8ADB-9573-4632-9737-B2BB5FA8D5B3}">
      <dgm:prSet/>
      <dgm:spPr/>
      <dgm:t>
        <a:bodyPr/>
        <a:lstStyle/>
        <a:p>
          <a:endParaRPr lang="fr-FR"/>
        </a:p>
      </dgm:t>
    </dgm:pt>
    <dgm:pt modelId="{8F67ACF6-D2E5-45BB-8707-C9E28484C364}">
      <dgm:prSet phldrT="[Texte]" custT="1"/>
      <dgm:spPr/>
      <dgm:t>
        <a:bodyPr/>
        <a:lstStyle/>
        <a:p>
          <a:r>
            <a:rPr lang="fr-FR" sz="900" b="1" smtClean="0"/>
            <a:t>DIAG</a:t>
          </a:r>
          <a:endParaRPr lang="fr-FR" sz="900" b="1" dirty="0"/>
        </a:p>
      </dgm:t>
    </dgm:pt>
    <dgm:pt modelId="{CC6BA7B8-087D-4CD9-ADB4-B788D5919D6C}" type="parTrans" cxnId="{00A3F693-5F19-4066-BFCA-6C0EABA0F45A}">
      <dgm:prSet/>
      <dgm:spPr/>
      <dgm:t>
        <a:bodyPr/>
        <a:lstStyle/>
        <a:p>
          <a:endParaRPr lang="fr-FR"/>
        </a:p>
      </dgm:t>
    </dgm:pt>
    <dgm:pt modelId="{DA73FCAA-53E3-4900-B9FF-D9F28CCD9CB4}" type="sibTrans" cxnId="{00A3F693-5F19-4066-BFCA-6C0EABA0F45A}">
      <dgm:prSet/>
      <dgm:spPr/>
      <dgm:t>
        <a:bodyPr/>
        <a:lstStyle/>
        <a:p>
          <a:endParaRPr lang="fr-FR"/>
        </a:p>
      </dgm:t>
    </dgm:pt>
    <dgm:pt modelId="{981A89D6-00B3-4239-803C-468B9AC60F3C}">
      <dgm:prSet phldrT="[Texte]" custT="1"/>
      <dgm:spPr/>
      <dgm:t>
        <a:bodyPr/>
        <a:lstStyle/>
        <a:p>
          <a:r>
            <a:rPr lang="fr-FR" sz="1200" smtClean="0"/>
            <a:t>A.F.S</a:t>
          </a:r>
          <a:r>
            <a:rPr lang="fr-FR" sz="500" smtClean="0"/>
            <a:t>.</a:t>
          </a:r>
          <a:endParaRPr lang="fr-FR" sz="500" dirty="0"/>
        </a:p>
      </dgm:t>
    </dgm:pt>
    <dgm:pt modelId="{662F24D1-08B0-4335-974B-CBA90EF1D19B}" type="parTrans" cxnId="{DC3FC74D-963B-478D-80FC-2E5921898FE8}">
      <dgm:prSet/>
      <dgm:spPr/>
      <dgm:t>
        <a:bodyPr/>
        <a:lstStyle/>
        <a:p>
          <a:endParaRPr lang="fr-FR"/>
        </a:p>
      </dgm:t>
    </dgm:pt>
    <dgm:pt modelId="{9AC47BA0-F953-44AD-9FBF-6740C8EF1794}" type="sibTrans" cxnId="{DC3FC74D-963B-478D-80FC-2E5921898FE8}">
      <dgm:prSet/>
      <dgm:spPr/>
      <dgm:t>
        <a:bodyPr/>
        <a:lstStyle/>
        <a:p>
          <a:endParaRPr lang="fr-FR"/>
        </a:p>
      </dgm:t>
    </dgm:pt>
    <dgm:pt modelId="{EF443C24-9625-494E-80D9-0754E9F27DA8}" type="pres">
      <dgm:prSet presAssocID="{1AE8DA00-A623-4FEE-8374-4799F149208A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7DB8DA5F-1DE6-4A22-98A9-58BA30070388}" type="pres">
      <dgm:prSet presAssocID="{D46C2FD7-A4C8-425B-AB68-9BD3BC79C1C9}" presName="Accent1" presStyleCnt="0"/>
      <dgm:spPr/>
    </dgm:pt>
    <dgm:pt modelId="{5A7486A7-5938-4788-B840-4C0A71EAEF3E}" type="pres">
      <dgm:prSet presAssocID="{D46C2FD7-A4C8-425B-AB68-9BD3BC79C1C9}" presName="Accent" presStyleLbl="node1" presStyleIdx="0" presStyleCnt="3"/>
      <dgm:spPr/>
    </dgm:pt>
    <dgm:pt modelId="{5DCDFFDA-6DDA-4AA0-A4AF-362D474CC28E}" type="pres">
      <dgm:prSet presAssocID="{D46C2FD7-A4C8-425B-AB68-9BD3BC79C1C9}" presName="Parent1" presStyleLbl="revTx" presStyleIdx="0" presStyleCnt="3" custScaleX="114025" custScaleY="13194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360DD3-D48B-4BFB-AF70-09181CE2CE3E}" type="pres">
      <dgm:prSet presAssocID="{8F67ACF6-D2E5-45BB-8707-C9E28484C364}" presName="Accent2" presStyleCnt="0"/>
      <dgm:spPr/>
    </dgm:pt>
    <dgm:pt modelId="{9B11B9EF-4947-42F1-9DC3-9B61630866A3}" type="pres">
      <dgm:prSet presAssocID="{8F67ACF6-D2E5-45BB-8707-C9E28484C364}" presName="Accent" presStyleLbl="node1" presStyleIdx="1" presStyleCnt="3"/>
      <dgm:spPr/>
    </dgm:pt>
    <dgm:pt modelId="{17A8EF3A-61B6-409C-86D8-BC0D18AC2024}" type="pres">
      <dgm:prSet presAssocID="{8F67ACF6-D2E5-45BB-8707-C9E28484C364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BBE11A-9204-4E66-B5EA-5EF6819B99E3}" type="pres">
      <dgm:prSet presAssocID="{981A89D6-00B3-4239-803C-468B9AC60F3C}" presName="Accent3" presStyleCnt="0"/>
      <dgm:spPr/>
    </dgm:pt>
    <dgm:pt modelId="{7097182C-923C-4984-93EF-28F0606EDF59}" type="pres">
      <dgm:prSet presAssocID="{981A89D6-00B3-4239-803C-468B9AC60F3C}" presName="Accent" presStyleLbl="node1" presStyleIdx="2" presStyleCnt="3" custLinFactNeighborX="-711" custLinFactNeighborY="5261"/>
      <dgm:spPr/>
    </dgm:pt>
    <dgm:pt modelId="{CB10F057-94D5-4DC3-BB1E-BF4BC1897F5D}" type="pres">
      <dgm:prSet presAssocID="{981A89D6-00B3-4239-803C-468B9AC60F3C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52BE05D-1B38-44DD-85C5-89C65FDA0892}" type="presOf" srcId="{981A89D6-00B3-4239-803C-468B9AC60F3C}" destId="{CB10F057-94D5-4DC3-BB1E-BF4BC1897F5D}" srcOrd="0" destOrd="0" presId="urn:microsoft.com/office/officeart/2009/layout/CircleArrowProcess"/>
    <dgm:cxn modelId="{00A3F693-5F19-4066-BFCA-6C0EABA0F45A}" srcId="{1AE8DA00-A623-4FEE-8374-4799F149208A}" destId="{8F67ACF6-D2E5-45BB-8707-C9E28484C364}" srcOrd="1" destOrd="0" parTransId="{CC6BA7B8-087D-4CD9-ADB4-B788D5919D6C}" sibTransId="{DA73FCAA-53E3-4900-B9FF-D9F28CCD9CB4}"/>
    <dgm:cxn modelId="{DC3FC74D-963B-478D-80FC-2E5921898FE8}" srcId="{1AE8DA00-A623-4FEE-8374-4799F149208A}" destId="{981A89D6-00B3-4239-803C-468B9AC60F3C}" srcOrd="2" destOrd="0" parTransId="{662F24D1-08B0-4335-974B-CBA90EF1D19B}" sibTransId="{9AC47BA0-F953-44AD-9FBF-6740C8EF1794}"/>
    <dgm:cxn modelId="{1FFC8ADB-9573-4632-9737-B2BB5FA8D5B3}" srcId="{1AE8DA00-A623-4FEE-8374-4799F149208A}" destId="{D46C2FD7-A4C8-425B-AB68-9BD3BC79C1C9}" srcOrd="0" destOrd="0" parTransId="{B7E101CC-CC81-40EA-A9EC-B598B36458DF}" sibTransId="{69AE9744-1276-43E6-A9A4-9BFB1974208C}"/>
    <dgm:cxn modelId="{5A3C73BE-73D9-4387-8182-6F1588EC96B0}" type="presOf" srcId="{D46C2FD7-A4C8-425B-AB68-9BD3BC79C1C9}" destId="{5DCDFFDA-6DDA-4AA0-A4AF-362D474CC28E}" srcOrd="0" destOrd="0" presId="urn:microsoft.com/office/officeart/2009/layout/CircleArrowProcess"/>
    <dgm:cxn modelId="{2C492194-8D70-4262-BC48-0FDD2231B6CC}" type="presOf" srcId="{1AE8DA00-A623-4FEE-8374-4799F149208A}" destId="{EF443C24-9625-494E-80D9-0754E9F27DA8}" srcOrd="0" destOrd="0" presId="urn:microsoft.com/office/officeart/2009/layout/CircleArrowProcess"/>
    <dgm:cxn modelId="{1AFB7241-D396-4DAF-9621-2509AEDAEFEB}" type="presOf" srcId="{8F67ACF6-D2E5-45BB-8707-C9E28484C364}" destId="{17A8EF3A-61B6-409C-86D8-BC0D18AC2024}" srcOrd="0" destOrd="0" presId="urn:microsoft.com/office/officeart/2009/layout/CircleArrowProcess"/>
    <dgm:cxn modelId="{6ABCE182-C9AA-49E4-B6E8-25A547E5FCDC}" type="presParOf" srcId="{EF443C24-9625-494E-80D9-0754E9F27DA8}" destId="{7DB8DA5F-1DE6-4A22-98A9-58BA30070388}" srcOrd="0" destOrd="0" presId="urn:microsoft.com/office/officeart/2009/layout/CircleArrowProcess"/>
    <dgm:cxn modelId="{9A2FAA5A-180A-4CA6-98E5-D5B06BB24640}" type="presParOf" srcId="{7DB8DA5F-1DE6-4A22-98A9-58BA30070388}" destId="{5A7486A7-5938-4788-B840-4C0A71EAEF3E}" srcOrd="0" destOrd="0" presId="urn:microsoft.com/office/officeart/2009/layout/CircleArrowProcess"/>
    <dgm:cxn modelId="{9BAAA780-ABCF-472A-8324-D69BDC8291D4}" type="presParOf" srcId="{EF443C24-9625-494E-80D9-0754E9F27DA8}" destId="{5DCDFFDA-6DDA-4AA0-A4AF-362D474CC28E}" srcOrd="1" destOrd="0" presId="urn:microsoft.com/office/officeart/2009/layout/CircleArrowProcess"/>
    <dgm:cxn modelId="{46B690D1-48DE-4237-8FEC-2C2E6ED42EDA}" type="presParOf" srcId="{EF443C24-9625-494E-80D9-0754E9F27DA8}" destId="{20360DD3-D48B-4BFB-AF70-09181CE2CE3E}" srcOrd="2" destOrd="0" presId="urn:microsoft.com/office/officeart/2009/layout/CircleArrowProcess"/>
    <dgm:cxn modelId="{C82FADF0-D207-4B3B-949B-3898647383A9}" type="presParOf" srcId="{20360DD3-D48B-4BFB-AF70-09181CE2CE3E}" destId="{9B11B9EF-4947-42F1-9DC3-9B61630866A3}" srcOrd="0" destOrd="0" presId="urn:microsoft.com/office/officeart/2009/layout/CircleArrowProcess"/>
    <dgm:cxn modelId="{BC59F511-6F8C-4449-A0BC-346E9C260FCF}" type="presParOf" srcId="{EF443C24-9625-494E-80D9-0754E9F27DA8}" destId="{17A8EF3A-61B6-409C-86D8-BC0D18AC2024}" srcOrd="3" destOrd="0" presId="urn:microsoft.com/office/officeart/2009/layout/CircleArrowProcess"/>
    <dgm:cxn modelId="{0634B24E-BE05-4F70-A16D-CF197B419125}" type="presParOf" srcId="{EF443C24-9625-494E-80D9-0754E9F27DA8}" destId="{A7BBE11A-9204-4E66-B5EA-5EF6819B99E3}" srcOrd="4" destOrd="0" presId="urn:microsoft.com/office/officeart/2009/layout/CircleArrowProcess"/>
    <dgm:cxn modelId="{39C88030-155F-4699-A09D-90730808D86C}" type="presParOf" srcId="{A7BBE11A-9204-4E66-B5EA-5EF6819B99E3}" destId="{7097182C-923C-4984-93EF-28F0606EDF59}" srcOrd="0" destOrd="0" presId="urn:microsoft.com/office/officeart/2009/layout/CircleArrowProcess"/>
    <dgm:cxn modelId="{FD10C58E-59C3-4339-B7B9-A0E7D38D17A8}" type="presParOf" srcId="{EF443C24-9625-494E-80D9-0754E9F27DA8}" destId="{CB10F057-94D5-4DC3-BB1E-BF4BC1897F5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486A7-5938-4788-B840-4C0A71EAEF3E}">
      <dsp:nvSpPr>
        <dsp:cNvPr id="0" name=""/>
        <dsp:cNvSpPr/>
      </dsp:nvSpPr>
      <dsp:spPr>
        <a:xfrm>
          <a:off x="663982" y="0"/>
          <a:ext cx="577969" cy="578057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DFFDA-6DDA-4AA0-A4AF-362D474CC28E}">
      <dsp:nvSpPr>
        <dsp:cNvPr id="0" name=""/>
        <dsp:cNvSpPr/>
      </dsp:nvSpPr>
      <dsp:spPr>
        <a:xfrm>
          <a:off x="769211" y="183052"/>
          <a:ext cx="366210" cy="211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b="1" kern="1200" smtClean="0"/>
            <a:t>INTERV</a:t>
          </a:r>
          <a:endParaRPr lang="fr-FR" sz="700" b="1" kern="1200" dirty="0"/>
        </a:p>
      </dsp:txBody>
      <dsp:txXfrm>
        <a:off x="769211" y="183052"/>
        <a:ext cx="366210" cy="211832"/>
      </dsp:txXfrm>
    </dsp:sp>
    <dsp:sp modelId="{9B11B9EF-4947-42F1-9DC3-9B61630866A3}">
      <dsp:nvSpPr>
        <dsp:cNvPr id="0" name=""/>
        <dsp:cNvSpPr/>
      </dsp:nvSpPr>
      <dsp:spPr>
        <a:xfrm>
          <a:off x="503453" y="332137"/>
          <a:ext cx="577969" cy="578057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8EF3A-61B6-409C-86D8-BC0D18AC2024}">
      <dsp:nvSpPr>
        <dsp:cNvPr id="0" name=""/>
        <dsp:cNvSpPr/>
      </dsp:nvSpPr>
      <dsp:spPr>
        <a:xfrm>
          <a:off x="631855" y="542754"/>
          <a:ext cx="321166" cy="160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b="1" kern="1200" smtClean="0"/>
            <a:t>DIAG</a:t>
          </a:r>
          <a:endParaRPr lang="fr-FR" sz="900" b="1" kern="1200" dirty="0"/>
        </a:p>
      </dsp:txBody>
      <dsp:txXfrm>
        <a:off x="631855" y="542754"/>
        <a:ext cx="321166" cy="160544"/>
      </dsp:txXfrm>
    </dsp:sp>
    <dsp:sp modelId="{7097182C-923C-4984-93EF-28F0606EDF59}">
      <dsp:nvSpPr>
        <dsp:cNvPr id="0" name=""/>
        <dsp:cNvSpPr/>
      </dsp:nvSpPr>
      <dsp:spPr>
        <a:xfrm>
          <a:off x="701588" y="730155"/>
          <a:ext cx="496565" cy="49676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10F057-94D5-4DC3-BB1E-BF4BC1897F5D}">
      <dsp:nvSpPr>
        <dsp:cNvPr id="0" name=""/>
        <dsp:cNvSpPr/>
      </dsp:nvSpPr>
      <dsp:spPr>
        <a:xfrm>
          <a:off x="792492" y="877293"/>
          <a:ext cx="321166" cy="160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smtClean="0"/>
            <a:t>A.F.S</a:t>
          </a:r>
          <a:r>
            <a:rPr lang="fr-FR" sz="500" kern="1200" smtClean="0"/>
            <a:t>.</a:t>
          </a:r>
          <a:endParaRPr lang="fr-FR" sz="500" kern="1200" dirty="0"/>
        </a:p>
      </dsp:txBody>
      <dsp:txXfrm>
        <a:off x="792492" y="877293"/>
        <a:ext cx="321166" cy="160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AFA7B15-E042-4361-A8F4-49AB3DE8ADEF}" type="datetimeFigureOut">
              <a:rPr lang="fr-FR" altLang="fr-FR"/>
              <a:pPr>
                <a:defRPr/>
              </a:pPr>
              <a:t>30/06/2014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BF914EE-57C8-4AEB-A0F6-B1A915FB763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18785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F68EE8D-B9AD-4D94-B9D0-B937BC1DBC01}" type="datetimeFigureOut">
              <a:rPr lang="fr-FR" altLang="fr-FR"/>
              <a:pPr>
                <a:defRPr/>
              </a:pPr>
              <a:t>30/06/2014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53975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Modifiez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97DF719-7542-4435-8CF2-8B06A29D7FD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201245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1572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9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9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5819775" y="260350"/>
            <a:ext cx="307022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endParaRPr lang="fr-FR" altLang="fr-FR">
              <a:ea typeface="+mn-ea"/>
            </a:endParaRP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8547100" y="6508750"/>
            <a:ext cx="54451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algn="r" eaLnBrk="1" hangingPunct="1">
              <a:defRPr/>
            </a:pPr>
            <a:fld id="{0E64A58B-1853-43DC-A220-5CED42C8CF8F}" type="slidenum">
              <a:rPr lang="fr-FR" altLang="fr-FR" sz="1000" b="1" smtClean="0">
                <a:solidFill>
                  <a:srgbClr val="0066FF"/>
                </a:solidFill>
              </a:rPr>
              <a:pPr algn="r" eaLnBrk="1" hangingPunct="1">
                <a:defRPr/>
              </a:pPr>
              <a:t>‹N°›</a:t>
            </a:fld>
            <a:endParaRPr lang="fr-FR" altLang="fr-FR" sz="1000" b="1" smtClean="0">
              <a:solidFill>
                <a:srgbClr val="0066FF"/>
              </a:solidFill>
            </a:endParaRPr>
          </a:p>
        </p:txBody>
      </p:sp>
      <p:pic>
        <p:nvPicPr>
          <p:cNvPr id="1028" name="Picture 6" descr="logo_189829_19528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6083300"/>
            <a:ext cx="8270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Zone de texte 2"/>
          <p:cNvSpPr txBox="1">
            <a:spLocks noChangeArrowheads="1"/>
          </p:cNvSpPr>
          <p:nvPr userDrawn="1"/>
        </p:nvSpPr>
        <p:spPr bwMode="auto">
          <a:xfrm>
            <a:off x="827088" y="6313488"/>
            <a:ext cx="3937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115000"/>
              </a:lnSpc>
              <a:defRPr/>
            </a:pPr>
            <a:r>
              <a:rPr lang="fr-FR" altLang="fr-FR" sz="1200" b="1" dirty="0" smtClean="0">
                <a:solidFill>
                  <a:srgbClr val="000099"/>
                </a:solidFill>
                <a:latin typeface="Cambria" pitchFamily="18" charset="0"/>
                <a:ea typeface="Calibri" pitchFamily="34" charset="0"/>
              </a:rPr>
              <a:t>Rénovation des diplômes  de  la filière  </a:t>
            </a:r>
          </a:p>
          <a:p>
            <a:pPr algn="ctr" eaLnBrk="1" hangingPunct="1">
              <a:lnSpc>
                <a:spcPct val="115000"/>
              </a:lnSpc>
              <a:defRPr/>
            </a:pPr>
            <a:r>
              <a:rPr lang="fr-FR" altLang="fr-FR" sz="1200" b="1" dirty="0" smtClean="0">
                <a:solidFill>
                  <a:srgbClr val="000099"/>
                </a:solidFill>
                <a:latin typeface="Cambria" pitchFamily="18" charset="0"/>
                <a:ea typeface="Calibri" pitchFamily="34" charset="0"/>
              </a:rPr>
              <a:t>Maintenance des Véhicules</a:t>
            </a:r>
          </a:p>
          <a:p>
            <a:pPr algn="ctr" eaLnBrk="1" hangingPunct="1">
              <a:lnSpc>
                <a:spcPct val="115000"/>
              </a:lnSpc>
              <a:defRPr/>
            </a:pPr>
            <a:r>
              <a:rPr lang="fr-FR" altLang="fr-FR" sz="1000" b="1" dirty="0" smtClean="0">
                <a:solidFill>
                  <a:srgbClr val="000099"/>
                </a:solidFill>
                <a:ea typeface="Calibri" pitchFamily="34" charset="0"/>
              </a:rPr>
              <a:t>Séminaire national du 5-6 février 2014 - LYON</a:t>
            </a:r>
            <a:endParaRPr lang="fr-FR" altLang="fr-FR" sz="1000" dirty="0" smtClean="0">
              <a:latin typeface="Calibri" pitchFamily="34" charset="0"/>
              <a:ea typeface="Calibri" pitchFamily="34" charset="0"/>
            </a:endParaRPr>
          </a:p>
        </p:txBody>
      </p:sp>
      <p:pic>
        <p:nvPicPr>
          <p:cNvPr id="1033" name="Picture 15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6350" y="6264275"/>
            <a:ext cx="998538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31" name="Picture 1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08775" y="6257925"/>
            <a:ext cx="9017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" descr="https://encrypted-tbn0.gstatic.com/images?q=tbn:ANd9GcS1-swaCn5iPT2lD9-gFfEHwkU_SVbwykVY9SokX7nF4IV1c4A1-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03875" y="6245225"/>
            <a:ext cx="1104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679950" y="6257925"/>
            <a:ext cx="9239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6" r:id="rId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971600" y="153506"/>
            <a:ext cx="7998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0000FF"/>
                </a:solidFill>
              </a:rPr>
              <a:t>Organisation et efficience des enseignements</a:t>
            </a:r>
            <a:endParaRPr lang="fr-FR" sz="2800" dirty="0">
              <a:solidFill>
                <a:srgbClr val="0000FF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45582" y="1052736"/>
            <a:ext cx="85944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Constat: Actions engagées dans les académies</a:t>
            </a:r>
          </a:p>
          <a:p>
            <a:pPr>
              <a:spcBef>
                <a:spcPct val="20000"/>
              </a:spcBef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Construction de progressions pédagogiques souvent organisées autour des centres d’intérêts </a:t>
            </a:r>
          </a:p>
        </p:txBody>
      </p:sp>
      <p:sp>
        <p:nvSpPr>
          <p:cNvPr id="2" name="Rectangle 1"/>
          <p:cNvSpPr/>
          <p:nvPr/>
        </p:nvSpPr>
        <p:spPr>
          <a:xfrm>
            <a:off x="545131" y="2276872"/>
            <a:ext cx="82450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- Au niveau de l’évaluation, on assiste à une intégration progressive du Contrôle en  Cours de Formation dans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 cursus de 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formation </a:t>
            </a:r>
          </a:p>
        </p:txBody>
      </p:sp>
      <p:sp>
        <p:nvSpPr>
          <p:cNvPr id="9" name="Rectangle 8"/>
          <p:cNvSpPr/>
          <p:nvPr/>
        </p:nvSpPr>
        <p:spPr>
          <a:xfrm>
            <a:off x="145218" y="3802373"/>
            <a:ext cx="89289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 algn="ctr"/>
            <a:r>
              <a:rPr lang="fr-FR" altLang="fr-FR" sz="2000" b="1" dirty="0">
                <a:solidFill>
                  <a:srgbClr val="FF0000"/>
                </a:solidFill>
              </a:rPr>
              <a:t>La question des progressions pédagogiques reste difficile à appréhender </a:t>
            </a:r>
            <a:r>
              <a:rPr lang="fr-FR" altLang="fr-FR" sz="2000" b="1" dirty="0" smtClean="0">
                <a:solidFill>
                  <a:srgbClr val="FF0000"/>
                </a:solidFill>
              </a:rPr>
              <a:t>par </a:t>
            </a:r>
            <a:r>
              <a:rPr lang="fr-FR" altLang="fr-FR" sz="2000" b="1" dirty="0">
                <a:solidFill>
                  <a:srgbClr val="FF0000"/>
                </a:solidFill>
              </a:rPr>
              <a:t>les </a:t>
            </a:r>
            <a:r>
              <a:rPr lang="fr-FR" altLang="fr-FR" sz="2000" b="1" dirty="0" smtClean="0">
                <a:solidFill>
                  <a:srgbClr val="FF0000"/>
                </a:solidFill>
              </a:rPr>
              <a:t>enseignants car </a:t>
            </a:r>
            <a:r>
              <a:rPr lang="fr-FR" altLang="fr-FR" sz="2000" b="1" dirty="0">
                <a:solidFill>
                  <a:srgbClr val="FF0000"/>
                </a:solidFill>
              </a:rPr>
              <a:t>elle renvoie systématiquement à celle de la personnalisation des parcours de formation </a:t>
            </a:r>
            <a:endParaRPr lang="fr-FR" altLang="fr-FR" sz="2000" b="1" dirty="0" smtClean="0">
              <a:solidFill>
                <a:srgbClr val="FF0000"/>
              </a:solidFill>
            </a:endParaRPr>
          </a:p>
          <a:p>
            <a:pPr marL="357188" indent="-357188" algn="ctr"/>
            <a:r>
              <a:rPr lang="fr-FR" altLang="fr-FR" sz="2000" b="1" dirty="0" smtClean="0">
                <a:solidFill>
                  <a:srgbClr val="FF0000"/>
                </a:solidFill>
              </a:rPr>
              <a:t>et </a:t>
            </a:r>
            <a:r>
              <a:rPr lang="fr-FR" altLang="fr-FR" sz="2000" b="1" dirty="0">
                <a:solidFill>
                  <a:srgbClr val="FF0000"/>
                </a:solidFill>
              </a:rPr>
              <a:t>à </a:t>
            </a:r>
            <a:r>
              <a:rPr lang="fr-FR" altLang="fr-FR" sz="2000" b="1" dirty="0" smtClean="0">
                <a:solidFill>
                  <a:srgbClr val="FF0000"/>
                </a:solidFill>
              </a:rPr>
              <a:t>des approches différenciées </a:t>
            </a:r>
            <a:r>
              <a:rPr lang="fr-FR" altLang="fr-FR" sz="2000" b="1" dirty="0">
                <a:solidFill>
                  <a:srgbClr val="FF0000"/>
                </a:solidFill>
              </a:rPr>
              <a:t>des </a:t>
            </a:r>
            <a:r>
              <a:rPr lang="fr-FR" altLang="fr-FR" sz="2000" b="1" dirty="0" smtClean="0">
                <a:solidFill>
                  <a:srgbClr val="FF0000"/>
                </a:solidFill>
              </a:rPr>
              <a:t>apprentissages.</a:t>
            </a:r>
            <a:endParaRPr lang="fr-FR" altLang="fr-FR" sz="20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3356992"/>
            <a:ext cx="87060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>
              <a:spcBef>
                <a:spcPct val="50000"/>
              </a:spcBef>
            </a:pPr>
            <a:r>
              <a:rPr lang="fr-FR" altLang="fr-FR" b="1" dirty="0" smtClean="0">
                <a:solidFill>
                  <a:schemeClr val="tx2"/>
                </a:solidFill>
              </a:rPr>
              <a:t>MAIS</a:t>
            </a:r>
          </a:p>
        </p:txBody>
      </p:sp>
    </p:spTree>
    <p:extLst>
      <p:ext uri="{BB962C8B-B14F-4D97-AF65-F5344CB8AC3E}">
        <p14:creationId xmlns:p14="http://schemas.microsoft.com/office/powerpoint/2010/main" val="236374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contenu 2"/>
          <p:cNvSpPr txBox="1">
            <a:spLocks/>
          </p:cNvSpPr>
          <p:nvPr/>
        </p:nvSpPr>
        <p:spPr>
          <a:xfrm>
            <a:off x="294138" y="762316"/>
            <a:ext cx="8572197" cy="3960441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fr-F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aide est-il </a:t>
            </a: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possible </a:t>
            </a: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d’apporter aux enseignants pour piloter leurs progressions d’enseignement </a:t>
            </a: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lnSpc>
                <a:spcPct val="120000"/>
              </a:lnSpc>
              <a:buNone/>
            </a:pPr>
            <a:endParaRPr lang="fr-F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Comment assurer la</a:t>
            </a: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 traçabilité de l’acquisition des </a:t>
            </a: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compétences</a:t>
            </a: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Comment aider les enseignants à communiquer sur les niveaux de compétences ou de performance autrement que par la « note »?</a:t>
            </a:r>
          </a:p>
          <a:p>
            <a:pPr marL="0" indent="0">
              <a:lnSpc>
                <a:spcPct val="120000"/>
              </a:lnSpc>
              <a:buNone/>
            </a:pPr>
            <a:endParaRPr lang="fr-F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Comment prendre en charge une plus grande hétérogénéité des élèves et comment personnaliser leurs parcours de formation?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fr-F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0303" y="5135330"/>
            <a:ext cx="83660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 porte essentiellement sur la planification des apprentissages</a:t>
            </a: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altLang="fr-F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l’évaluation des acquis et l’adaptation des contenus et des rythmes des apprentissages en fonction du cheminement et de la progression des apprenants.</a:t>
            </a:r>
            <a:endParaRPr lang="fr-F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129180" y="153506"/>
            <a:ext cx="7998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0000FF"/>
                </a:solidFill>
              </a:rPr>
              <a:t>Organisation et efficience des enseignements</a:t>
            </a:r>
            <a:endParaRPr lang="fr-FR" sz="3200" dirty="0">
              <a:solidFill>
                <a:srgbClr val="0000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0303" y="4722757"/>
            <a:ext cx="7665607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fr-FR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question de l’efficience des enseignements reste posée:</a:t>
            </a:r>
          </a:p>
          <a:p>
            <a:pPr>
              <a:lnSpc>
                <a:spcPct val="120000"/>
              </a:lnSpc>
            </a:pPr>
            <a:endParaRPr lang="fr-FR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97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700286" y="1419017"/>
            <a:ext cx="820891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La construction d’une stratégie pédagogique passe inéluctablement par:</a:t>
            </a:r>
          </a:p>
          <a:p>
            <a:pPr algn="just"/>
            <a:endParaRPr lang="fr-FR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/>
              <a:t>Par un travail d’équipe organisé et suivi</a:t>
            </a:r>
          </a:p>
          <a:p>
            <a:pPr algn="just"/>
            <a:endParaRPr lang="fr-FR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/>
              <a:t>Par une prise en compte des contenus des référentiels en </a:t>
            </a:r>
            <a:r>
              <a:rPr lang="fr-FR" sz="2000" dirty="0"/>
              <a:t>prenant en considération les contenus et activités des </a:t>
            </a:r>
            <a:r>
              <a:rPr lang="fr-FR" sz="2000" dirty="0" smtClean="0"/>
              <a:t>PFMP</a:t>
            </a:r>
          </a:p>
          <a:p>
            <a:pPr algn="just"/>
            <a:endParaRPr lang="fr-FR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/>
              <a:t> Par une analyse de la situation des plateaux techniques </a:t>
            </a:r>
          </a:p>
          <a:p>
            <a:pPr algn="just"/>
            <a:endParaRPr lang="fr-FR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dirty="0" smtClean="0"/>
              <a:t>Par les modalités de suivi des acquis des élèves et une planification des bilans de compétences tout au long de la formation.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908720"/>
            <a:ext cx="337596" cy="5298688"/>
          </a:xfrm>
          <a:prstGeom prst="rect">
            <a:avLst/>
          </a:prstGeom>
          <a:solidFill>
            <a:srgbClr val="E4AE25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>
                <a:solidFill>
                  <a:schemeClr val="bg2">
                    <a:lumMod val="10000"/>
                  </a:schemeClr>
                </a:solidFill>
              </a:rPr>
              <a:t>Construction d’une progression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890298" y="160012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FF"/>
                </a:solidFill>
              </a:rPr>
              <a:t>Démarche globale  de construction </a:t>
            </a:r>
            <a:endParaRPr lang="fr-FR" sz="3200" dirty="0" smtClean="0">
              <a:solidFill>
                <a:srgbClr val="0000FF"/>
              </a:solidFill>
            </a:endParaRPr>
          </a:p>
          <a:p>
            <a:pPr algn="ctr"/>
            <a:r>
              <a:rPr lang="fr-FR" sz="3200" dirty="0" smtClean="0">
                <a:solidFill>
                  <a:srgbClr val="0000FF"/>
                </a:solidFill>
              </a:rPr>
              <a:t>d’une </a:t>
            </a:r>
            <a:r>
              <a:rPr lang="fr-FR" sz="3200" dirty="0">
                <a:solidFill>
                  <a:srgbClr val="0000FF"/>
                </a:solidFill>
              </a:rPr>
              <a:t>progression pédagogique</a:t>
            </a:r>
          </a:p>
        </p:txBody>
      </p:sp>
    </p:spTree>
    <p:extLst>
      <p:ext uri="{BB962C8B-B14F-4D97-AF65-F5344CB8AC3E}">
        <p14:creationId xmlns:p14="http://schemas.microsoft.com/office/powerpoint/2010/main" val="332414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467544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 smtClean="0"/>
              <a:t>On sait par ailleurs que</a:t>
            </a:r>
          </a:p>
          <a:p>
            <a:pPr algn="just"/>
            <a:r>
              <a:rPr lang="fr-FR" sz="2400" dirty="0" smtClean="0"/>
              <a:t> </a:t>
            </a:r>
            <a:r>
              <a:rPr lang="fr-FR" sz="2400" b="1" dirty="0" smtClean="0"/>
              <a:t>A</a:t>
            </a:r>
            <a:r>
              <a:rPr lang="fr-FR" sz="2400" dirty="0" smtClean="0"/>
              <a:t>méliorer l’efficience des enseignements passe par une logique de formations complémentaires, associant des démarches inductives de type TP découverte, synthèse, TD et des démarches de </a:t>
            </a:r>
            <a:r>
              <a:rPr lang="fr-FR" sz="2400" dirty="0"/>
              <a:t>type </a:t>
            </a:r>
            <a:r>
              <a:rPr lang="fr-FR" sz="2400" dirty="0" smtClean="0"/>
              <a:t>synthèse, TD et TP.</a:t>
            </a:r>
            <a:endParaRPr lang="fr-FR" sz="2400" dirty="0"/>
          </a:p>
        </p:txBody>
      </p:sp>
      <p:sp>
        <p:nvSpPr>
          <p:cNvPr id="11" name="Flèche courbée vers la droite 10"/>
          <p:cNvSpPr/>
          <p:nvPr/>
        </p:nvSpPr>
        <p:spPr>
          <a:xfrm>
            <a:off x="467544" y="3068960"/>
            <a:ext cx="432048" cy="65784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936130" y="3311303"/>
            <a:ext cx="7812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La problématique est alors de répartir les objectifs de formation en tenant compte de ces impératifs.</a:t>
            </a:r>
            <a:endParaRPr lang="fr-FR" sz="2400" dirty="0"/>
          </a:p>
        </p:txBody>
      </p:sp>
      <p:sp>
        <p:nvSpPr>
          <p:cNvPr id="15" name="Chevron 14"/>
          <p:cNvSpPr/>
          <p:nvPr/>
        </p:nvSpPr>
        <p:spPr>
          <a:xfrm>
            <a:off x="683568" y="4782343"/>
            <a:ext cx="1080120" cy="64807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796824" y="4437112"/>
            <a:ext cx="72396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Qu’est-ce qui doit être appris de manière incontournable par une démarche purement </a:t>
            </a:r>
            <a:r>
              <a:rPr lang="fr-FR" sz="2000" b="1" dirty="0"/>
              <a:t>i</a:t>
            </a:r>
            <a:r>
              <a:rPr lang="fr-FR" sz="2000" b="1" dirty="0" smtClean="0"/>
              <a:t>nductive </a:t>
            </a:r>
          </a:p>
          <a:p>
            <a:r>
              <a:rPr lang="fr-FR" sz="2000" b="1" dirty="0" smtClean="0"/>
              <a:t>( à partir de situations de travail réelles) et qu’est-ce qui peut rester dans une logique « savoirs- connaissances </a:t>
            </a:r>
            <a:r>
              <a:rPr lang="fr-FR" sz="2400" b="1" dirty="0" smtClean="0"/>
              <a:t>associées » ? </a:t>
            </a:r>
            <a:endParaRPr lang="fr-FR" sz="2400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674031" y="-12195"/>
            <a:ext cx="8336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0000FF"/>
                </a:solidFill>
              </a:rPr>
              <a:t>Organisation et efficience des enseignements</a:t>
            </a:r>
            <a:endParaRPr lang="fr-FR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11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4068" y="1288930"/>
            <a:ext cx="500034" cy="4750413"/>
          </a:xfrm>
          <a:prstGeom prst="rect">
            <a:avLst/>
          </a:prstGeom>
          <a:solidFill>
            <a:srgbClr val="E4AE25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000" dirty="0" smtClean="0">
                <a:solidFill>
                  <a:schemeClr val="bg2">
                    <a:lumMod val="10000"/>
                  </a:schemeClr>
                </a:solidFill>
              </a:rPr>
              <a:t>Organisation des trois années de formation</a:t>
            </a:r>
            <a:endParaRPr lang="fr-FR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259854" y="188640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L’organisation des trois années de formation dépend de l’identification des particularités des contenus de formation.</a:t>
            </a:r>
            <a:endParaRPr lang="fr-FR" sz="2000" dirty="0"/>
          </a:p>
        </p:txBody>
      </p:sp>
      <p:sp>
        <p:nvSpPr>
          <p:cNvPr id="10" name="Flèche courbée vers la droite 9"/>
          <p:cNvSpPr/>
          <p:nvPr/>
        </p:nvSpPr>
        <p:spPr>
          <a:xfrm>
            <a:off x="771526" y="321527"/>
            <a:ext cx="432048" cy="114112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288082" y="1047155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Pour la construire, on doit s’interroger sur leur « </a:t>
            </a:r>
            <a:r>
              <a:rPr lang="fr-FR" sz="2400" b="1" dirty="0" smtClean="0"/>
              <a:t>criticité </a:t>
            </a:r>
            <a:r>
              <a:rPr lang="fr-FR" sz="2400" dirty="0" smtClean="0"/>
              <a:t>» et de sur leur « </a:t>
            </a:r>
            <a:r>
              <a:rPr lang="fr-FR" sz="2400" b="1" dirty="0" smtClean="0"/>
              <a:t>complexité </a:t>
            </a:r>
            <a:r>
              <a:rPr lang="fr-FR" sz="2400" dirty="0" smtClean="0"/>
              <a:t>».</a:t>
            </a:r>
            <a:endParaRPr lang="fr-FR" sz="2400" dirty="0"/>
          </a:p>
        </p:txBody>
      </p:sp>
      <p:sp>
        <p:nvSpPr>
          <p:cNvPr id="13" name="Flèche courbée vers la droite 12"/>
          <p:cNvSpPr/>
          <p:nvPr/>
        </p:nvSpPr>
        <p:spPr>
          <a:xfrm>
            <a:off x="715344" y="2362270"/>
            <a:ext cx="432048" cy="99472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288330" y="2026196"/>
            <a:ext cx="76043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dirty="0" smtClean="0">
                <a:solidFill>
                  <a:srgbClr val="0000FF"/>
                </a:solidFill>
              </a:rPr>
              <a:t>Exemple de méthodologie adoptée par une équipe pédagogique:</a:t>
            </a:r>
          </a:p>
          <a:p>
            <a:pPr algn="just"/>
            <a:endParaRPr lang="fr-FR" sz="1800" dirty="0" smtClean="0">
              <a:solidFill>
                <a:srgbClr val="0000FF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fr-FR" sz="1800" dirty="0" smtClean="0">
                <a:solidFill>
                  <a:srgbClr val="0000FF"/>
                </a:solidFill>
              </a:rPr>
              <a:t>Identifier les contenus qui posent problème (analyse de la criticité et de la complexité) ;</a:t>
            </a:r>
          </a:p>
          <a:p>
            <a:pPr marL="457200" indent="-457200" algn="just">
              <a:buFont typeface="+mj-lt"/>
              <a:buAutoNum type="arabicPeriod"/>
            </a:pPr>
            <a:endParaRPr lang="fr-FR" sz="1800" dirty="0" smtClean="0">
              <a:solidFill>
                <a:srgbClr val="0000FF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fr-FR" sz="1800" dirty="0" smtClean="0">
                <a:solidFill>
                  <a:srgbClr val="0000FF"/>
                </a:solidFill>
              </a:rPr>
              <a:t>Les hiérarchiser et définir les contenus  qui feront l’objet de TP/TD de découverte et ceux relèveront du TP/TD d’application </a:t>
            </a:r>
          </a:p>
          <a:p>
            <a:pPr marL="457200" indent="-457200" algn="just">
              <a:buFont typeface="+mj-lt"/>
              <a:buAutoNum type="arabicPeriod"/>
            </a:pPr>
            <a:endParaRPr lang="fr-FR" sz="1800" dirty="0" smtClean="0">
              <a:solidFill>
                <a:srgbClr val="0000FF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fr-FR" sz="1800" dirty="0" smtClean="0">
                <a:solidFill>
                  <a:srgbClr val="0000FF"/>
                </a:solidFill>
              </a:rPr>
              <a:t>Identifier les centres d’intérêts et cycle de TP associés et en déduire ainsi le nombre de séances de TP qui seront consacrées à ces apprentissages.</a:t>
            </a:r>
          </a:p>
          <a:p>
            <a:pPr algn="just"/>
            <a:r>
              <a:rPr lang="fr-FR" sz="1800" b="1" dirty="0" smtClean="0"/>
              <a:t>Donc, objectif: définir l’approche didactique adaptée et définir les temps de formation et équipements nécessaires</a:t>
            </a:r>
            <a:endParaRPr lang="fr-FR" sz="1800" dirty="0"/>
          </a:p>
        </p:txBody>
      </p:sp>
      <p:sp>
        <p:nvSpPr>
          <p:cNvPr id="12" name="Flèche courbée vers la droite 11"/>
          <p:cNvSpPr/>
          <p:nvPr/>
        </p:nvSpPr>
        <p:spPr>
          <a:xfrm>
            <a:off x="815132" y="5210643"/>
            <a:ext cx="432048" cy="94587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57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67668" y="18346"/>
            <a:ext cx="86764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0000FF"/>
                </a:solidFill>
              </a:rPr>
              <a:t>Exemple d’outil d’analyse </a:t>
            </a:r>
          </a:p>
          <a:p>
            <a:pPr algn="ctr"/>
            <a:r>
              <a:rPr lang="fr-FR" dirty="0" smtClean="0"/>
              <a:t>Issu du concept et méthodes « AMDEC </a:t>
            </a:r>
            <a:r>
              <a:rPr lang="fr-FR" dirty="0" smtClean="0">
                <a:solidFill>
                  <a:srgbClr val="0000FF"/>
                </a:solidFill>
              </a:rPr>
              <a:t>»</a:t>
            </a:r>
          </a:p>
          <a:p>
            <a:endParaRPr lang="fr-FR" dirty="0" smtClean="0"/>
          </a:p>
          <a:p>
            <a:r>
              <a:rPr lang="fr-FR" dirty="0" smtClean="0"/>
              <a:t>Définitions:</a:t>
            </a:r>
          </a:p>
          <a:p>
            <a:pPr algn="just"/>
            <a:endParaRPr lang="fr-FR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/>
              <a:t>Complexité : </a:t>
            </a:r>
            <a:r>
              <a:rPr lang="fr-FR" sz="2000" dirty="0"/>
              <a:t>ce que les élèves n'arrivent généralement pas à comprendre</a:t>
            </a:r>
            <a:r>
              <a:rPr lang="fr-FR" sz="2000" dirty="0" smtClean="0"/>
              <a:t>.</a:t>
            </a:r>
          </a:p>
          <a:p>
            <a:pPr algn="just"/>
            <a:endParaRPr lang="fr-FR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/>
              <a:t>Criticité : </a:t>
            </a:r>
            <a:r>
              <a:rPr lang="fr-FR" sz="2000" dirty="0"/>
              <a:t>ce qui, s'il n'est pas compris, va perturber la compréhension de beaucoup d'autres concepts par la suite</a:t>
            </a:r>
            <a:r>
              <a:rPr lang="fr-FR" sz="2000" dirty="0" smtClean="0"/>
              <a:t>.</a:t>
            </a:r>
          </a:p>
          <a:p>
            <a:pPr algn="just"/>
            <a:endParaRPr lang="fr-FR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000" b="1" dirty="0"/>
              <a:t>Réflexes : </a:t>
            </a:r>
            <a:r>
              <a:rPr lang="fr-FR" sz="2000" dirty="0"/>
              <a:t>ce qui doit être acquis "par </a:t>
            </a:r>
            <a:r>
              <a:rPr lang="fr-FR" sz="2000" dirty="0" smtClean="0"/>
              <a:t>cœur" </a:t>
            </a:r>
            <a:r>
              <a:rPr lang="fr-FR" sz="2000" dirty="0"/>
              <a:t>pour ne repasser sa vie à retrouver dans sa mémoire un résultat antérieur et qui va empêcher de consacrer son énergie à la compréhension d'autre chose (comme les tables de multiplication, par exemple). </a:t>
            </a:r>
          </a:p>
          <a:p>
            <a:endParaRPr lang="fr-FR" sz="2000" dirty="0" smtClean="0"/>
          </a:p>
          <a:p>
            <a:r>
              <a:rPr lang="fr-FR" sz="1600" dirty="0" smtClean="0"/>
              <a:t>Pour </a:t>
            </a:r>
            <a:r>
              <a:rPr lang="fr-FR" sz="1600" dirty="0"/>
              <a:t>chaque </a:t>
            </a:r>
            <a:r>
              <a:rPr lang="fr-FR" sz="1600" dirty="0" smtClean="0"/>
              <a:t>notion on définit une échelle d’appréciation  de la complexité, de la criticité de la tâche/compétence/savoir à organiser et à dérouler. </a:t>
            </a:r>
            <a:endParaRPr lang="fr-FR" sz="1600" dirty="0"/>
          </a:p>
          <a:p>
            <a:r>
              <a:rPr lang="fr-FR" sz="1600" dirty="0" smtClean="0"/>
              <a:t>Les </a:t>
            </a:r>
            <a:r>
              <a:rPr lang="fr-FR" sz="1600" dirty="0"/>
              <a:t>parties ayant les plus fort poids sont à examiner en priorité afin de proposer les outils pédagogiques </a:t>
            </a:r>
            <a:r>
              <a:rPr lang="fr-FR" sz="1600" dirty="0" smtClean="0"/>
              <a:t>et méthodes (et moyens/solutions) didactiques adaptées.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95974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48464" y="6375355"/>
            <a:ext cx="213360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-14068" y="1507423"/>
            <a:ext cx="500034" cy="4750413"/>
          </a:xfrm>
          <a:prstGeom prst="rect">
            <a:avLst/>
          </a:prstGeom>
          <a:solidFill>
            <a:srgbClr val="E4AE25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000" dirty="0" smtClean="0">
                <a:solidFill>
                  <a:schemeClr val="bg2">
                    <a:lumMod val="10000"/>
                  </a:schemeClr>
                </a:solidFill>
              </a:rPr>
              <a:t>A retenir</a:t>
            </a:r>
            <a:endParaRPr lang="fr-FR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71600" y="188640"/>
            <a:ext cx="763284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b="1" u="sng" dirty="0" smtClean="0">
              <a:solidFill>
                <a:srgbClr val="0000FF"/>
              </a:solidFill>
            </a:endParaRPr>
          </a:p>
          <a:p>
            <a:r>
              <a:rPr lang="fr-FR" sz="2400" b="1" dirty="0" smtClean="0">
                <a:solidFill>
                  <a:srgbClr val="0000FF"/>
                </a:solidFill>
              </a:rPr>
              <a:t>Une démarche, des stratégies d’approche et des </a:t>
            </a:r>
            <a:r>
              <a:rPr lang="fr-FR" sz="2400" b="1" dirty="0">
                <a:solidFill>
                  <a:srgbClr val="0000FF"/>
                </a:solidFill>
              </a:rPr>
              <a:t>outils </a:t>
            </a:r>
            <a:r>
              <a:rPr lang="fr-FR" sz="2400" b="1" dirty="0" smtClean="0">
                <a:solidFill>
                  <a:srgbClr val="0000FF"/>
                </a:solidFill>
              </a:rPr>
              <a:t>à </a:t>
            </a:r>
            <a:r>
              <a:rPr lang="fr-FR" sz="2400" b="1" dirty="0">
                <a:solidFill>
                  <a:srgbClr val="0000FF"/>
                </a:solidFill>
              </a:rPr>
              <a:t>développer </a:t>
            </a:r>
            <a:r>
              <a:rPr lang="fr-FR" sz="2400" b="1" dirty="0" smtClean="0">
                <a:solidFill>
                  <a:srgbClr val="0000FF"/>
                </a:solidFill>
              </a:rPr>
              <a:t>afin de </a:t>
            </a:r>
            <a:r>
              <a:rPr lang="fr-FR" sz="2400" b="1" dirty="0">
                <a:solidFill>
                  <a:srgbClr val="0000FF"/>
                </a:solidFill>
              </a:rPr>
              <a:t>favoriser </a:t>
            </a:r>
            <a:r>
              <a:rPr lang="fr-FR" sz="2400" b="1" dirty="0" smtClean="0"/>
              <a:t>:</a:t>
            </a:r>
            <a:endParaRPr lang="fr-FR" sz="2400" b="1" dirty="0"/>
          </a:p>
          <a:p>
            <a:endParaRPr lang="fr-FR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sz="20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000" dirty="0" smtClean="0"/>
              <a:t>Une personnalisation des parcours de formation</a:t>
            </a:r>
          </a:p>
          <a:p>
            <a:endParaRPr lang="fr-FR" sz="20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000" dirty="0" smtClean="0"/>
              <a:t>Une </a:t>
            </a:r>
            <a:r>
              <a:rPr lang="fr-FR" sz="2000" dirty="0"/>
              <a:t>évaluation à visée formative </a:t>
            </a:r>
            <a:r>
              <a:rPr lang="fr-FR" sz="2000" dirty="0" smtClean="0"/>
              <a:t>centrée </a:t>
            </a:r>
            <a:r>
              <a:rPr lang="fr-FR" sz="2000" dirty="0"/>
              <a:t>sur les </a:t>
            </a:r>
            <a:r>
              <a:rPr lang="fr-FR" sz="2000" dirty="0" smtClean="0"/>
              <a:t>compétences, qui permet un suivi de l’acquisition des compétences ;</a:t>
            </a:r>
            <a:endParaRPr lang="fr-FR" sz="2000" dirty="0"/>
          </a:p>
          <a:p>
            <a:endParaRPr lang="fr-FR" sz="2000" dirty="0"/>
          </a:p>
          <a:p>
            <a:endParaRPr lang="fr-FR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000" dirty="0"/>
              <a:t>U</a:t>
            </a:r>
            <a:r>
              <a:rPr lang="fr-FR" sz="2000" dirty="0" smtClean="0"/>
              <a:t>ne communication sur </a:t>
            </a:r>
            <a:r>
              <a:rPr lang="fr-FR" sz="2000" dirty="0"/>
              <a:t>les acquis des </a:t>
            </a:r>
            <a:r>
              <a:rPr lang="fr-FR" sz="2000" dirty="0" smtClean="0"/>
              <a:t>élèves </a:t>
            </a:r>
            <a:r>
              <a:rPr lang="fr-FR" sz="2000" dirty="0"/>
              <a:t>plus </a:t>
            </a:r>
            <a:r>
              <a:rPr lang="fr-FR" sz="2000" dirty="0" smtClean="0"/>
              <a:t>juste ; les bilans de compétences avec entretiens individualisés sont à privilégier au système de notation classique.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sz="2000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sz="2000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000" dirty="0"/>
              <a:t>D</a:t>
            </a:r>
            <a:r>
              <a:rPr lang="fr-FR" sz="2000" dirty="0" smtClean="0"/>
              <a:t>es </a:t>
            </a:r>
            <a:r>
              <a:rPr lang="fr-FR" sz="2000" dirty="0"/>
              <a:t>pratiques d’évaluation formative en cohérence avec la logique d’évaluation certificative par </a:t>
            </a:r>
            <a:r>
              <a:rPr lang="fr-FR" sz="2000" dirty="0" smtClean="0"/>
              <a:t>CCF.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171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48464" y="6375355"/>
            <a:ext cx="213360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2946400" y="854075"/>
            <a:ext cx="1130300" cy="241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</a:rPr>
              <a:t>Dans son contexte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9" name="Group 48"/>
          <p:cNvGrpSpPr>
            <a:grpSpLocks/>
          </p:cNvGrpSpPr>
          <p:nvPr/>
        </p:nvGrpSpPr>
        <p:grpSpPr bwMode="auto">
          <a:xfrm>
            <a:off x="2840038" y="1141400"/>
            <a:ext cx="1282700" cy="1635125"/>
            <a:chOff x="5350" y="4644"/>
            <a:chExt cx="2019" cy="2574"/>
          </a:xfrm>
        </p:grpSpPr>
        <p:sp>
          <p:nvSpPr>
            <p:cNvPr id="30" name="Oval 50"/>
            <p:cNvSpPr>
              <a:spLocks noChangeArrowheads="1"/>
            </p:cNvSpPr>
            <p:nvPr/>
          </p:nvSpPr>
          <p:spPr bwMode="auto">
            <a:xfrm rot="284725">
              <a:off x="5410" y="4644"/>
              <a:ext cx="1855" cy="257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Text Box 49"/>
            <p:cNvSpPr txBox="1">
              <a:spLocks noChangeArrowheads="1"/>
            </p:cNvSpPr>
            <p:nvPr/>
          </p:nvSpPr>
          <p:spPr bwMode="auto">
            <a:xfrm>
              <a:off x="5350" y="5377"/>
              <a:ext cx="2019" cy="1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Véhicule école cobaye principal</a:t>
              </a:r>
              <a:endParaRPr kumimoji="0" lang="fr-FR" altLang="fr-F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Zone V2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2" name="Oval 47"/>
          <p:cNvSpPr>
            <a:spLocks noChangeArrowheads="1"/>
          </p:cNvSpPr>
          <p:nvPr/>
        </p:nvSpPr>
        <p:spPr bwMode="auto">
          <a:xfrm>
            <a:off x="255836" y="934244"/>
            <a:ext cx="6159152" cy="43053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3" name="Group 44"/>
          <p:cNvGrpSpPr>
            <a:grpSpLocks/>
          </p:cNvGrpSpPr>
          <p:nvPr/>
        </p:nvGrpSpPr>
        <p:grpSpPr bwMode="auto">
          <a:xfrm>
            <a:off x="1259524" y="1708103"/>
            <a:ext cx="1368485" cy="1635125"/>
            <a:chOff x="2498" y="4021"/>
            <a:chExt cx="2010" cy="2574"/>
          </a:xfrm>
        </p:grpSpPr>
        <p:sp>
          <p:nvSpPr>
            <p:cNvPr id="34" name="Oval 46"/>
            <p:cNvSpPr>
              <a:spLocks noChangeArrowheads="1"/>
            </p:cNvSpPr>
            <p:nvPr/>
          </p:nvSpPr>
          <p:spPr bwMode="auto">
            <a:xfrm rot="-2095912">
              <a:off x="2617" y="4021"/>
              <a:ext cx="1855" cy="257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auto">
            <a:xfrm>
              <a:off x="2498" y="4751"/>
              <a:ext cx="2010" cy="1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Véhicule école équipé de B-à-P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Zone V1</a:t>
              </a:r>
              <a:endPara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36" name="Group 41"/>
          <p:cNvGrpSpPr>
            <a:grpSpLocks/>
          </p:cNvGrpSpPr>
          <p:nvPr/>
        </p:nvGrpSpPr>
        <p:grpSpPr bwMode="auto">
          <a:xfrm>
            <a:off x="4160838" y="1598613"/>
            <a:ext cx="1635125" cy="1177925"/>
            <a:chOff x="7270" y="4900"/>
            <a:chExt cx="2574" cy="1855"/>
          </a:xfrm>
        </p:grpSpPr>
        <p:sp>
          <p:nvSpPr>
            <p:cNvPr id="37" name="Oval 43"/>
            <p:cNvSpPr>
              <a:spLocks noChangeArrowheads="1"/>
            </p:cNvSpPr>
            <p:nvPr/>
          </p:nvSpPr>
          <p:spPr bwMode="auto">
            <a:xfrm rot="-17167321">
              <a:off x="7629" y="4541"/>
              <a:ext cx="1855" cy="257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Text Box 42"/>
            <p:cNvSpPr txBox="1">
              <a:spLocks noChangeArrowheads="1"/>
            </p:cNvSpPr>
            <p:nvPr/>
          </p:nvSpPr>
          <p:spPr bwMode="auto">
            <a:xfrm>
              <a:off x="7400" y="5218"/>
              <a:ext cx="2339" cy="1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Véhicule école cobaye secondaire</a:t>
              </a:r>
              <a:endParaRPr kumimoji="0" lang="fr-FR" altLang="fr-F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Zone V2bis</a:t>
              </a:r>
              <a:endPara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1732964" y="3940175"/>
            <a:ext cx="839787" cy="6746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Sous ensemble 2 du véhicule école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3192463" y="4155178"/>
            <a:ext cx="839787" cy="6746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Sous ensemble 3 du véhicule école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4279901" y="3927475"/>
            <a:ext cx="839787" cy="6746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Sous ensemble 4 du véhicule école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2" name="Text Box 37"/>
          <p:cNvSpPr txBox="1">
            <a:spLocks noChangeArrowheads="1"/>
          </p:cNvSpPr>
          <p:nvPr/>
        </p:nvSpPr>
        <p:spPr bwMode="auto">
          <a:xfrm>
            <a:off x="5119688" y="3159125"/>
            <a:ext cx="839787" cy="6746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Sous ensemble 5 du véhicule école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" name="Text Box 36"/>
          <p:cNvSpPr txBox="1">
            <a:spLocks noChangeArrowheads="1"/>
          </p:cNvSpPr>
          <p:nvPr/>
        </p:nvSpPr>
        <p:spPr bwMode="auto">
          <a:xfrm>
            <a:off x="2901950" y="4894263"/>
            <a:ext cx="1130300" cy="241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Hors de leur contexte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" name="Freeform 35"/>
          <p:cNvSpPr>
            <a:spLocks/>
          </p:cNvSpPr>
          <p:nvPr/>
        </p:nvSpPr>
        <p:spPr bwMode="auto">
          <a:xfrm>
            <a:off x="3930650" y="4092575"/>
            <a:ext cx="1727200" cy="927100"/>
          </a:xfrm>
          <a:custGeom>
            <a:avLst/>
            <a:gdLst>
              <a:gd name="T0" fmla="*/ 0 w 2720"/>
              <a:gd name="T1" fmla="*/ 1460 h 1460"/>
              <a:gd name="T2" fmla="*/ 460 w 2720"/>
              <a:gd name="T3" fmla="*/ 1440 h 1460"/>
              <a:gd name="T4" fmla="*/ 800 w 2720"/>
              <a:gd name="T5" fmla="*/ 1340 h 1460"/>
              <a:gd name="T6" fmla="*/ 1020 w 2720"/>
              <a:gd name="T7" fmla="*/ 1280 h 1460"/>
              <a:gd name="T8" fmla="*/ 1080 w 2720"/>
              <a:gd name="T9" fmla="*/ 1240 h 1460"/>
              <a:gd name="T10" fmla="*/ 1200 w 2720"/>
              <a:gd name="T11" fmla="*/ 1200 h 1460"/>
              <a:gd name="T12" fmla="*/ 1240 w 2720"/>
              <a:gd name="T13" fmla="*/ 1140 h 1460"/>
              <a:gd name="T14" fmla="*/ 1480 w 2720"/>
              <a:gd name="T15" fmla="*/ 1060 h 1460"/>
              <a:gd name="T16" fmla="*/ 1600 w 2720"/>
              <a:gd name="T17" fmla="*/ 980 h 1460"/>
              <a:gd name="T18" fmla="*/ 1660 w 2720"/>
              <a:gd name="T19" fmla="*/ 960 h 1460"/>
              <a:gd name="T20" fmla="*/ 1840 w 2720"/>
              <a:gd name="T21" fmla="*/ 860 h 1460"/>
              <a:gd name="T22" fmla="*/ 2000 w 2720"/>
              <a:gd name="T23" fmla="*/ 700 h 1460"/>
              <a:gd name="T24" fmla="*/ 2120 w 2720"/>
              <a:gd name="T25" fmla="*/ 640 h 1460"/>
              <a:gd name="T26" fmla="*/ 2160 w 2720"/>
              <a:gd name="T27" fmla="*/ 580 h 1460"/>
              <a:gd name="T28" fmla="*/ 2220 w 2720"/>
              <a:gd name="T29" fmla="*/ 540 h 1460"/>
              <a:gd name="T30" fmla="*/ 2300 w 2720"/>
              <a:gd name="T31" fmla="*/ 420 h 1460"/>
              <a:gd name="T32" fmla="*/ 2420 w 2720"/>
              <a:gd name="T33" fmla="*/ 340 h 1460"/>
              <a:gd name="T34" fmla="*/ 2520 w 2720"/>
              <a:gd name="T35" fmla="*/ 240 h 1460"/>
              <a:gd name="T36" fmla="*/ 2620 w 2720"/>
              <a:gd name="T37" fmla="*/ 140 h 1460"/>
              <a:gd name="T38" fmla="*/ 2720 w 2720"/>
              <a:gd name="T39" fmla="*/ 0 h 1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720" h="1460">
                <a:moveTo>
                  <a:pt x="0" y="1460"/>
                </a:moveTo>
                <a:cubicBezTo>
                  <a:pt x="153" y="1453"/>
                  <a:pt x="307" y="1451"/>
                  <a:pt x="460" y="1440"/>
                </a:cubicBezTo>
                <a:cubicBezTo>
                  <a:pt x="572" y="1432"/>
                  <a:pt x="690" y="1367"/>
                  <a:pt x="800" y="1340"/>
                </a:cubicBezTo>
                <a:cubicBezTo>
                  <a:pt x="860" y="1325"/>
                  <a:pt x="969" y="1314"/>
                  <a:pt x="1020" y="1280"/>
                </a:cubicBezTo>
                <a:cubicBezTo>
                  <a:pt x="1040" y="1267"/>
                  <a:pt x="1058" y="1250"/>
                  <a:pt x="1080" y="1240"/>
                </a:cubicBezTo>
                <a:cubicBezTo>
                  <a:pt x="1119" y="1223"/>
                  <a:pt x="1200" y="1200"/>
                  <a:pt x="1200" y="1200"/>
                </a:cubicBezTo>
                <a:cubicBezTo>
                  <a:pt x="1213" y="1180"/>
                  <a:pt x="1220" y="1153"/>
                  <a:pt x="1240" y="1140"/>
                </a:cubicBezTo>
                <a:cubicBezTo>
                  <a:pt x="1308" y="1097"/>
                  <a:pt x="1413" y="1105"/>
                  <a:pt x="1480" y="1060"/>
                </a:cubicBezTo>
                <a:cubicBezTo>
                  <a:pt x="1520" y="1033"/>
                  <a:pt x="1554" y="995"/>
                  <a:pt x="1600" y="980"/>
                </a:cubicBezTo>
                <a:cubicBezTo>
                  <a:pt x="1620" y="973"/>
                  <a:pt x="1642" y="970"/>
                  <a:pt x="1660" y="960"/>
                </a:cubicBezTo>
                <a:cubicBezTo>
                  <a:pt x="1866" y="845"/>
                  <a:pt x="1704" y="905"/>
                  <a:pt x="1840" y="860"/>
                </a:cubicBezTo>
                <a:cubicBezTo>
                  <a:pt x="1883" y="795"/>
                  <a:pt x="1928" y="736"/>
                  <a:pt x="2000" y="700"/>
                </a:cubicBezTo>
                <a:cubicBezTo>
                  <a:pt x="2166" y="617"/>
                  <a:pt x="1948" y="755"/>
                  <a:pt x="2120" y="640"/>
                </a:cubicBezTo>
                <a:cubicBezTo>
                  <a:pt x="2133" y="620"/>
                  <a:pt x="2143" y="597"/>
                  <a:pt x="2160" y="580"/>
                </a:cubicBezTo>
                <a:cubicBezTo>
                  <a:pt x="2177" y="563"/>
                  <a:pt x="2204" y="558"/>
                  <a:pt x="2220" y="540"/>
                </a:cubicBezTo>
                <a:cubicBezTo>
                  <a:pt x="2252" y="504"/>
                  <a:pt x="2273" y="460"/>
                  <a:pt x="2300" y="420"/>
                </a:cubicBezTo>
                <a:cubicBezTo>
                  <a:pt x="2327" y="380"/>
                  <a:pt x="2420" y="340"/>
                  <a:pt x="2420" y="340"/>
                </a:cubicBezTo>
                <a:cubicBezTo>
                  <a:pt x="2527" y="180"/>
                  <a:pt x="2387" y="373"/>
                  <a:pt x="2520" y="240"/>
                </a:cubicBezTo>
                <a:cubicBezTo>
                  <a:pt x="2653" y="107"/>
                  <a:pt x="2460" y="247"/>
                  <a:pt x="2620" y="140"/>
                </a:cubicBezTo>
                <a:cubicBezTo>
                  <a:pt x="2642" y="75"/>
                  <a:pt x="2657" y="31"/>
                  <a:pt x="2720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" name="Freeform 34"/>
          <p:cNvSpPr>
            <a:spLocks/>
          </p:cNvSpPr>
          <p:nvPr/>
        </p:nvSpPr>
        <p:spPr bwMode="auto">
          <a:xfrm>
            <a:off x="1035050" y="4056063"/>
            <a:ext cx="1854200" cy="965200"/>
          </a:xfrm>
          <a:custGeom>
            <a:avLst/>
            <a:gdLst>
              <a:gd name="T0" fmla="*/ 2920 w 2920"/>
              <a:gd name="T1" fmla="*/ 1520 h 1520"/>
              <a:gd name="T2" fmla="*/ 2320 w 2920"/>
              <a:gd name="T3" fmla="*/ 1420 h 1520"/>
              <a:gd name="T4" fmla="*/ 2140 w 2920"/>
              <a:gd name="T5" fmla="*/ 1380 h 1520"/>
              <a:gd name="T6" fmla="*/ 1900 w 2920"/>
              <a:gd name="T7" fmla="*/ 1280 h 1520"/>
              <a:gd name="T8" fmla="*/ 1840 w 2920"/>
              <a:gd name="T9" fmla="*/ 1260 h 1520"/>
              <a:gd name="T10" fmla="*/ 1600 w 2920"/>
              <a:gd name="T11" fmla="*/ 1080 h 1520"/>
              <a:gd name="T12" fmla="*/ 1300 w 2920"/>
              <a:gd name="T13" fmla="*/ 980 h 1520"/>
              <a:gd name="T14" fmla="*/ 1060 w 2920"/>
              <a:gd name="T15" fmla="*/ 920 h 1520"/>
              <a:gd name="T16" fmla="*/ 820 w 2920"/>
              <a:gd name="T17" fmla="*/ 760 h 1520"/>
              <a:gd name="T18" fmla="*/ 700 w 2920"/>
              <a:gd name="T19" fmla="*/ 660 h 1520"/>
              <a:gd name="T20" fmla="*/ 500 w 2920"/>
              <a:gd name="T21" fmla="*/ 500 h 1520"/>
              <a:gd name="T22" fmla="*/ 380 w 2920"/>
              <a:gd name="T23" fmla="*/ 420 h 1520"/>
              <a:gd name="T24" fmla="*/ 320 w 2920"/>
              <a:gd name="T25" fmla="*/ 380 h 1520"/>
              <a:gd name="T26" fmla="*/ 280 w 2920"/>
              <a:gd name="T27" fmla="*/ 320 h 1520"/>
              <a:gd name="T28" fmla="*/ 220 w 2920"/>
              <a:gd name="T29" fmla="*/ 280 h 1520"/>
              <a:gd name="T30" fmla="*/ 200 w 2920"/>
              <a:gd name="T31" fmla="*/ 220 h 1520"/>
              <a:gd name="T32" fmla="*/ 80 w 2920"/>
              <a:gd name="T33" fmla="*/ 120 h 1520"/>
              <a:gd name="T34" fmla="*/ 0 w 2920"/>
              <a:gd name="T35" fmla="*/ 0 h 1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920" h="1520">
                <a:moveTo>
                  <a:pt x="2920" y="1520"/>
                </a:moveTo>
                <a:cubicBezTo>
                  <a:pt x="2718" y="1495"/>
                  <a:pt x="2523" y="1443"/>
                  <a:pt x="2320" y="1420"/>
                </a:cubicBezTo>
                <a:cubicBezTo>
                  <a:pt x="2148" y="1363"/>
                  <a:pt x="2422" y="1450"/>
                  <a:pt x="2140" y="1380"/>
                </a:cubicBezTo>
                <a:cubicBezTo>
                  <a:pt x="2029" y="1352"/>
                  <a:pt x="1990" y="1325"/>
                  <a:pt x="1900" y="1280"/>
                </a:cubicBezTo>
                <a:cubicBezTo>
                  <a:pt x="1881" y="1271"/>
                  <a:pt x="1859" y="1269"/>
                  <a:pt x="1840" y="1260"/>
                </a:cubicBezTo>
                <a:cubicBezTo>
                  <a:pt x="1747" y="1213"/>
                  <a:pt x="1704" y="1115"/>
                  <a:pt x="1600" y="1080"/>
                </a:cubicBezTo>
                <a:cubicBezTo>
                  <a:pt x="1500" y="1047"/>
                  <a:pt x="1400" y="1013"/>
                  <a:pt x="1300" y="980"/>
                </a:cubicBezTo>
                <a:cubicBezTo>
                  <a:pt x="1210" y="950"/>
                  <a:pt x="1144" y="976"/>
                  <a:pt x="1060" y="920"/>
                </a:cubicBezTo>
                <a:cubicBezTo>
                  <a:pt x="980" y="867"/>
                  <a:pt x="900" y="813"/>
                  <a:pt x="820" y="760"/>
                </a:cubicBezTo>
                <a:cubicBezTo>
                  <a:pt x="819" y="759"/>
                  <a:pt x="709" y="666"/>
                  <a:pt x="700" y="660"/>
                </a:cubicBezTo>
                <a:cubicBezTo>
                  <a:pt x="521" y="392"/>
                  <a:pt x="732" y="655"/>
                  <a:pt x="500" y="500"/>
                </a:cubicBezTo>
                <a:cubicBezTo>
                  <a:pt x="460" y="473"/>
                  <a:pt x="420" y="447"/>
                  <a:pt x="380" y="420"/>
                </a:cubicBezTo>
                <a:cubicBezTo>
                  <a:pt x="360" y="407"/>
                  <a:pt x="320" y="380"/>
                  <a:pt x="320" y="380"/>
                </a:cubicBezTo>
                <a:cubicBezTo>
                  <a:pt x="307" y="360"/>
                  <a:pt x="297" y="337"/>
                  <a:pt x="280" y="320"/>
                </a:cubicBezTo>
                <a:cubicBezTo>
                  <a:pt x="263" y="303"/>
                  <a:pt x="235" y="299"/>
                  <a:pt x="220" y="280"/>
                </a:cubicBezTo>
                <a:cubicBezTo>
                  <a:pt x="207" y="264"/>
                  <a:pt x="212" y="238"/>
                  <a:pt x="200" y="220"/>
                </a:cubicBezTo>
                <a:cubicBezTo>
                  <a:pt x="169" y="174"/>
                  <a:pt x="124" y="150"/>
                  <a:pt x="80" y="120"/>
                </a:cubicBezTo>
                <a:cubicBezTo>
                  <a:pt x="67" y="80"/>
                  <a:pt x="54" y="0"/>
                  <a:pt x="0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6" name="Freeform 33"/>
          <p:cNvSpPr>
            <a:spLocks/>
          </p:cNvSpPr>
          <p:nvPr/>
        </p:nvSpPr>
        <p:spPr bwMode="auto">
          <a:xfrm>
            <a:off x="1159037" y="1056097"/>
            <a:ext cx="1790700" cy="1028700"/>
          </a:xfrm>
          <a:custGeom>
            <a:avLst/>
            <a:gdLst>
              <a:gd name="T0" fmla="*/ 2820 w 2820"/>
              <a:gd name="T1" fmla="*/ 0 h 1620"/>
              <a:gd name="T2" fmla="*/ 2590 w 2820"/>
              <a:gd name="T3" fmla="*/ 80 h 1620"/>
              <a:gd name="T4" fmla="*/ 2470 w 2820"/>
              <a:gd name="T5" fmla="*/ 120 h 1620"/>
              <a:gd name="T6" fmla="*/ 2010 w 2820"/>
              <a:gd name="T7" fmla="*/ 290 h 1620"/>
              <a:gd name="T8" fmla="*/ 1840 w 2820"/>
              <a:gd name="T9" fmla="*/ 320 h 1620"/>
              <a:gd name="T10" fmla="*/ 1550 w 2820"/>
              <a:gd name="T11" fmla="*/ 400 h 1620"/>
              <a:gd name="T12" fmla="*/ 1410 w 2820"/>
              <a:gd name="T13" fmla="*/ 460 h 1620"/>
              <a:gd name="T14" fmla="*/ 1090 w 2820"/>
              <a:gd name="T15" fmla="*/ 570 h 1620"/>
              <a:gd name="T16" fmla="*/ 950 w 2820"/>
              <a:gd name="T17" fmla="*/ 610 h 1620"/>
              <a:gd name="T18" fmla="*/ 920 w 2820"/>
              <a:gd name="T19" fmla="*/ 630 h 1620"/>
              <a:gd name="T20" fmla="*/ 860 w 2820"/>
              <a:gd name="T21" fmla="*/ 650 h 1620"/>
              <a:gd name="T22" fmla="*/ 760 w 2820"/>
              <a:gd name="T23" fmla="*/ 710 h 1620"/>
              <a:gd name="T24" fmla="*/ 700 w 2820"/>
              <a:gd name="T25" fmla="*/ 760 h 1620"/>
              <a:gd name="T26" fmla="*/ 620 w 2820"/>
              <a:gd name="T27" fmla="*/ 820 h 1620"/>
              <a:gd name="T28" fmla="*/ 540 w 2820"/>
              <a:gd name="T29" fmla="*/ 900 h 1620"/>
              <a:gd name="T30" fmla="*/ 480 w 2820"/>
              <a:gd name="T31" fmla="*/ 980 h 1620"/>
              <a:gd name="T32" fmla="*/ 440 w 2820"/>
              <a:gd name="T33" fmla="*/ 1030 h 1620"/>
              <a:gd name="T34" fmla="*/ 370 w 2820"/>
              <a:gd name="T35" fmla="*/ 1120 h 1620"/>
              <a:gd name="T36" fmla="*/ 310 w 2820"/>
              <a:gd name="T37" fmla="*/ 1160 h 1620"/>
              <a:gd name="T38" fmla="*/ 220 w 2820"/>
              <a:gd name="T39" fmla="*/ 1280 h 1620"/>
              <a:gd name="T40" fmla="*/ 160 w 2820"/>
              <a:gd name="T41" fmla="*/ 1340 h 1620"/>
              <a:gd name="T42" fmla="*/ 50 w 2820"/>
              <a:gd name="T43" fmla="*/ 1520 h 1620"/>
              <a:gd name="T44" fmla="*/ 0 w 2820"/>
              <a:gd name="T45" fmla="*/ 1620 h 1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820" h="1620">
                <a:moveTo>
                  <a:pt x="2820" y="0"/>
                </a:moveTo>
                <a:cubicBezTo>
                  <a:pt x="2743" y="26"/>
                  <a:pt x="2665" y="50"/>
                  <a:pt x="2590" y="80"/>
                </a:cubicBezTo>
                <a:cubicBezTo>
                  <a:pt x="2560" y="92"/>
                  <a:pt x="2499" y="101"/>
                  <a:pt x="2470" y="120"/>
                </a:cubicBezTo>
                <a:cubicBezTo>
                  <a:pt x="2334" y="210"/>
                  <a:pt x="2172" y="267"/>
                  <a:pt x="2010" y="290"/>
                </a:cubicBezTo>
                <a:cubicBezTo>
                  <a:pt x="1955" y="308"/>
                  <a:pt x="1840" y="320"/>
                  <a:pt x="1840" y="320"/>
                </a:cubicBezTo>
                <a:cubicBezTo>
                  <a:pt x="1746" y="351"/>
                  <a:pt x="1647" y="381"/>
                  <a:pt x="1550" y="400"/>
                </a:cubicBezTo>
                <a:cubicBezTo>
                  <a:pt x="1503" y="431"/>
                  <a:pt x="1461" y="441"/>
                  <a:pt x="1410" y="460"/>
                </a:cubicBezTo>
                <a:cubicBezTo>
                  <a:pt x="1305" y="499"/>
                  <a:pt x="1200" y="542"/>
                  <a:pt x="1090" y="570"/>
                </a:cubicBezTo>
                <a:cubicBezTo>
                  <a:pt x="990" y="595"/>
                  <a:pt x="1036" y="581"/>
                  <a:pt x="950" y="610"/>
                </a:cubicBezTo>
                <a:cubicBezTo>
                  <a:pt x="939" y="614"/>
                  <a:pt x="931" y="625"/>
                  <a:pt x="920" y="630"/>
                </a:cubicBezTo>
                <a:cubicBezTo>
                  <a:pt x="901" y="639"/>
                  <a:pt x="860" y="650"/>
                  <a:pt x="860" y="650"/>
                </a:cubicBezTo>
                <a:cubicBezTo>
                  <a:pt x="827" y="675"/>
                  <a:pt x="791" y="684"/>
                  <a:pt x="760" y="710"/>
                </a:cubicBezTo>
                <a:cubicBezTo>
                  <a:pt x="683" y="774"/>
                  <a:pt x="774" y="710"/>
                  <a:pt x="700" y="760"/>
                </a:cubicBezTo>
                <a:cubicBezTo>
                  <a:pt x="670" y="804"/>
                  <a:pt x="658" y="788"/>
                  <a:pt x="620" y="820"/>
                </a:cubicBezTo>
                <a:cubicBezTo>
                  <a:pt x="588" y="847"/>
                  <a:pt x="575" y="877"/>
                  <a:pt x="540" y="900"/>
                </a:cubicBezTo>
                <a:cubicBezTo>
                  <a:pt x="514" y="939"/>
                  <a:pt x="520" y="953"/>
                  <a:pt x="480" y="980"/>
                </a:cubicBezTo>
                <a:cubicBezTo>
                  <a:pt x="457" y="1048"/>
                  <a:pt x="489" y="974"/>
                  <a:pt x="440" y="1030"/>
                </a:cubicBezTo>
                <a:cubicBezTo>
                  <a:pt x="394" y="1083"/>
                  <a:pt x="416" y="1084"/>
                  <a:pt x="370" y="1120"/>
                </a:cubicBezTo>
                <a:cubicBezTo>
                  <a:pt x="351" y="1135"/>
                  <a:pt x="310" y="1160"/>
                  <a:pt x="310" y="1160"/>
                </a:cubicBezTo>
                <a:cubicBezTo>
                  <a:pt x="294" y="1184"/>
                  <a:pt x="233" y="1267"/>
                  <a:pt x="220" y="1280"/>
                </a:cubicBezTo>
                <a:cubicBezTo>
                  <a:pt x="200" y="1300"/>
                  <a:pt x="160" y="1340"/>
                  <a:pt x="160" y="1340"/>
                </a:cubicBezTo>
                <a:cubicBezTo>
                  <a:pt x="138" y="1405"/>
                  <a:pt x="88" y="1463"/>
                  <a:pt x="50" y="1520"/>
                </a:cubicBezTo>
                <a:cubicBezTo>
                  <a:pt x="30" y="1550"/>
                  <a:pt x="0" y="1581"/>
                  <a:pt x="0" y="162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7" name="Freeform 32"/>
          <p:cNvSpPr>
            <a:spLocks/>
          </p:cNvSpPr>
          <p:nvPr/>
        </p:nvSpPr>
        <p:spPr bwMode="auto">
          <a:xfrm>
            <a:off x="3829050" y="968375"/>
            <a:ext cx="1925638" cy="869950"/>
          </a:xfrm>
          <a:custGeom>
            <a:avLst/>
            <a:gdLst>
              <a:gd name="T0" fmla="*/ 0 w 3033"/>
              <a:gd name="T1" fmla="*/ 0 h 1370"/>
              <a:gd name="T2" fmla="*/ 390 w 3033"/>
              <a:gd name="T3" fmla="*/ 70 h 1370"/>
              <a:gd name="T4" fmla="*/ 670 w 3033"/>
              <a:gd name="T5" fmla="*/ 130 h 1370"/>
              <a:gd name="T6" fmla="*/ 830 w 3033"/>
              <a:gd name="T7" fmla="*/ 200 h 1370"/>
              <a:gd name="T8" fmla="*/ 900 w 3033"/>
              <a:gd name="T9" fmla="*/ 220 h 1370"/>
              <a:gd name="T10" fmla="*/ 980 w 3033"/>
              <a:gd name="T11" fmla="*/ 260 h 1370"/>
              <a:gd name="T12" fmla="*/ 1130 w 3033"/>
              <a:gd name="T13" fmla="*/ 300 h 1370"/>
              <a:gd name="T14" fmla="*/ 1160 w 3033"/>
              <a:gd name="T15" fmla="*/ 320 h 1370"/>
              <a:gd name="T16" fmla="*/ 1310 w 3033"/>
              <a:gd name="T17" fmla="*/ 370 h 1370"/>
              <a:gd name="T18" fmla="*/ 1410 w 3033"/>
              <a:gd name="T19" fmla="*/ 410 h 1370"/>
              <a:gd name="T20" fmla="*/ 1480 w 3033"/>
              <a:gd name="T21" fmla="*/ 430 h 1370"/>
              <a:gd name="T22" fmla="*/ 1560 w 3033"/>
              <a:gd name="T23" fmla="*/ 470 h 1370"/>
              <a:gd name="T24" fmla="*/ 1770 w 3033"/>
              <a:gd name="T25" fmla="*/ 530 h 1370"/>
              <a:gd name="T26" fmla="*/ 1800 w 3033"/>
              <a:gd name="T27" fmla="*/ 550 h 1370"/>
              <a:gd name="T28" fmla="*/ 1950 w 3033"/>
              <a:gd name="T29" fmla="*/ 600 h 1370"/>
              <a:gd name="T30" fmla="*/ 2130 w 3033"/>
              <a:gd name="T31" fmla="*/ 710 h 1370"/>
              <a:gd name="T32" fmla="*/ 2230 w 3033"/>
              <a:gd name="T33" fmla="*/ 750 h 1370"/>
              <a:gd name="T34" fmla="*/ 2350 w 3033"/>
              <a:gd name="T35" fmla="*/ 830 h 1370"/>
              <a:gd name="T36" fmla="*/ 2410 w 3033"/>
              <a:gd name="T37" fmla="*/ 880 h 1370"/>
              <a:gd name="T38" fmla="*/ 2430 w 3033"/>
              <a:gd name="T39" fmla="*/ 910 h 1370"/>
              <a:gd name="T40" fmla="*/ 2560 w 3033"/>
              <a:gd name="T41" fmla="*/ 970 h 1370"/>
              <a:gd name="T42" fmla="*/ 2750 w 3033"/>
              <a:gd name="T43" fmla="*/ 1080 h 1370"/>
              <a:gd name="T44" fmla="*/ 2890 w 3033"/>
              <a:gd name="T45" fmla="*/ 1200 h 1370"/>
              <a:gd name="T46" fmla="*/ 2960 w 3033"/>
              <a:gd name="T47" fmla="*/ 1280 h 1370"/>
              <a:gd name="T48" fmla="*/ 3000 w 3033"/>
              <a:gd name="T49" fmla="*/ 1340 h 1370"/>
              <a:gd name="T50" fmla="*/ 3030 w 3033"/>
              <a:gd name="T51" fmla="*/ 1370 h 1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033" h="1370">
                <a:moveTo>
                  <a:pt x="0" y="0"/>
                </a:moveTo>
                <a:cubicBezTo>
                  <a:pt x="124" y="41"/>
                  <a:pt x="260" y="59"/>
                  <a:pt x="390" y="70"/>
                </a:cubicBezTo>
                <a:cubicBezTo>
                  <a:pt x="478" y="99"/>
                  <a:pt x="579" y="112"/>
                  <a:pt x="670" y="130"/>
                </a:cubicBezTo>
                <a:cubicBezTo>
                  <a:pt x="726" y="141"/>
                  <a:pt x="780" y="175"/>
                  <a:pt x="830" y="200"/>
                </a:cubicBezTo>
                <a:cubicBezTo>
                  <a:pt x="864" y="217"/>
                  <a:pt x="862" y="204"/>
                  <a:pt x="900" y="220"/>
                </a:cubicBezTo>
                <a:cubicBezTo>
                  <a:pt x="928" y="231"/>
                  <a:pt x="951" y="254"/>
                  <a:pt x="980" y="260"/>
                </a:cubicBezTo>
                <a:cubicBezTo>
                  <a:pt x="1027" y="269"/>
                  <a:pt x="1087" y="278"/>
                  <a:pt x="1130" y="300"/>
                </a:cubicBezTo>
                <a:cubicBezTo>
                  <a:pt x="1141" y="305"/>
                  <a:pt x="1149" y="315"/>
                  <a:pt x="1160" y="320"/>
                </a:cubicBezTo>
                <a:cubicBezTo>
                  <a:pt x="1207" y="341"/>
                  <a:pt x="1261" y="354"/>
                  <a:pt x="1310" y="370"/>
                </a:cubicBezTo>
                <a:cubicBezTo>
                  <a:pt x="1344" y="381"/>
                  <a:pt x="1376" y="399"/>
                  <a:pt x="1410" y="410"/>
                </a:cubicBezTo>
                <a:cubicBezTo>
                  <a:pt x="1429" y="416"/>
                  <a:pt x="1461" y="420"/>
                  <a:pt x="1480" y="430"/>
                </a:cubicBezTo>
                <a:cubicBezTo>
                  <a:pt x="1577" y="478"/>
                  <a:pt x="1422" y="418"/>
                  <a:pt x="1560" y="470"/>
                </a:cubicBezTo>
                <a:cubicBezTo>
                  <a:pt x="1626" y="495"/>
                  <a:pt x="1707" y="498"/>
                  <a:pt x="1770" y="530"/>
                </a:cubicBezTo>
                <a:cubicBezTo>
                  <a:pt x="1781" y="535"/>
                  <a:pt x="1789" y="545"/>
                  <a:pt x="1800" y="550"/>
                </a:cubicBezTo>
                <a:cubicBezTo>
                  <a:pt x="1843" y="569"/>
                  <a:pt x="1910" y="574"/>
                  <a:pt x="1950" y="600"/>
                </a:cubicBezTo>
                <a:cubicBezTo>
                  <a:pt x="2009" y="640"/>
                  <a:pt x="2070" y="670"/>
                  <a:pt x="2130" y="710"/>
                </a:cubicBezTo>
                <a:cubicBezTo>
                  <a:pt x="2142" y="718"/>
                  <a:pt x="2227" y="748"/>
                  <a:pt x="2230" y="750"/>
                </a:cubicBezTo>
                <a:cubicBezTo>
                  <a:pt x="2266" y="774"/>
                  <a:pt x="2309" y="816"/>
                  <a:pt x="2350" y="830"/>
                </a:cubicBezTo>
                <a:cubicBezTo>
                  <a:pt x="2354" y="834"/>
                  <a:pt x="2405" y="875"/>
                  <a:pt x="2410" y="880"/>
                </a:cubicBezTo>
                <a:cubicBezTo>
                  <a:pt x="2418" y="888"/>
                  <a:pt x="2421" y="902"/>
                  <a:pt x="2430" y="910"/>
                </a:cubicBezTo>
                <a:cubicBezTo>
                  <a:pt x="2464" y="939"/>
                  <a:pt x="2521" y="949"/>
                  <a:pt x="2560" y="970"/>
                </a:cubicBezTo>
                <a:cubicBezTo>
                  <a:pt x="2625" y="1006"/>
                  <a:pt x="2679" y="1056"/>
                  <a:pt x="2750" y="1080"/>
                </a:cubicBezTo>
                <a:cubicBezTo>
                  <a:pt x="2776" y="1118"/>
                  <a:pt x="2848" y="1172"/>
                  <a:pt x="2890" y="1200"/>
                </a:cubicBezTo>
                <a:cubicBezTo>
                  <a:pt x="2937" y="1270"/>
                  <a:pt x="2910" y="1247"/>
                  <a:pt x="2960" y="1280"/>
                </a:cubicBezTo>
                <a:cubicBezTo>
                  <a:pt x="2973" y="1300"/>
                  <a:pt x="2980" y="1327"/>
                  <a:pt x="3000" y="1340"/>
                </a:cubicBezTo>
                <a:cubicBezTo>
                  <a:pt x="3033" y="1362"/>
                  <a:pt x="3030" y="1348"/>
                  <a:pt x="3030" y="137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" name="Rectangle 51"/>
          <p:cNvSpPr>
            <a:spLocks noChangeArrowheads="1"/>
          </p:cNvSpPr>
          <p:nvPr/>
        </p:nvSpPr>
        <p:spPr bwMode="auto">
          <a:xfrm>
            <a:off x="0" y="384502"/>
            <a:ext cx="8244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</a:rPr>
              <a:t>Exemple d’Organisation du plateau technique en îlot de formation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" name="Rectangle 6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0" name="AutoShape 61"/>
          <p:cNvSpPr>
            <a:spLocks noChangeArrowheads="1"/>
          </p:cNvSpPr>
          <p:nvPr/>
        </p:nvSpPr>
        <p:spPr bwMode="auto">
          <a:xfrm>
            <a:off x="2522283" y="2558730"/>
            <a:ext cx="2476500" cy="1190625"/>
          </a:xfrm>
          <a:prstGeom prst="irregularSeal2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ILOT DE FORMATION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404122" y="864979"/>
            <a:ext cx="2718048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100" u="sng" dirty="0"/>
              <a:t>En terme de systèmes et sous-systèmes</a:t>
            </a:r>
            <a:r>
              <a:rPr lang="fr-FR" sz="1100" dirty="0"/>
              <a:t> :</a:t>
            </a:r>
          </a:p>
          <a:p>
            <a:pPr lvl="0"/>
            <a:r>
              <a:rPr lang="fr-FR" sz="1100" dirty="0"/>
              <a:t>Un système « véhicule école » V1 pré-équipé d’une </a:t>
            </a:r>
            <a:r>
              <a:rPr lang="fr-FR" sz="1100" i="1" dirty="0"/>
              <a:t>boîtes à pannes </a:t>
            </a:r>
            <a:r>
              <a:rPr lang="fr-FR" sz="1100" dirty="0"/>
              <a:t>sur lequel seront réalisés tous les TP de contrôle et diagnostic</a:t>
            </a:r>
          </a:p>
          <a:p>
            <a:pPr lvl="0"/>
            <a:endParaRPr lang="fr-FR" sz="1100" dirty="0" smtClean="0"/>
          </a:p>
          <a:p>
            <a:pPr lvl="0"/>
            <a:r>
              <a:rPr lang="fr-FR" sz="1100" dirty="0" smtClean="0"/>
              <a:t>Un </a:t>
            </a:r>
            <a:r>
              <a:rPr lang="fr-FR" sz="1100" dirty="0"/>
              <a:t>ou deux systèmes « véhicule école » V2, </a:t>
            </a:r>
            <a:r>
              <a:rPr lang="fr-FR" sz="1100" b="1" u="sng" dirty="0"/>
              <a:t>identique si possible à celui pré-équipé</a:t>
            </a:r>
            <a:r>
              <a:rPr lang="fr-FR" sz="1100" dirty="0"/>
              <a:t>, sur lequel seront réalisés tous les TP : de dépose et repose des sous ensembles, de réglages statiques.</a:t>
            </a:r>
          </a:p>
          <a:p>
            <a:pPr lvl="0"/>
            <a:endParaRPr lang="fr-FR" sz="1100" dirty="0" smtClean="0"/>
          </a:p>
          <a:p>
            <a:pPr lvl="0"/>
            <a:r>
              <a:rPr lang="fr-FR" sz="1100" dirty="0" smtClean="0"/>
              <a:t>En </a:t>
            </a:r>
            <a:r>
              <a:rPr lang="fr-FR" sz="1100" dirty="0"/>
              <a:t>périphérie de ces véhicules, 5 satellites au moins permettront de réaliser les TP pour les études internes des sous ensembles appartenant à ce type de système « véhicule école V ».</a:t>
            </a:r>
          </a:p>
          <a:p>
            <a:r>
              <a:rPr lang="fr-FR" sz="1100" dirty="0"/>
              <a:t>Ces satellites accueilleraient les sous-systèmes suivants :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fr-FR" sz="1100" dirty="0"/>
              <a:t>Ensemble source d’énergie principale du véhicule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fr-FR" sz="1100" dirty="0"/>
              <a:t>Ensemble transmission de puissance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fr-FR" sz="1100" dirty="0"/>
              <a:t>Ensemble accessoires électriques dynamiques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fr-FR" sz="1100" dirty="0"/>
              <a:t>Ensembles 1 de gestion de l’énergie et accessoires de sécurité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fr-FR" sz="1100" dirty="0"/>
              <a:t>Ensembles 2 de gestion de l’énergie et accessoires de sécurité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72751" y="3723521"/>
            <a:ext cx="18954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rgbClr val="FF0000"/>
                </a:solidFill>
              </a:rPr>
              <a:t>Observation, démontages, réglages hors contexte du véhicule </a:t>
            </a:r>
            <a:endParaRPr lang="fr-FR" sz="10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082" y="3364634"/>
            <a:ext cx="14179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/>
              <a:t>Outillage 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Moyens de mesure </a:t>
            </a:r>
            <a:r>
              <a:rPr lang="fr-FR" sz="1100" dirty="0" smtClean="0"/>
              <a:t> et </a:t>
            </a:r>
            <a:r>
              <a:rPr lang="fr-FR" sz="1100" dirty="0"/>
              <a:t>de contrôle</a:t>
            </a: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957593882"/>
              </p:ext>
            </p:extLst>
          </p:nvPr>
        </p:nvGraphicFramePr>
        <p:xfrm>
          <a:off x="1204331" y="2764241"/>
          <a:ext cx="1745406" cy="1200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67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6930</TotalTime>
  <Words>635</Words>
  <Application>Microsoft Office PowerPoint</Application>
  <PresentationFormat>Affichage à l'écran (4:3)</PresentationFormat>
  <Paragraphs>109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PSA PEUGEOT CITROEN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rénovation des diplômes de la filière automobile déc 2013</dc:title>
  <dc:creator>A.MAKOUDI</dc:creator>
  <cp:lastModifiedBy>MONTOUT Olivier</cp:lastModifiedBy>
  <cp:revision>186</cp:revision>
  <dcterms:created xsi:type="dcterms:W3CDTF">2008-07-17T08:18:45Z</dcterms:created>
  <dcterms:modified xsi:type="dcterms:W3CDTF">2014-06-29T22:19:31Z</dcterms:modified>
</cp:coreProperties>
</file>