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7" r:id="rId5"/>
    <p:sldId id="263" r:id="rId6"/>
    <p:sldId id="257" r:id="rId7"/>
    <p:sldId id="264" r:id="rId8"/>
    <p:sldId id="265" r:id="rId9"/>
    <p:sldId id="268" r:id="rId10"/>
    <p:sldId id="269" r:id="rId11"/>
    <p:sldId id="260" r:id="rId12"/>
    <p:sldId id="270" r:id="rId13"/>
    <p:sldId id="271" r:id="rId14"/>
    <p:sldId id="261" r:id="rId15"/>
    <p:sldId id="26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AAFA9-A834-4A30-B2B6-450B62729A7A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52433-0290-4F58-B498-00F45316D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75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9385-4251-4B52-9863-3B2E1948E88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11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9385-4251-4B52-9863-3B2E1948E886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1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12A4-6B86-4EEB-B079-D42AFF44B20C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E19B-962E-4A4F-9C32-489B007F5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41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12A4-6B86-4EEB-B079-D42AFF44B20C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E19B-962E-4A4F-9C32-489B007F5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56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12A4-6B86-4EEB-B079-D42AFF44B20C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E19B-962E-4A4F-9C32-489B007F5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23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12A4-6B86-4EEB-B079-D42AFF44B20C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E19B-962E-4A4F-9C32-489B007F5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29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12A4-6B86-4EEB-B079-D42AFF44B20C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E19B-962E-4A4F-9C32-489B007F5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84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12A4-6B86-4EEB-B079-D42AFF44B20C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E19B-962E-4A4F-9C32-489B007F5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10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12A4-6B86-4EEB-B079-D42AFF44B20C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E19B-962E-4A4F-9C32-489B007F5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73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12A4-6B86-4EEB-B079-D42AFF44B20C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E19B-962E-4A4F-9C32-489B007F5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10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12A4-6B86-4EEB-B079-D42AFF44B20C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E19B-962E-4A4F-9C32-489B007F5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15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12A4-6B86-4EEB-B079-D42AFF44B20C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E19B-962E-4A4F-9C32-489B007F5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07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12A4-6B86-4EEB-B079-D42AFF44B20C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E19B-962E-4A4F-9C32-489B007F5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38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B12A4-6B86-4EEB-B079-D42AFF44B20C}" type="datetimeFigureOut">
              <a:rPr lang="fr-FR" smtClean="0"/>
              <a:t>17/04/2016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9E19B-962E-4A4F-9C32-489B007F57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70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Les diplômes professionnels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Journée des maîtres auxiliaires </a:t>
            </a:r>
          </a:p>
          <a:p>
            <a:r>
              <a:rPr lang="fr-FR" dirty="0" smtClean="0"/>
              <a:t>18 avril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40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Référentiel de certification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49257"/>
            <a:ext cx="6819668" cy="514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7504" y="3945221"/>
            <a:ext cx="1254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: </a:t>
            </a:r>
          </a:p>
          <a:p>
            <a:r>
              <a:rPr lang="fr-FR" dirty="0" err="1" smtClean="0"/>
              <a:t>bacpro</a:t>
            </a:r>
            <a:r>
              <a:rPr lang="fr-FR" dirty="0" smtClean="0"/>
              <a:t> MEI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93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Utilisation en fin de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Mise en œuvre de la certification</a:t>
            </a:r>
          </a:p>
          <a:p>
            <a:pPr lvl="1"/>
            <a:r>
              <a:rPr lang="fr-FR" dirty="0" smtClean="0"/>
              <a:t>Les épreuves;</a:t>
            </a:r>
          </a:p>
          <a:p>
            <a:pPr lvl="1"/>
            <a:r>
              <a:rPr lang="fr-FR" dirty="0" smtClean="0"/>
              <a:t>Les modalités (ponctuelle écrite, ponctuelle orale, contrôle en cours de formation);</a:t>
            </a:r>
          </a:p>
          <a:p>
            <a:pPr lvl="1"/>
            <a:r>
              <a:rPr lang="fr-FR" dirty="0" smtClean="0"/>
              <a:t>Les compétences qui sont évaluées (et leurs poids respectifs);</a:t>
            </a:r>
          </a:p>
          <a:p>
            <a:pPr lvl="1"/>
            <a:r>
              <a:rPr lang="fr-FR" dirty="0" smtClean="0"/>
              <a:t>Les indicateurs de performances à utiliser pour décider si une compétence est acquise ou non;</a:t>
            </a:r>
          </a:p>
          <a:p>
            <a:pPr lvl="1"/>
            <a:r>
              <a:rPr lang="fr-FR" dirty="0" smtClean="0"/>
              <a:t>Les grilles d’évaluation à utiliser.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Les unités certificatives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15" y="1700808"/>
            <a:ext cx="71342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7504" y="3945221"/>
            <a:ext cx="1254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: </a:t>
            </a:r>
          </a:p>
          <a:p>
            <a:r>
              <a:rPr lang="fr-FR" dirty="0" err="1" smtClean="0"/>
              <a:t>bacpro</a:t>
            </a:r>
            <a:r>
              <a:rPr lang="fr-FR" dirty="0" smtClean="0"/>
              <a:t> MEI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4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Le règlement d’examen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47" y="1628800"/>
            <a:ext cx="84963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47864" y="6277962"/>
            <a:ext cx="221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: </a:t>
            </a:r>
            <a:r>
              <a:rPr lang="fr-FR" dirty="0" err="1" smtClean="0"/>
              <a:t>bacpro</a:t>
            </a:r>
            <a:r>
              <a:rPr lang="fr-FR" dirty="0" smtClean="0"/>
              <a:t> MEI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4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Utilisation pendant la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concevoir une </a:t>
            </a:r>
            <a:r>
              <a:rPr lang="fr-FR" b="1" dirty="0" smtClean="0"/>
              <a:t>progression pédagogique </a:t>
            </a:r>
            <a:r>
              <a:rPr lang="fr-FR" dirty="0" smtClean="0"/>
              <a:t>et </a:t>
            </a:r>
            <a:r>
              <a:rPr lang="fr-FR" b="1" dirty="0" smtClean="0"/>
              <a:t>l’évaluation associée </a:t>
            </a:r>
            <a:r>
              <a:rPr lang="fr-FR" dirty="0" smtClean="0"/>
              <a:t>(formative, sommative).</a:t>
            </a:r>
          </a:p>
          <a:p>
            <a:r>
              <a:rPr lang="fr-FR" dirty="0" smtClean="0"/>
              <a:t>Deux entrées possibles :</a:t>
            </a:r>
          </a:p>
          <a:p>
            <a:pPr lvl="1"/>
            <a:r>
              <a:rPr lang="fr-FR" dirty="0" smtClean="0"/>
              <a:t>Par les </a:t>
            </a:r>
            <a:r>
              <a:rPr lang="fr-FR" b="1" dirty="0" smtClean="0"/>
              <a:t>compétences</a:t>
            </a:r>
            <a:r>
              <a:rPr lang="fr-FR" dirty="0" smtClean="0"/>
              <a:t> (recommandé);</a:t>
            </a:r>
          </a:p>
          <a:p>
            <a:pPr lvl="1"/>
            <a:r>
              <a:rPr lang="fr-FR" dirty="0" smtClean="0"/>
              <a:t>Par les </a:t>
            </a:r>
            <a:r>
              <a:rPr lang="fr-FR" b="1" dirty="0" smtClean="0"/>
              <a:t>tâches professionnelles </a:t>
            </a:r>
            <a:r>
              <a:rPr lang="fr-FR" dirty="0" smtClean="0"/>
              <a:t>(exemple du projet), mais nécessite quand même une vérification à postériori des compétences visées.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5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Exemple : entrée par les compétences</a:t>
            </a:r>
            <a:endParaRPr lang="fr-FR" dirty="0"/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2368550" y="1745357"/>
            <a:ext cx="6062662" cy="4996011"/>
            <a:chOff x="1707" y="553"/>
            <a:chExt cx="3819" cy="3329"/>
          </a:xfrm>
        </p:grpSpPr>
        <p:sp>
          <p:nvSpPr>
            <p:cNvPr id="6" name="AutoShape 55" descr="Papier recyclé"/>
            <p:cNvSpPr>
              <a:spLocks noChangeArrowheads="1"/>
            </p:cNvSpPr>
            <p:nvPr/>
          </p:nvSpPr>
          <p:spPr bwMode="auto">
            <a:xfrm>
              <a:off x="1707" y="553"/>
              <a:ext cx="3819" cy="332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>
                <a:alphaModFix amt="67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7" name="Oval 56"/>
            <p:cNvSpPr>
              <a:spLocks noChangeArrowheads="1"/>
            </p:cNvSpPr>
            <p:nvPr/>
          </p:nvSpPr>
          <p:spPr bwMode="auto">
            <a:xfrm>
              <a:off x="1784" y="2691"/>
              <a:ext cx="1078" cy="567"/>
            </a:xfrm>
            <a:prstGeom prst="ellipse">
              <a:avLst/>
            </a:prstGeom>
            <a:solidFill>
              <a:srgbClr val="FFCC99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fr-FR" sz="1400" dirty="0"/>
                <a:t>Environnement</a:t>
              </a:r>
            </a:p>
            <a:p>
              <a:r>
                <a:rPr lang="fr-FR" sz="1400" dirty="0"/>
                <a:t>Informatique</a:t>
              </a:r>
            </a:p>
            <a:p>
              <a:r>
                <a:rPr lang="fr-FR" sz="1400" dirty="0"/>
                <a:t>sur plateforme</a:t>
              </a:r>
            </a:p>
          </p:txBody>
        </p:sp>
      </p:grp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300192" y="3785295"/>
            <a:ext cx="1800225" cy="92551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dirty="0">
                <a:latin typeface="Arial" charset="0"/>
              </a:rPr>
              <a:t>Formalisation des connaissances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757487" y="2046982"/>
            <a:ext cx="2087563" cy="650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dirty="0">
                <a:latin typeface="Arial" charset="0"/>
              </a:rPr>
              <a:t>Aides méthodologiques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372200" y="5707757"/>
            <a:ext cx="1619250" cy="646331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dirty="0" smtClean="0">
                <a:latin typeface="Arial" charset="0"/>
              </a:rPr>
              <a:t>Evaluation formative</a:t>
            </a:r>
            <a:endParaRPr lang="fr-FR" sz="1800" dirty="0">
              <a:latin typeface="Arial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09562" y="3055045"/>
            <a:ext cx="1800225" cy="6508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dirty="0">
                <a:latin typeface="Arial" charset="0"/>
              </a:rPr>
              <a:t>Objectif de formation</a:t>
            </a:r>
          </a:p>
        </p:txBody>
      </p:sp>
      <p:cxnSp>
        <p:nvCxnSpPr>
          <p:cNvPr id="14" name="AutoShape 17"/>
          <p:cNvCxnSpPr>
            <a:cxnSpLocks noChangeShapeType="1"/>
            <a:stCxn id="13" idx="3"/>
            <a:endCxn id="39" idx="1"/>
          </p:cNvCxnSpPr>
          <p:nvPr/>
        </p:nvCxnSpPr>
        <p:spPr bwMode="auto">
          <a:xfrm>
            <a:off x="2109787" y="3380482"/>
            <a:ext cx="377825" cy="8540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9"/>
          <p:cNvCxnSpPr>
            <a:cxnSpLocks noChangeShapeType="1"/>
            <a:endCxn id="39" idx="1"/>
          </p:cNvCxnSpPr>
          <p:nvPr/>
        </p:nvCxnSpPr>
        <p:spPr bwMode="auto">
          <a:xfrm flipV="1">
            <a:off x="2109787" y="4234557"/>
            <a:ext cx="377825" cy="8016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33225" y="4729279"/>
            <a:ext cx="1800225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dirty="0">
                <a:latin typeface="Arial" charset="0"/>
              </a:rPr>
              <a:t>Support           « technique »</a:t>
            </a:r>
          </a:p>
        </p:txBody>
      </p:sp>
      <p:cxnSp>
        <p:nvCxnSpPr>
          <p:cNvPr id="21" name="AutoShape 25"/>
          <p:cNvCxnSpPr>
            <a:cxnSpLocks noChangeShapeType="1"/>
            <a:stCxn id="40" idx="0"/>
            <a:endCxn id="10" idx="2"/>
          </p:cNvCxnSpPr>
          <p:nvPr/>
        </p:nvCxnSpPr>
        <p:spPr bwMode="auto">
          <a:xfrm rot="5400000" flipH="1">
            <a:off x="3890168" y="2609751"/>
            <a:ext cx="1220788" cy="1397000"/>
          </a:xfrm>
          <a:prstGeom prst="bentConnector3">
            <a:avLst>
              <a:gd name="adj1" fmla="val 499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5133975" y="2046982"/>
            <a:ext cx="1511300" cy="6508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dirty="0">
                <a:latin typeface="Arial" charset="0"/>
              </a:rPr>
              <a:t>Assistances techniques</a:t>
            </a:r>
          </a:p>
        </p:txBody>
      </p:sp>
      <p:cxnSp>
        <p:nvCxnSpPr>
          <p:cNvPr id="23" name="AutoShape 27"/>
          <p:cNvCxnSpPr>
            <a:cxnSpLocks noChangeShapeType="1"/>
            <a:stCxn id="40" idx="0"/>
            <a:endCxn id="22" idx="2"/>
          </p:cNvCxnSpPr>
          <p:nvPr/>
        </p:nvCxnSpPr>
        <p:spPr bwMode="auto">
          <a:xfrm rot="16200000">
            <a:off x="4933950" y="2962969"/>
            <a:ext cx="1220788" cy="690563"/>
          </a:xfrm>
          <a:prstGeom prst="bentConnector3">
            <a:avLst>
              <a:gd name="adj1" fmla="val 499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8"/>
          <p:cNvCxnSpPr>
            <a:cxnSpLocks noChangeShapeType="1"/>
            <a:stCxn id="40" idx="3"/>
            <a:endCxn id="9" idx="1"/>
          </p:cNvCxnSpPr>
          <p:nvPr/>
        </p:nvCxnSpPr>
        <p:spPr bwMode="auto">
          <a:xfrm>
            <a:off x="5999162" y="4244083"/>
            <a:ext cx="301030" cy="396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FF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82575" y="1308795"/>
            <a:ext cx="1800225" cy="68421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dirty="0">
                <a:latin typeface="Arial" charset="0"/>
              </a:rPr>
              <a:t>Référentiel       et stratégie</a:t>
            </a:r>
          </a:p>
        </p:txBody>
      </p:sp>
      <p:cxnSp>
        <p:nvCxnSpPr>
          <p:cNvPr id="26" name="AutoShape 16"/>
          <p:cNvCxnSpPr>
            <a:cxnSpLocks noChangeShapeType="1"/>
            <a:stCxn id="25" idx="2"/>
            <a:endCxn id="13" idx="0"/>
          </p:cNvCxnSpPr>
          <p:nvPr/>
        </p:nvCxnSpPr>
        <p:spPr bwMode="auto">
          <a:xfrm>
            <a:off x="1182687" y="1993007"/>
            <a:ext cx="26988" cy="106203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32"/>
          <p:cNvCxnSpPr>
            <a:cxnSpLocks noChangeShapeType="1"/>
            <a:stCxn id="39" idx="3"/>
            <a:endCxn id="40" idx="1"/>
          </p:cNvCxnSpPr>
          <p:nvPr/>
        </p:nvCxnSpPr>
        <p:spPr bwMode="auto">
          <a:xfrm>
            <a:off x="4197350" y="4234557"/>
            <a:ext cx="200025" cy="9525"/>
          </a:xfrm>
          <a:prstGeom prst="straightConnector1">
            <a:avLst/>
          </a:prstGeom>
          <a:noFill/>
          <a:ln w="9525">
            <a:solidFill>
              <a:srgbClr val="FF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462" y="3128070"/>
            <a:ext cx="1368425" cy="503237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dirty="0"/>
          </a:p>
        </p:txBody>
      </p:sp>
      <p:sp>
        <p:nvSpPr>
          <p:cNvPr id="29" name="AutoShape 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462" y="4783832"/>
            <a:ext cx="1376363" cy="53022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28925" y="3991670"/>
            <a:ext cx="1008062" cy="503237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84687" y="3991670"/>
            <a:ext cx="1368425" cy="503237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" name="Group 50"/>
          <p:cNvGrpSpPr>
            <a:grpSpLocks/>
          </p:cNvGrpSpPr>
          <p:nvPr/>
        </p:nvGrpSpPr>
        <p:grpSpPr bwMode="auto">
          <a:xfrm>
            <a:off x="1149350" y="3693220"/>
            <a:ext cx="5137149" cy="585787"/>
            <a:chOff x="960" y="1791"/>
            <a:chExt cx="3408" cy="369"/>
          </a:xfrm>
        </p:grpSpPr>
        <p:sp>
          <p:nvSpPr>
            <p:cNvPr id="37" name="Line 49"/>
            <p:cNvSpPr>
              <a:spLocks noChangeShapeType="1"/>
            </p:cNvSpPr>
            <p:nvPr/>
          </p:nvSpPr>
          <p:spPr bwMode="auto">
            <a:xfrm>
              <a:off x="960" y="2148"/>
              <a:ext cx="34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48"/>
            <p:cNvSpPr>
              <a:spLocks noChangeShapeType="1"/>
            </p:cNvSpPr>
            <p:nvPr/>
          </p:nvSpPr>
          <p:spPr bwMode="auto">
            <a:xfrm flipH="1">
              <a:off x="981" y="1791"/>
              <a:ext cx="0" cy="36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487612" y="3928170"/>
            <a:ext cx="1709738" cy="6111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dist">
              <a:spcBef>
                <a:spcPct val="50000"/>
              </a:spcBef>
              <a:defRPr/>
            </a:pPr>
            <a:r>
              <a:rPr lang="fr-FR" sz="1800" spc="-150" dirty="0">
                <a:latin typeface="+mn-lt"/>
                <a:ea typeface="+mn-ea"/>
                <a:cs typeface="+mn-cs"/>
              </a:rPr>
              <a:t>Problématique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4397375" y="3918645"/>
            <a:ext cx="1601787" cy="6508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dirty="0">
                <a:latin typeface="Arial" charset="0"/>
              </a:rPr>
              <a:t>Activités de l</a:t>
            </a:r>
            <a:r>
              <a:rPr lang="ja-JP" altLang="fr-FR" sz="1800" dirty="0">
                <a:latin typeface="Arial" charset="0"/>
              </a:rPr>
              <a:t>’</a:t>
            </a:r>
            <a:r>
              <a:rPr lang="fr-FR" altLang="ja-JP" sz="1800" dirty="0">
                <a:latin typeface="Arial" charset="0"/>
              </a:rPr>
              <a:t>élève</a:t>
            </a:r>
            <a:endParaRPr lang="fr-FR" sz="1800" dirty="0">
              <a:latin typeface="Arial" charset="0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4371652" y="4852094"/>
            <a:ext cx="1619250" cy="92333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dirty="0">
                <a:latin typeface="Arial" charset="0"/>
              </a:rPr>
              <a:t>Ressources </a:t>
            </a:r>
            <a:r>
              <a:rPr lang="fr-FR" sz="1800" dirty="0" smtClean="0">
                <a:latin typeface="Arial" charset="0"/>
              </a:rPr>
              <a:t>disciplinaires (numériques)</a:t>
            </a:r>
            <a:endParaRPr lang="fr-FR" sz="1800" dirty="0">
              <a:latin typeface="Arial" charset="0"/>
            </a:endParaRPr>
          </a:p>
        </p:txBody>
      </p:sp>
      <p:cxnSp>
        <p:nvCxnSpPr>
          <p:cNvPr id="42" name="Connecteur droit avec flèche 46"/>
          <p:cNvCxnSpPr>
            <a:cxnSpLocks noChangeShapeType="1"/>
          </p:cNvCxnSpPr>
          <p:nvPr/>
        </p:nvCxnSpPr>
        <p:spPr bwMode="auto">
          <a:xfrm>
            <a:off x="5163740" y="4587704"/>
            <a:ext cx="0" cy="3048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onnecteur droit avec flèche 46"/>
          <p:cNvCxnSpPr>
            <a:endCxn id="11" idx="0"/>
          </p:cNvCxnSpPr>
          <p:nvPr/>
        </p:nvCxnSpPr>
        <p:spPr>
          <a:xfrm>
            <a:off x="7169597" y="4725144"/>
            <a:ext cx="12228" cy="982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11" idx="1"/>
          </p:cNvCxnSpPr>
          <p:nvPr/>
        </p:nvCxnSpPr>
        <p:spPr>
          <a:xfrm flipH="1" flipV="1">
            <a:off x="78284" y="6030922"/>
            <a:ext cx="629391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78284" y="3366867"/>
            <a:ext cx="0" cy="2664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endCxn id="13" idx="1"/>
          </p:cNvCxnSpPr>
          <p:nvPr/>
        </p:nvCxnSpPr>
        <p:spPr>
          <a:xfrm>
            <a:off x="78284" y="3380483"/>
            <a:ext cx="2312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3995936" y="1745357"/>
            <a:ext cx="21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Autonomie de l’élève</a:t>
            </a:r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2437263" y="4509120"/>
            <a:ext cx="181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Travail sur le sens</a:t>
            </a:r>
            <a:endParaRPr lang="fr-FR" dirty="0"/>
          </a:p>
        </p:txBody>
      </p:sp>
      <p:cxnSp>
        <p:nvCxnSpPr>
          <p:cNvPr id="60" name="Connecteur droit avec flèche 59"/>
          <p:cNvCxnSpPr>
            <a:stCxn id="9" idx="3"/>
            <a:endCxn id="6" idx="3"/>
          </p:cNvCxnSpPr>
          <p:nvPr/>
        </p:nvCxnSpPr>
        <p:spPr>
          <a:xfrm flipV="1">
            <a:off x="8100417" y="4243363"/>
            <a:ext cx="330795" cy="46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13"/>
          <p:cNvSpPr txBox="1">
            <a:spLocks noChangeArrowheads="1"/>
          </p:cNvSpPr>
          <p:nvPr/>
        </p:nvSpPr>
        <p:spPr bwMode="auto">
          <a:xfrm rot="16200000">
            <a:off x="8017903" y="3903428"/>
            <a:ext cx="1619250" cy="646331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dirty="0" smtClean="0">
                <a:latin typeface="Arial" charset="0"/>
              </a:rPr>
              <a:t>Evaluation sommative</a:t>
            </a:r>
            <a:endParaRPr lang="fr-FR" sz="1800" dirty="0">
              <a:latin typeface="Arial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137085" y="6095037"/>
            <a:ext cx="2024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CI : centre d’intérêt</a:t>
            </a:r>
          </a:p>
          <a:p>
            <a:r>
              <a:rPr lang="fr-FR" b="1" dirty="0" smtClean="0"/>
              <a:t>Cp : compétence</a:t>
            </a:r>
            <a:endParaRPr lang="fr-FR" b="1" dirty="0"/>
          </a:p>
        </p:txBody>
      </p:sp>
      <p:sp>
        <p:nvSpPr>
          <p:cNvPr id="70" name="ZoneTexte 69"/>
          <p:cNvSpPr txBox="1"/>
          <p:nvPr/>
        </p:nvSpPr>
        <p:spPr>
          <a:xfrm>
            <a:off x="1301743" y="253365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CI / Cp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913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6" grpId="0" animBg="1"/>
      <p:bldP spid="22" grpId="0" animBg="1"/>
      <p:bldP spid="25" grpId="0" animBg="1"/>
      <p:bldP spid="28" grpId="0" animBg="1"/>
      <p:bldP spid="29" grpId="0" animBg="1"/>
      <p:bldP spid="33" grpId="0" animBg="1"/>
      <p:bldP spid="34" grpId="0" animBg="1"/>
      <p:bldP spid="39" grpId="0" animBg="1"/>
      <p:bldP spid="40" grpId="0" animBg="1"/>
      <p:bldP spid="41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3" t="20617" r="14953" b="12716"/>
          <a:stretch/>
        </p:blipFill>
        <p:spPr bwMode="auto">
          <a:xfrm>
            <a:off x="-16272" y="-27384"/>
            <a:ext cx="9160272" cy="688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0098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3" t="23333" r="14912" b="10000"/>
          <a:stretch/>
        </p:blipFill>
        <p:spPr bwMode="auto">
          <a:xfrm>
            <a:off x="-1168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850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Structure des diplômes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2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/>
              <a:t>Référentiel des activités </a:t>
            </a:r>
            <a:r>
              <a:rPr lang="fr-FR" dirty="0" smtClean="0"/>
              <a:t>professionnelles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645024"/>
            <a:ext cx="82486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pPr lvl="1"/>
            <a:r>
              <a:rPr lang="fr-FR" dirty="0" smtClean="0"/>
              <a:t>Défini </a:t>
            </a:r>
            <a:r>
              <a:rPr lang="fr-FR" dirty="0"/>
              <a:t>en termes de </a:t>
            </a:r>
            <a:r>
              <a:rPr lang="fr-FR" b="1" dirty="0"/>
              <a:t>fonctions, activités</a:t>
            </a:r>
            <a:r>
              <a:rPr lang="fr-FR" dirty="0"/>
              <a:t> et de </a:t>
            </a:r>
            <a:r>
              <a:rPr lang="fr-FR" b="1" dirty="0"/>
              <a:t>tâches</a:t>
            </a:r>
            <a:r>
              <a:rPr lang="fr-FR" dirty="0"/>
              <a:t> ce que l’on attend du futur détenteur du diplôme en milieu professionnel.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6401420"/>
            <a:ext cx="221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: </a:t>
            </a:r>
            <a:r>
              <a:rPr lang="fr-FR" dirty="0" err="1" smtClean="0"/>
              <a:t>bacpro</a:t>
            </a:r>
            <a:r>
              <a:rPr lang="fr-FR" dirty="0" smtClean="0"/>
              <a:t> MEI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1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Référentiel de certification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Défini les </a:t>
            </a:r>
            <a:r>
              <a:rPr lang="fr-FR" b="1" dirty="0" smtClean="0"/>
              <a:t>compétences</a:t>
            </a:r>
            <a:r>
              <a:rPr lang="fr-FR" dirty="0" smtClean="0"/>
              <a:t> que doit maitriser le futur professionnel et le lien entre tâches et compétences;</a:t>
            </a:r>
          </a:p>
          <a:p>
            <a:pPr lvl="1"/>
            <a:r>
              <a:rPr lang="fr-FR" dirty="0" smtClean="0"/>
              <a:t>Défini les savoirs associés ;</a:t>
            </a:r>
          </a:p>
          <a:p>
            <a:pPr lvl="1"/>
            <a:r>
              <a:rPr lang="fr-FR" dirty="0" smtClean="0"/>
              <a:t>Défini les modalités de certification (regroupement des compétences  en unités ;</a:t>
            </a:r>
          </a:p>
          <a:p>
            <a:pPr lvl="1"/>
            <a:r>
              <a:rPr lang="fr-FR" dirty="0" smtClean="0"/>
              <a:t>défini </a:t>
            </a:r>
            <a:r>
              <a:rPr lang="fr-FR" dirty="0"/>
              <a:t>l</a:t>
            </a:r>
            <a:r>
              <a:rPr lang="fr-FR" dirty="0" smtClean="0"/>
              <a:t>es épreuves et un règlement d’examen.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2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/>
              <a:t>Référentiel de </a:t>
            </a:r>
            <a:r>
              <a:rPr lang="fr-FR" dirty="0" smtClean="0"/>
              <a:t>certification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5534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987824" y="6401420"/>
            <a:ext cx="221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: </a:t>
            </a:r>
            <a:r>
              <a:rPr lang="fr-FR" dirty="0" err="1" smtClean="0"/>
              <a:t>bacpro</a:t>
            </a:r>
            <a:r>
              <a:rPr lang="fr-FR" dirty="0" smtClean="0"/>
              <a:t> MEI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0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Référentiel de certification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51" y="1577677"/>
            <a:ext cx="56578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3935445"/>
            <a:ext cx="1254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: </a:t>
            </a:r>
          </a:p>
          <a:p>
            <a:r>
              <a:rPr lang="fr-FR" dirty="0" err="1" smtClean="0"/>
              <a:t>bacpro</a:t>
            </a:r>
            <a:r>
              <a:rPr lang="fr-FR" dirty="0" smtClean="0"/>
              <a:t> MEI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84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Référentiel de certification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51535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7504" y="3945221"/>
            <a:ext cx="1254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: </a:t>
            </a:r>
          </a:p>
          <a:p>
            <a:r>
              <a:rPr lang="fr-FR" dirty="0" err="1" smtClean="0"/>
              <a:t>bacpro</a:t>
            </a:r>
            <a:r>
              <a:rPr lang="fr-FR" dirty="0" smtClean="0"/>
              <a:t> MEI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1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302</Words>
  <Application>Microsoft Office PowerPoint</Application>
  <PresentationFormat>Affichage à l'écran (4:3)</PresentationFormat>
  <Paragraphs>62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Les diplômes professionnels</vt:lpstr>
      <vt:lpstr>Présentation PowerPoint</vt:lpstr>
      <vt:lpstr>Présentation PowerPoint</vt:lpstr>
      <vt:lpstr>Structure des diplômes</vt:lpstr>
      <vt:lpstr>Référentiel des activités professionnelles</vt:lpstr>
      <vt:lpstr>Référentiel de certification</vt:lpstr>
      <vt:lpstr>Référentiel de certification</vt:lpstr>
      <vt:lpstr>Référentiel de certification</vt:lpstr>
      <vt:lpstr>Référentiel de certification</vt:lpstr>
      <vt:lpstr>Référentiel de certification</vt:lpstr>
      <vt:lpstr>Utilisation en fin de formation</vt:lpstr>
      <vt:lpstr>Les unités certificatives</vt:lpstr>
      <vt:lpstr>Le règlement d’examen</vt:lpstr>
      <vt:lpstr>Utilisation pendant la formation</vt:lpstr>
      <vt:lpstr>Exemple : entrée par les compétences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diplômes professionnels</dc:title>
  <dc:creator>plefebvre</dc:creator>
  <cp:lastModifiedBy>omontout</cp:lastModifiedBy>
  <cp:revision>11</cp:revision>
  <dcterms:created xsi:type="dcterms:W3CDTF">2016-04-15T01:49:31Z</dcterms:created>
  <dcterms:modified xsi:type="dcterms:W3CDTF">2016-04-17T06:50:51Z</dcterms:modified>
</cp:coreProperties>
</file>