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81" r:id="rId8"/>
    <p:sldId id="275" r:id="rId9"/>
    <p:sldId id="282" r:id="rId10"/>
    <p:sldId id="26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53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5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90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8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6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9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71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5" y="703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5" y="309492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71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6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2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5" y="1407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2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6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B4BB7BF-5AFC-4E3F-B802-731A71420438}" type="datetimeFigureOut">
              <a:rPr lang="fr-FR" smtClean="0"/>
              <a:pPr/>
              <a:t>06/11/2015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2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EE0FC17-2495-42B1-9A48-7DC53693F7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eanBatisse\Documents\U32\Vid&#233;os%20ressources\Cycle%204%20temps%20diesel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dist="25400" dir="1740000" algn="ctr" rotWithShape="0">
              <a:schemeClr val="tx1">
                <a:alpha val="19000"/>
              </a:schemeClr>
            </a:outerShdw>
          </a:effectLst>
        </p:spPr>
        <p:txBody>
          <a:bodyPr anchor="ctr">
            <a:normAutofit fontScale="90000"/>
          </a:bodyPr>
          <a:lstStyle/>
          <a:p>
            <a:pPr algn="ctr"/>
            <a:r>
              <a:rPr lang="fr-FR" sz="49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Dossier de Travail U32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tx1"/>
                </a:solidFill>
              </a:rPr>
              <a:t>Communication Technique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Diagnostic d’un système mécanique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8064896" cy="1296144"/>
          </a:xfrm>
        </p:spPr>
        <p:txBody>
          <a:bodyPr anchor="t">
            <a:normAutofit/>
          </a:bodyPr>
          <a:lstStyle/>
          <a:p>
            <a:pPr algn="l"/>
            <a:r>
              <a:rPr lang="fr-FR" b="1" dirty="0" smtClean="0"/>
              <a:t>Elève</a:t>
            </a:r>
            <a:r>
              <a:rPr lang="fr-FR" dirty="0" smtClean="0"/>
              <a:t>:  BONO Jean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03848" y="537321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bg1"/>
                </a:solidFill>
              </a:rPr>
              <a:t>1 ère Bac Pro VTR </a:t>
            </a:r>
          </a:p>
          <a:p>
            <a:pPr algn="r"/>
            <a:r>
              <a:rPr lang="fr-FR" sz="2000" dirty="0" smtClean="0">
                <a:solidFill>
                  <a:schemeClr val="bg1"/>
                </a:solidFill>
              </a:rPr>
              <a:t>Année 2016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8229600" cy="78524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Nos hypothèses:</a:t>
            </a:r>
            <a:endParaRPr lang="fr-FR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528" y="1268758"/>
          <a:ext cx="8229600" cy="501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 smtClean="0"/>
                        <a:t>Fuite pression de compression</a:t>
                      </a:r>
                      <a:endParaRPr lang="fr-FR" sz="2000" u="sng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 smtClean="0"/>
                        <a:t>Mauvais réglage moteur</a:t>
                      </a:r>
                      <a:endParaRPr lang="fr-FR" sz="2000" u="sng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2" action="ppaction://hlinksldjump" tooltip="CLIQUEZ"/>
                        </a:rPr>
                        <a:t>Fissure dans la culasse</a:t>
                      </a:r>
                    </a:p>
                    <a:p>
                      <a:r>
                        <a:rPr lang="fr-FR" sz="18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2" action="ppaction://hlinksldjump" tooltip="CLIQUEZ"/>
                        </a:rPr>
                        <a:t>(enceinte</a:t>
                      </a:r>
                      <a:r>
                        <a:rPr lang="fr-FR" sz="18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2" action="ppaction://hlinksldjump" tooltip="CLIQUEZ"/>
                        </a:rPr>
                        <a:t> thermique)</a:t>
                      </a:r>
                      <a:endParaRPr lang="fr-FR" sz="18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Mauvais réglage</a:t>
                      </a:r>
                      <a:r>
                        <a:rPr lang="fr-FR" sz="1800" baseline="0" dirty="0" smtClean="0"/>
                        <a:t> de culbuteur</a:t>
                      </a:r>
                      <a:endParaRPr lang="fr-FR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3" action="ppaction://hlinksldjump" tooltip="CLIQUEZ"/>
                        </a:rPr>
                        <a:t>Fuite</a:t>
                      </a:r>
                      <a:r>
                        <a:rPr lang="fr-FR" sz="18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3" action="ppaction://hlinksldjump" tooltip="CLIQUEZ"/>
                        </a:rPr>
                        <a:t> par le joint de culasse </a:t>
                      </a:r>
                      <a:r>
                        <a:rPr lang="fr-FR" sz="18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3" action="ppaction://hlinksldjump" tooltip="CLIQUEZ"/>
                        </a:rPr>
                        <a:t>(enceinte</a:t>
                      </a:r>
                      <a:r>
                        <a:rPr lang="fr-FR" sz="18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3" action="ppaction://hlinksldjump" tooltip="CLIQUEZ"/>
                        </a:rPr>
                        <a:t> thermique)</a:t>
                      </a:r>
                      <a:endParaRPr lang="fr-FR" sz="18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fr-FR" sz="18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Défaut de calage de distribution</a:t>
                      </a:r>
                      <a:endParaRPr lang="fr-FR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4" action="ppaction://hlinksldjump" tooltip="CLIQUEZ"/>
                        </a:rPr>
                        <a:t>Fuite par les</a:t>
                      </a:r>
                      <a:r>
                        <a:rPr lang="fr-FR" sz="18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4" action="ppaction://hlinksldjump" tooltip="CLIQUEZ"/>
                        </a:rPr>
                        <a:t> soupapes </a:t>
                      </a:r>
                      <a:r>
                        <a:rPr lang="fr-FR" sz="18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4" action="ppaction://hlinksldjump" tooltip="CLIQUEZ"/>
                        </a:rPr>
                        <a:t>(enceinte</a:t>
                      </a:r>
                      <a:r>
                        <a:rPr lang="fr-FR" sz="18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hlinkClick r:id="rId4" action="ppaction://hlinksldjump" tooltip="CLIQUEZ"/>
                        </a:rPr>
                        <a:t> thermique)</a:t>
                      </a:r>
                      <a:endParaRPr lang="fr-FR" sz="18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endParaRPr lang="fr-FR" sz="18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Perte</a:t>
                      </a:r>
                      <a:r>
                        <a:rPr lang="fr-FR" sz="1800" baseline="0" dirty="0" smtClean="0"/>
                        <a:t> de pression par les segments ( équipage mobile)</a:t>
                      </a:r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Fissure dans la culasse</a:t>
            </a:r>
            <a:endParaRPr lang="fr-FR" dirty="0"/>
          </a:p>
        </p:txBody>
      </p:sp>
      <p:pic>
        <p:nvPicPr>
          <p:cNvPr id="5" name="Espace réservé du contenu 4" descr="fissure culas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436859" cy="4060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Validation des hypothèses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1560" y="1397000"/>
          <a:ext cx="7488832" cy="51145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>
                      <a:alpha val="0"/>
                    </a:schemeClr>
                  </a:outerShdw>
                </a:effectLst>
                <a:tableStyleId>{5C22544A-7EE6-4342-B048-85BDC9FD1C3A}</a:tableStyleId>
              </a:tblPr>
              <a:tblGrid>
                <a:gridCol w="7488832"/>
              </a:tblGrid>
              <a:tr h="937260">
                <a:tc>
                  <a:txBody>
                    <a:bodyPr/>
                    <a:lstStyle/>
                    <a:p>
                      <a:pPr algn="ctr"/>
                      <a:r>
                        <a:rPr lang="fr-FR" sz="2800" b="0" dirty="0" smtClean="0"/>
                        <a:t>La</a:t>
                      </a:r>
                      <a:r>
                        <a:rPr lang="fr-FR" sz="2800" b="0" baseline="0" dirty="0" smtClean="0"/>
                        <a:t> distribution est correctement calée</a:t>
                      </a:r>
                      <a:endParaRPr lang="fr-FR" sz="2800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77322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3600400" cy="349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22960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246393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Contrôle</a:t>
                      </a:r>
                      <a:r>
                        <a:rPr lang="fr-FR" sz="3200" b="1" baseline="0" dirty="0" smtClean="0"/>
                        <a:t> du jeu aux soupapes</a:t>
                      </a:r>
                      <a:endParaRPr lang="fr-FR" sz="3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50151">
                <a:tc>
                  <a:txBody>
                    <a:bodyPr/>
                    <a:lstStyle/>
                    <a:p>
                      <a:endParaRPr lang="fr-FR" sz="2400" dirty="0" smtClean="0"/>
                    </a:p>
                    <a:p>
                      <a:r>
                        <a:rPr lang="fr-FR" sz="28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Jeu aux soupapes</a:t>
                      </a:r>
                    </a:p>
                    <a:p>
                      <a:endParaRPr lang="fr-FR" sz="2800" b="1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- Le moteur DW10TD étant équipé de poussoir</a:t>
                      </a:r>
                      <a:r>
                        <a:rPr lang="fr-FR" sz="24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hydrauliques, </a:t>
                      </a:r>
                      <a:r>
                        <a:rPr lang="fr-FR" sz="2400" u="sng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aucun réglage n’est nécessaire.</a:t>
                      </a:r>
                      <a:endParaRPr lang="fr-FR" sz="2400" u="sng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1520" y="476250"/>
          <a:ext cx="8712968" cy="468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536504"/>
              </a:tblGrid>
              <a:tr h="1058142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Contrôle de la compression moteur</a:t>
                      </a:r>
                      <a:endParaRPr lang="fr-FR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22800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Valeur de compression pour chaque cylindre:</a:t>
                      </a:r>
                    </a:p>
                    <a:p>
                      <a:endParaRPr lang="fr-FR" sz="18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valeur minimale : 25 à 30 bar(s) </a:t>
                      </a:r>
                    </a:p>
                    <a:p>
                      <a:endParaRPr lang="fr-FR" sz="24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l'écart maxi entre cylindres doit être de 5 bars </a:t>
                      </a:r>
                    </a:p>
                    <a:p>
                      <a:endParaRPr lang="fr-F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valeur mesurée pour</a:t>
                      </a:r>
                      <a:r>
                        <a:rPr lang="fr-FR" sz="24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chaque cylindre:</a:t>
                      </a:r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5229201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Il y a un défaut de compression sur le cylindre N°4 			</a:t>
            </a:r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cyl4</a:t>
            </a:r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15 bars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compr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492896"/>
            <a:ext cx="2270943" cy="2570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1" y="404665"/>
          <a:ext cx="8003237" cy="617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73"/>
                <a:gridCol w="1124742"/>
                <a:gridCol w="1440160"/>
                <a:gridCol w="1436716"/>
                <a:gridCol w="1299588"/>
                <a:gridCol w="1368158"/>
              </a:tblGrid>
              <a:tr h="72746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Elément mis en cause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Effet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Moyen de contrôle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Condition de contrôle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Grandeur attendue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Grandeur</a:t>
                      </a:r>
                      <a:r>
                        <a:rPr lang="fr-FR" sz="1800" baseline="0" dirty="0" smtClean="0"/>
                        <a:t> mesurée</a:t>
                      </a:r>
                      <a:endParaRPr lang="fr-FR" sz="1800" dirty="0"/>
                    </a:p>
                  </a:txBody>
                  <a:tcPr/>
                </a:tc>
              </a:tr>
              <a:tr h="8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Fissure dans la culasse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Perte de pression de compression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1/</a:t>
                      </a:r>
                      <a:r>
                        <a:rPr lang="fr-FR" sz="1200" baseline="0" dirty="0" smtClean="0"/>
                        <a:t> Visuel</a:t>
                      </a:r>
                    </a:p>
                    <a:p>
                      <a:r>
                        <a:rPr lang="fr-FR" sz="1200" baseline="0" dirty="0" smtClean="0"/>
                        <a:t>2/ Test d’étanchéité chez un professionnel 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Culasse</a:t>
                      </a:r>
                      <a:r>
                        <a:rPr lang="fr-FR" sz="1200" baseline="0" dirty="0" smtClean="0"/>
                        <a:t> déposée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de fissure ni de perte de pression.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Une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fissure est visible à l’œil nue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96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Fuite</a:t>
                      </a: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 par le joint de culasse</a:t>
                      </a:r>
                      <a:endParaRPr lang="fr-FR" sz="12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Compressiomètre ou</a:t>
                      </a:r>
                      <a:r>
                        <a:rPr lang="fr-FR" sz="1200" baseline="0" dirty="0" smtClean="0"/>
                        <a:t> contrôleur d’étanchéité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200" dirty="0" smtClean="0"/>
                        <a:t>Compressiomètre: le</a:t>
                      </a:r>
                      <a:r>
                        <a:rPr lang="fr-FR" sz="1200" baseline="0" dirty="0" smtClean="0"/>
                        <a:t> moteur doit pouvoir tourner au démarreur sans démarrer</a:t>
                      </a:r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Contrôleur d’étanchéité:</a:t>
                      </a:r>
                    </a:p>
                    <a:p>
                      <a:r>
                        <a:rPr lang="fr-FR" sz="1200" baseline="0" dirty="0" smtClean="0"/>
                        <a:t>Piston au PMH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Pas de perte de</a:t>
                      </a:r>
                      <a:r>
                        <a:rPr lang="fr-FR" sz="1200" baseline="0" dirty="0" smtClean="0"/>
                        <a:t> pression</a:t>
                      </a:r>
                    </a:p>
                    <a:p>
                      <a:pPr algn="ctr"/>
                      <a:r>
                        <a:rPr lang="fr-FR" sz="1200" baseline="0" dirty="0" smtClean="0"/>
                        <a:t>20&lt; P&lt;25 Bars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</a:t>
                      </a:r>
                      <a:r>
                        <a:rPr lang="fr-FR" sz="900" dirty="0" smtClean="0"/>
                        <a:t>cyl1</a:t>
                      </a:r>
                      <a:r>
                        <a:rPr lang="fr-FR" sz="1200" dirty="0" smtClean="0"/>
                        <a:t>= 29 Bars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</a:t>
                      </a:r>
                      <a:r>
                        <a:rPr lang="fr-FR" sz="900" dirty="0" smtClean="0"/>
                        <a:t>cyl2</a:t>
                      </a:r>
                      <a:r>
                        <a:rPr lang="fr-FR" sz="1200" dirty="0" smtClean="0"/>
                        <a:t>=</a:t>
                      </a:r>
                      <a:r>
                        <a:rPr lang="fr-FR" sz="1200" baseline="0" dirty="0" smtClean="0"/>
                        <a:t> 27 Bars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r>
                        <a:rPr lang="fr-FR" sz="1200" dirty="0" smtClean="0"/>
                        <a:t>P</a:t>
                      </a:r>
                      <a:r>
                        <a:rPr lang="fr-FR" sz="900" dirty="0" smtClean="0"/>
                        <a:t>cyl3</a:t>
                      </a:r>
                      <a:r>
                        <a:rPr lang="fr-FR" sz="1200" dirty="0" smtClean="0"/>
                        <a:t>= 26 Bars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fr-FR" sz="900" b="1" dirty="0" smtClean="0">
                          <a:solidFill>
                            <a:srgbClr val="FF0000"/>
                          </a:solidFill>
                        </a:rPr>
                        <a:t>cyl4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15 Bars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Fuite par les</a:t>
                      </a: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 soupapes</a:t>
                      </a:r>
                      <a:endParaRPr lang="fr-FR" sz="12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0863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Perte</a:t>
                      </a:r>
                      <a:r>
                        <a:rPr lang="fr-FR" sz="1200" baseline="0" dirty="0" smtClean="0"/>
                        <a:t> de pression par les segments </a:t>
                      </a:r>
                      <a:endParaRPr lang="fr-FR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Mauvais réglage</a:t>
                      </a:r>
                      <a:r>
                        <a:rPr lang="fr-FR" sz="1200" baseline="0" dirty="0" smtClean="0"/>
                        <a:t> de culbuteur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Mauvais remplissage des cylindres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Contrôler le</a:t>
                      </a:r>
                      <a:r>
                        <a:rPr lang="fr-FR" sz="1200" baseline="0" dirty="0" smtClean="0"/>
                        <a:t> jeu aux</a:t>
                      </a:r>
                      <a:r>
                        <a:rPr lang="fr-FR" sz="1200" dirty="0" smtClean="0"/>
                        <a:t> soupapes avec un jeu de cales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Moteur froid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Valeur constructeur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Aucun réglage possible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05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Défaut de calage de distribution</a:t>
                      </a:r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Perte</a:t>
                      </a:r>
                      <a:r>
                        <a:rPr lang="fr-FR" sz="1200" baseline="0" dirty="0" smtClean="0"/>
                        <a:t> de remplissage des cylindres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Calage</a:t>
                      </a:r>
                      <a:r>
                        <a:rPr lang="fr-FR" sz="1200" baseline="0" dirty="0" smtClean="0"/>
                        <a:t> de distribution en pigeant le moteur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Batterie</a:t>
                      </a:r>
                      <a:r>
                        <a:rPr lang="fr-FR" sz="1200" baseline="0" dirty="0" smtClean="0"/>
                        <a:t> débranchée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de décalage distribution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Le 3eme temps moteur: explosion-détente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5050904" cy="489801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L’action de la pression</a:t>
            </a:r>
          </a:p>
          <a:p>
            <a:pPr>
              <a:buNone/>
            </a:pPr>
            <a:r>
              <a:rPr lang="fr-FR" dirty="0" smtClean="0"/>
              <a:t>Sur la surface du piston</a:t>
            </a:r>
          </a:p>
          <a:p>
            <a:pPr>
              <a:buNone/>
            </a:pPr>
            <a:r>
              <a:rPr lang="fr-FR" dirty="0" smtClean="0"/>
              <a:t>Produit une force motrice</a:t>
            </a:r>
          </a:p>
          <a:p>
            <a:pPr>
              <a:buNone/>
            </a:pPr>
            <a:r>
              <a:rPr lang="fr-FR" dirty="0" smtClean="0"/>
              <a:t>Transmise au maneton</a:t>
            </a:r>
          </a:p>
          <a:p>
            <a:pPr>
              <a:buNone/>
            </a:pPr>
            <a:r>
              <a:rPr lang="fr-FR" dirty="0" smtClean="0"/>
              <a:t>Du vilebrequin par</a:t>
            </a:r>
          </a:p>
          <a:p>
            <a:pPr>
              <a:buNone/>
            </a:pPr>
            <a:r>
              <a:rPr lang="fr-FR" dirty="0" smtClean="0"/>
              <a:t>L’intermédiaire de</a:t>
            </a:r>
          </a:p>
          <a:p>
            <a:pPr>
              <a:buNone/>
            </a:pPr>
            <a:r>
              <a:rPr lang="fr-FR" dirty="0" smtClean="0"/>
              <a:t>La bielle.</a:t>
            </a:r>
            <a:endParaRPr lang="fr-FR" dirty="0"/>
          </a:p>
        </p:txBody>
      </p:sp>
      <p:pic>
        <p:nvPicPr>
          <p:cNvPr id="4" name="Image 3" descr="pression cylind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3489720" cy="487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622425" y="2011363"/>
          <a:ext cx="2487613" cy="4143375"/>
        </p:xfrm>
        <a:graphic>
          <a:graphicData uri="http://schemas.openxmlformats.org/presentationml/2006/ole">
            <p:oleObj spid="_x0000_s1026" name="Image" r:id="rId3" imgW="3753374" imgH="6428571" progId="">
              <p:embed/>
            </p:oleObj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605338" y="2011363"/>
            <a:ext cx="393382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fr-FR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95536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4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Conséquences de la combustion 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936750" y="2270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0" y="2011363"/>
            <a:ext cx="254635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fr-FR" b="1" dirty="0">
                <a:solidFill>
                  <a:srgbClr val="FFFF00"/>
                </a:solidFill>
              </a:rPr>
              <a:t>GAZOLE</a:t>
            </a:r>
          </a:p>
          <a:p>
            <a:pPr eaLnBrk="0" hangingPunct="0">
              <a:lnSpc>
                <a:spcPct val="115000"/>
              </a:lnSpc>
            </a:pPr>
            <a:r>
              <a:rPr lang="fr-FR" dirty="0"/>
              <a:t>     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AIR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605338" y="2011363"/>
            <a:ext cx="568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b="1" dirty="0"/>
              <a:t> CHALEUR  = PRESSION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3281363" y="2270125"/>
            <a:ext cx="13239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2892425" y="3562350"/>
            <a:ext cx="1712913" cy="141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605338" y="3222625"/>
            <a:ext cx="3933825" cy="822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b="1"/>
              <a:t> PRESSION  =  POUSSEE </a:t>
            </a:r>
          </a:p>
          <a:p>
            <a:pPr eaLnBrk="0" hangingPunct="0"/>
            <a:r>
              <a:rPr lang="fr-FR" b="1"/>
              <a:t>                           DU PISTON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605338" y="3222625"/>
            <a:ext cx="3933825" cy="82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4375150" y="4886325"/>
            <a:ext cx="4692650" cy="969963"/>
          </a:xfrm>
          <a:prstGeom prst="wedgeRectCallout">
            <a:avLst>
              <a:gd name="adj1" fmla="val -67593"/>
              <a:gd name="adj2" fmla="val -875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b="1"/>
              <a:t>POUSSEE DU PISTON =</a:t>
            </a:r>
          </a:p>
          <a:p>
            <a:pPr algn="ctr" eaLnBrk="0" hangingPunct="0"/>
            <a:r>
              <a:rPr lang="fr-FR" b="1"/>
              <a:t>ROTATION DU VILEBREQUIN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 autoUpdateAnimBg="0"/>
      <p:bldP spid="64516" grpId="0" autoUpdateAnimBg="0"/>
      <p:bldP spid="64518" grpId="0" autoUpdateAnimBg="0"/>
      <p:bldP spid="64519" grpId="0" autoUpdateAnimBg="0"/>
      <p:bldP spid="64520" grpId="0" animBg="1"/>
      <p:bldP spid="64521" grpId="0" animBg="1"/>
      <p:bldP spid="64522" grpId="0" animBg="1" autoUpdateAnimBg="0"/>
      <p:bldP spid="64523" grpId="0" animBg="1"/>
      <p:bldP spid="6452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Fuite d’étanchéité dans l’enceinte thermique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cy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579122"/>
            <a:ext cx="3168352" cy="35922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4" name="ZoneTexte 13"/>
          <p:cNvSpPr txBox="1"/>
          <p:nvPr/>
        </p:nvSpPr>
        <p:spPr>
          <a:xfrm>
            <a:off x="1056894" y="4126273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Fuite par le joint de culasse</a:t>
            </a:r>
          </a:p>
          <a:p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2417584" y="4286529"/>
            <a:ext cx="1387212" cy="393237"/>
          </a:xfrm>
          <a:custGeom>
            <a:avLst/>
            <a:gdLst>
              <a:gd name="connsiteX0" fmla="*/ 1387212 w 1387212"/>
              <a:gd name="connsiteY0" fmla="*/ 388062 h 393237"/>
              <a:gd name="connsiteX1" fmla="*/ 1351528 w 1387212"/>
              <a:gd name="connsiteY1" fmla="*/ 388062 h 393237"/>
              <a:gd name="connsiteX2" fmla="*/ 1306923 w 1387212"/>
              <a:gd name="connsiteY2" fmla="*/ 383602 h 393237"/>
              <a:gd name="connsiteX3" fmla="*/ 1280160 w 1387212"/>
              <a:gd name="connsiteY3" fmla="*/ 379141 h 393237"/>
              <a:gd name="connsiteX4" fmla="*/ 1244476 w 1387212"/>
              <a:gd name="connsiteY4" fmla="*/ 374681 h 393237"/>
              <a:gd name="connsiteX5" fmla="*/ 1146346 w 1387212"/>
              <a:gd name="connsiteY5" fmla="*/ 365760 h 393237"/>
              <a:gd name="connsiteX6" fmla="*/ 1115122 w 1387212"/>
              <a:gd name="connsiteY6" fmla="*/ 361299 h 393237"/>
              <a:gd name="connsiteX7" fmla="*/ 1070517 w 1387212"/>
              <a:gd name="connsiteY7" fmla="*/ 352378 h 393237"/>
              <a:gd name="connsiteX8" fmla="*/ 1021452 w 1387212"/>
              <a:gd name="connsiteY8" fmla="*/ 338997 h 393237"/>
              <a:gd name="connsiteX9" fmla="*/ 1003610 w 1387212"/>
              <a:gd name="connsiteY9" fmla="*/ 334536 h 393237"/>
              <a:gd name="connsiteX10" fmla="*/ 981308 w 1387212"/>
              <a:gd name="connsiteY10" fmla="*/ 325615 h 393237"/>
              <a:gd name="connsiteX11" fmla="*/ 936703 w 1387212"/>
              <a:gd name="connsiteY11" fmla="*/ 307773 h 393237"/>
              <a:gd name="connsiteX12" fmla="*/ 918861 w 1387212"/>
              <a:gd name="connsiteY12" fmla="*/ 294392 h 393237"/>
              <a:gd name="connsiteX13" fmla="*/ 892098 w 1387212"/>
              <a:gd name="connsiteY13" fmla="*/ 285471 h 393237"/>
              <a:gd name="connsiteX14" fmla="*/ 847493 w 1387212"/>
              <a:gd name="connsiteY14" fmla="*/ 258708 h 393237"/>
              <a:gd name="connsiteX15" fmla="*/ 834112 w 1387212"/>
              <a:gd name="connsiteY15" fmla="*/ 249787 h 393237"/>
              <a:gd name="connsiteX16" fmla="*/ 820730 w 1387212"/>
              <a:gd name="connsiteY16" fmla="*/ 240866 h 393237"/>
              <a:gd name="connsiteX17" fmla="*/ 798428 w 1387212"/>
              <a:gd name="connsiteY17" fmla="*/ 218564 h 393237"/>
              <a:gd name="connsiteX18" fmla="*/ 776125 w 1387212"/>
              <a:gd name="connsiteY18" fmla="*/ 187340 h 393237"/>
              <a:gd name="connsiteX19" fmla="*/ 762744 w 1387212"/>
              <a:gd name="connsiteY19" fmla="*/ 160577 h 393237"/>
              <a:gd name="connsiteX20" fmla="*/ 753823 w 1387212"/>
              <a:gd name="connsiteY20" fmla="*/ 133814 h 393237"/>
              <a:gd name="connsiteX21" fmla="*/ 735981 w 1387212"/>
              <a:gd name="connsiteY21" fmla="*/ 107051 h 393237"/>
              <a:gd name="connsiteX22" fmla="*/ 727060 w 1387212"/>
              <a:gd name="connsiteY22" fmla="*/ 80289 h 393237"/>
              <a:gd name="connsiteX23" fmla="*/ 722599 w 1387212"/>
              <a:gd name="connsiteY23" fmla="*/ 66907 h 393237"/>
              <a:gd name="connsiteX24" fmla="*/ 709218 w 1387212"/>
              <a:gd name="connsiteY24" fmla="*/ 53526 h 393237"/>
              <a:gd name="connsiteX25" fmla="*/ 686916 w 1387212"/>
              <a:gd name="connsiteY25" fmla="*/ 26763 h 393237"/>
              <a:gd name="connsiteX26" fmla="*/ 673534 w 1387212"/>
              <a:gd name="connsiteY26" fmla="*/ 17842 h 393237"/>
              <a:gd name="connsiteX27" fmla="*/ 602166 w 1387212"/>
              <a:gd name="connsiteY27" fmla="*/ 0 h 393237"/>
              <a:gd name="connsiteX28" fmla="*/ 0 w 1387212"/>
              <a:gd name="connsiteY28" fmla="*/ 0 h 39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87212" h="393237">
                <a:moveTo>
                  <a:pt x="1387212" y="388062"/>
                </a:moveTo>
                <a:cubicBezTo>
                  <a:pt x="1343471" y="396811"/>
                  <a:pt x="1382539" y="392833"/>
                  <a:pt x="1351528" y="388062"/>
                </a:cubicBezTo>
                <a:cubicBezTo>
                  <a:pt x="1336759" y="385790"/>
                  <a:pt x="1321750" y="385455"/>
                  <a:pt x="1306923" y="383602"/>
                </a:cubicBezTo>
                <a:cubicBezTo>
                  <a:pt x="1297949" y="382480"/>
                  <a:pt x="1289113" y="380420"/>
                  <a:pt x="1280160" y="379141"/>
                </a:cubicBezTo>
                <a:cubicBezTo>
                  <a:pt x="1268293" y="377446"/>
                  <a:pt x="1256371" y="376168"/>
                  <a:pt x="1244476" y="374681"/>
                </a:cubicBezTo>
                <a:cubicBezTo>
                  <a:pt x="1197790" y="363007"/>
                  <a:pt x="1245180" y="373667"/>
                  <a:pt x="1146346" y="365760"/>
                </a:cubicBezTo>
                <a:cubicBezTo>
                  <a:pt x="1135866" y="364922"/>
                  <a:pt x="1125530" y="362786"/>
                  <a:pt x="1115122" y="361299"/>
                </a:cubicBezTo>
                <a:cubicBezTo>
                  <a:pt x="1084889" y="351222"/>
                  <a:pt x="1121774" y="362630"/>
                  <a:pt x="1070517" y="352378"/>
                </a:cubicBezTo>
                <a:cubicBezTo>
                  <a:pt x="1017544" y="341783"/>
                  <a:pt x="1051347" y="347538"/>
                  <a:pt x="1021452" y="338997"/>
                </a:cubicBezTo>
                <a:cubicBezTo>
                  <a:pt x="1015557" y="337313"/>
                  <a:pt x="1009426" y="336475"/>
                  <a:pt x="1003610" y="334536"/>
                </a:cubicBezTo>
                <a:cubicBezTo>
                  <a:pt x="996014" y="332004"/>
                  <a:pt x="988833" y="328351"/>
                  <a:pt x="981308" y="325615"/>
                </a:cubicBezTo>
                <a:cubicBezTo>
                  <a:pt x="962157" y="318651"/>
                  <a:pt x="953112" y="318029"/>
                  <a:pt x="936703" y="307773"/>
                </a:cubicBezTo>
                <a:cubicBezTo>
                  <a:pt x="930399" y="303833"/>
                  <a:pt x="925510" y="297717"/>
                  <a:pt x="918861" y="294392"/>
                </a:cubicBezTo>
                <a:cubicBezTo>
                  <a:pt x="910450" y="290187"/>
                  <a:pt x="900509" y="289676"/>
                  <a:pt x="892098" y="285471"/>
                </a:cubicBezTo>
                <a:cubicBezTo>
                  <a:pt x="864667" y="271756"/>
                  <a:pt x="879787" y="280238"/>
                  <a:pt x="847493" y="258708"/>
                </a:cubicBezTo>
                <a:lnTo>
                  <a:pt x="834112" y="249787"/>
                </a:lnTo>
                <a:lnTo>
                  <a:pt x="820730" y="240866"/>
                </a:lnTo>
                <a:cubicBezTo>
                  <a:pt x="796941" y="205183"/>
                  <a:pt x="828164" y="248300"/>
                  <a:pt x="798428" y="218564"/>
                </a:cubicBezTo>
                <a:cubicBezTo>
                  <a:pt x="792892" y="213028"/>
                  <a:pt x="781192" y="194941"/>
                  <a:pt x="776125" y="187340"/>
                </a:cubicBezTo>
                <a:cubicBezTo>
                  <a:pt x="759862" y="138547"/>
                  <a:pt x="785798" y="212450"/>
                  <a:pt x="762744" y="160577"/>
                </a:cubicBezTo>
                <a:cubicBezTo>
                  <a:pt x="758925" y="151984"/>
                  <a:pt x="759039" y="141638"/>
                  <a:pt x="753823" y="133814"/>
                </a:cubicBezTo>
                <a:cubicBezTo>
                  <a:pt x="747876" y="124893"/>
                  <a:pt x="739372" y="117222"/>
                  <a:pt x="735981" y="107051"/>
                </a:cubicBezTo>
                <a:lnTo>
                  <a:pt x="727060" y="80289"/>
                </a:lnTo>
                <a:cubicBezTo>
                  <a:pt x="725573" y="75828"/>
                  <a:pt x="725924" y="70232"/>
                  <a:pt x="722599" y="66907"/>
                </a:cubicBezTo>
                <a:cubicBezTo>
                  <a:pt x="718139" y="62447"/>
                  <a:pt x="713256" y="58372"/>
                  <a:pt x="709218" y="53526"/>
                </a:cubicBezTo>
                <a:cubicBezTo>
                  <a:pt x="693270" y="34388"/>
                  <a:pt x="708239" y="44532"/>
                  <a:pt x="686916" y="26763"/>
                </a:cubicBezTo>
                <a:cubicBezTo>
                  <a:pt x="682798" y="23331"/>
                  <a:pt x="678433" y="20019"/>
                  <a:pt x="673534" y="17842"/>
                </a:cubicBezTo>
                <a:cubicBezTo>
                  <a:pt x="657695" y="10802"/>
                  <a:pt x="615183" y="0"/>
                  <a:pt x="602166" y="0"/>
                </a:cubicBezTo>
                <a:lnTo>
                  <a:pt x="0" y="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417584" y="4221088"/>
            <a:ext cx="66184" cy="654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28"/>
          </p:cNvCxnSpPr>
          <p:nvPr/>
        </p:nvCxnSpPr>
        <p:spPr>
          <a:xfrm>
            <a:off x="2417584" y="4286529"/>
            <a:ext cx="66184" cy="744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3996596" y="3789040"/>
            <a:ext cx="1079459" cy="890012"/>
          </a:xfrm>
          <a:custGeom>
            <a:avLst/>
            <a:gdLst>
              <a:gd name="connsiteX0" fmla="*/ 0 w 807348"/>
              <a:gd name="connsiteY0" fmla="*/ 736226 h 736226"/>
              <a:gd name="connsiteX1" fmla="*/ 13382 w 807348"/>
              <a:gd name="connsiteY1" fmla="*/ 713923 h 736226"/>
              <a:gd name="connsiteX2" fmla="*/ 26763 w 807348"/>
              <a:gd name="connsiteY2" fmla="*/ 696081 h 736226"/>
              <a:gd name="connsiteX3" fmla="*/ 31223 w 807348"/>
              <a:gd name="connsiteY3" fmla="*/ 682700 h 736226"/>
              <a:gd name="connsiteX4" fmla="*/ 49065 w 807348"/>
              <a:gd name="connsiteY4" fmla="*/ 655937 h 736226"/>
              <a:gd name="connsiteX5" fmla="*/ 57986 w 807348"/>
              <a:gd name="connsiteY5" fmla="*/ 629174 h 736226"/>
              <a:gd name="connsiteX6" fmla="*/ 66907 w 807348"/>
              <a:gd name="connsiteY6" fmla="*/ 593490 h 736226"/>
              <a:gd name="connsiteX7" fmla="*/ 71368 w 807348"/>
              <a:gd name="connsiteY7" fmla="*/ 517662 h 736226"/>
              <a:gd name="connsiteX8" fmla="*/ 84749 w 807348"/>
              <a:gd name="connsiteY8" fmla="*/ 473057 h 736226"/>
              <a:gd name="connsiteX9" fmla="*/ 93670 w 807348"/>
              <a:gd name="connsiteY9" fmla="*/ 441834 h 736226"/>
              <a:gd name="connsiteX10" fmla="*/ 111512 w 807348"/>
              <a:gd name="connsiteY10" fmla="*/ 428452 h 736226"/>
              <a:gd name="connsiteX11" fmla="*/ 115973 w 807348"/>
              <a:gd name="connsiteY11" fmla="*/ 415071 h 736226"/>
              <a:gd name="connsiteX12" fmla="*/ 124894 w 807348"/>
              <a:gd name="connsiteY12" fmla="*/ 401689 h 736226"/>
              <a:gd name="connsiteX13" fmla="*/ 129354 w 807348"/>
              <a:gd name="connsiteY13" fmla="*/ 379387 h 736226"/>
              <a:gd name="connsiteX14" fmla="*/ 133815 w 807348"/>
              <a:gd name="connsiteY14" fmla="*/ 366005 h 736226"/>
              <a:gd name="connsiteX15" fmla="*/ 138275 w 807348"/>
              <a:gd name="connsiteY15" fmla="*/ 334782 h 736226"/>
              <a:gd name="connsiteX16" fmla="*/ 142736 w 807348"/>
              <a:gd name="connsiteY16" fmla="*/ 321400 h 736226"/>
              <a:gd name="connsiteX17" fmla="*/ 182880 w 807348"/>
              <a:gd name="connsiteY17" fmla="*/ 285716 h 736226"/>
              <a:gd name="connsiteX18" fmla="*/ 223024 w 807348"/>
              <a:gd name="connsiteY18" fmla="*/ 241112 h 736226"/>
              <a:gd name="connsiteX19" fmla="*/ 245327 w 807348"/>
              <a:gd name="connsiteY19" fmla="*/ 227730 h 736226"/>
              <a:gd name="connsiteX20" fmla="*/ 258708 w 807348"/>
              <a:gd name="connsiteY20" fmla="*/ 214349 h 736226"/>
              <a:gd name="connsiteX21" fmla="*/ 272090 w 807348"/>
              <a:gd name="connsiteY21" fmla="*/ 209888 h 736226"/>
              <a:gd name="connsiteX22" fmla="*/ 294392 w 807348"/>
              <a:gd name="connsiteY22" fmla="*/ 196507 h 736226"/>
              <a:gd name="connsiteX23" fmla="*/ 352379 w 807348"/>
              <a:gd name="connsiteY23" fmla="*/ 160823 h 736226"/>
              <a:gd name="connsiteX24" fmla="*/ 401444 w 807348"/>
              <a:gd name="connsiteY24" fmla="*/ 129599 h 736226"/>
              <a:gd name="connsiteX25" fmla="*/ 414825 w 807348"/>
              <a:gd name="connsiteY25" fmla="*/ 120678 h 736226"/>
              <a:gd name="connsiteX26" fmla="*/ 450509 w 807348"/>
              <a:gd name="connsiteY26" fmla="*/ 107297 h 736226"/>
              <a:gd name="connsiteX27" fmla="*/ 477272 w 807348"/>
              <a:gd name="connsiteY27" fmla="*/ 89455 h 736226"/>
              <a:gd name="connsiteX28" fmla="*/ 490654 w 807348"/>
              <a:gd name="connsiteY28" fmla="*/ 84994 h 736226"/>
              <a:gd name="connsiteX29" fmla="*/ 504035 w 807348"/>
              <a:gd name="connsiteY29" fmla="*/ 76074 h 736226"/>
              <a:gd name="connsiteX30" fmla="*/ 530798 w 807348"/>
              <a:gd name="connsiteY30" fmla="*/ 67153 h 736226"/>
              <a:gd name="connsiteX31" fmla="*/ 557561 w 807348"/>
              <a:gd name="connsiteY31" fmla="*/ 49311 h 736226"/>
              <a:gd name="connsiteX32" fmla="*/ 620008 w 807348"/>
              <a:gd name="connsiteY32" fmla="*/ 31469 h 736226"/>
              <a:gd name="connsiteX33" fmla="*/ 682455 w 807348"/>
              <a:gd name="connsiteY33" fmla="*/ 22548 h 736226"/>
              <a:gd name="connsiteX34" fmla="*/ 744902 w 807348"/>
              <a:gd name="connsiteY34" fmla="*/ 13627 h 736226"/>
              <a:gd name="connsiteX35" fmla="*/ 793967 w 807348"/>
              <a:gd name="connsiteY35" fmla="*/ 245 h 736226"/>
              <a:gd name="connsiteX36" fmla="*/ 807348 w 807348"/>
              <a:gd name="connsiteY36" fmla="*/ 245 h 73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7348" h="736226">
                <a:moveTo>
                  <a:pt x="0" y="736226"/>
                </a:moveTo>
                <a:cubicBezTo>
                  <a:pt x="4461" y="728792"/>
                  <a:pt x="8573" y="721137"/>
                  <a:pt x="13382" y="713923"/>
                </a:cubicBezTo>
                <a:cubicBezTo>
                  <a:pt x="17506" y="707737"/>
                  <a:pt x="23075" y="702536"/>
                  <a:pt x="26763" y="696081"/>
                </a:cubicBezTo>
                <a:cubicBezTo>
                  <a:pt x="29096" y="691999"/>
                  <a:pt x="28940" y="686810"/>
                  <a:pt x="31223" y="682700"/>
                </a:cubicBezTo>
                <a:cubicBezTo>
                  <a:pt x="36430" y="673328"/>
                  <a:pt x="45674" y="666109"/>
                  <a:pt x="49065" y="655937"/>
                </a:cubicBezTo>
                <a:cubicBezTo>
                  <a:pt x="52039" y="647016"/>
                  <a:pt x="56142" y="638395"/>
                  <a:pt x="57986" y="629174"/>
                </a:cubicBezTo>
                <a:cubicBezTo>
                  <a:pt x="63369" y="602261"/>
                  <a:pt x="60050" y="614064"/>
                  <a:pt x="66907" y="593490"/>
                </a:cubicBezTo>
                <a:cubicBezTo>
                  <a:pt x="68394" y="568214"/>
                  <a:pt x="68967" y="542868"/>
                  <a:pt x="71368" y="517662"/>
                </a:cubicBezTo>
                <a:cubicBezTo>
                  <a:pt x="72458" y="506222"/>
                  <a:pt x="82558" y="481822"/>
                  <a:pt x="84749" y="473057"/>
                </a:cubicBezTo>
                <a:cubicBezTo>
                  <a:pt x="84986" y="472111"/>
                  <a:pt x="91386" y="444575"/>
                  <a:pt x="93670" y="441834"/>
                </a:cubicBezTo>
                <a:cubicBezTo>
                  <a:pt x="98429" y="436123"/>
                  <a:pt x="105565" y="432913"/>
                  <a:pt x="111512" y="428452"/>
                </a:cubicBezTo>
                <a:cubicBezTo>
                  <a:pt x="112999" y="423992"/>
                  <a:pt x="113870" y="419276"/>
                  <a:pt x="115973" y="415071"/>
                </a:cubicBezTo>
                <a:cubicBezTo>
                  <a:pt x="118371" y="410276"/>
                  <a:pt x="123012" y="406709"/>
                  <a:pt x="124894" y="401689"/>
                </a:cubicBezTo>
                <a:cubicBezTo>
                  <a:pt x="127556" y="394590"/>
                  <a:pt x="127515" y="386742"/>
                  <a:pt x="129354" y="379387"/>
                </a:cubicBezTo>
                <a:cubicBezTo>
                  <a:pt x="130494" y="374825"/>
                  <a:pt x="132328" y="370466"/>
                  <a:pt x="133815" y="366005"/>
                </a:cubicBezTo>
                <a:cubicBezTo>
                  <a:pt x="135302" y="355597"/>
                  <a:pt x="136213" y="345091"/>
                  <a:pt x="138275" y="334782"/>
                </a:cubicBezTo>
                <a:cubicBezTo>
                  <a:pt x="139197" y="330171"/>
                  <a:pt x="139849" y="325112"/>
                  <a:pt x="142736" y="321400"/>
                </a:cubicBezTo>
                <a:cubicBezTo>
                  <a:pt x="159187" y="300248"/>
                  <a:pt x="164994" y="297641"/>
                  <a:pt x="182880" y="285716"/>
                </a:cubicBezTo>
                <a:cubicBezTo>
                  <a:pt x="194298" y="268590"/>
                  <a:pt x="203573" y="252783"/>
                  <a:pt x="223024" y="241112"/>
                </a:cubicBezTo>
                <a:cubicBezTo>
                  <a:pt x="230458" y="236651"/>
                  <a:pt x="238391" y="232932"/>
                  <a:pt x="245327" y="227730"/>
                </a:cubicBezTo>
                <a:cubicBezTo>
                  <a:pt x="250373" y="223945"/>
                  <a:pt x="253460" y="217848"/>
                  <a:pt x="258708" y="214349"/>
                </a:cubicBezTo>
                <a:cubicBezTo>
                  <a:pt x="262620" y="211741"/>
                  <a:pt x="267884" y="211991"/>
                  <a:pt x="272090" y="209888"/>
                </a:cubicBezTo>
                <a:cubicBezTo>
                  <a:pt x="279844" y="206011"/>
                  <a:pt x="287264" y="201442"/>
                  <a:pt x="294392" y="196507"/>
                </a:cubicBezTo>
                <a:cubicBezTo>
                  <a:pt x="383985" y="134481"/>
                  <a:pt x="290689" y="191669"/>
                  <a:pt x="352379" y="160823"/>
                </a:cubicBezTo>
                <a:cubicBezTo>
                  <a:pt x="364971" y="154527"/>
                  <a:pt x="390846" y="136665"/>
                  <a:pt x="401444" y="129599"/>
                </a:cubicBezTo>
                <a:cubicBezTo>
                  <a:pt x="405904" y="126625"/>
                  <a:pt x="409739" y="122373"/>
                  <a:pt x="414825" y="120678"/>
                </a:cubicBezTo>
                <a:cubicBezTo>
                  <a:pt x="425067" y="117264"/>
                  <a:pt x="442123" y="111871"/>
                  <a:pt x="450509" y="107297"/>
                </a:cubicBezTo>
                <a:cubicBezTo>
                  <a:pt x="459922" y="102163"/>
                  <a:pt x="467101" y="92846"/>
                  <a:pt x="477272" y="89455"/>
                </a:cubicBezTo>
                <a:cubicBezTo>
                  <a:pt x="481733" y="87968"/>
                  <a:pt x="486448" y="87097"/>
                  <a:pt x="490654" y="84994"/>
                </a:cubicBezTo>
                <a:cubicBezTo>
                  <a:pt x="495449" y="82597"/>
                  <a:pt x="499136" y="78251"/>
                  <a:pt x="504035" y="76074"/>
                </a:cubicBezTo>
                <a:cubicBezTo>
                  <a:pt x="512628" y="72255"/>
                  <a:pt x="530798" y="67153"/>
                  <a:pt x="530798" y="67153"/>
                </a:cubicBezTo>
                <a:cubicBezTo>
                  <a:pt x="539719" y="61206"/>
                  <a:pt x="547389" y="52702"/>
                  <a:pt x="557561" y="49311"/>
                </a:cubicBezTo>
                <a:cubicBezTo>
                  <a:pt x="575337" y="43386"/>
                  <a:pt x="602084" y="33710"/>
                  <a:pt x="620008" y="31469"/>
                </a:cubicBezTo>
                <a:cubicBezTo>
                  <a:pt x="698763" y="21624"/>
                  <a:pt x="618143" y="32194"/>
                  <a:pt x="682455" y="22548"/>
                </a:cubicBezTo>
                <a:lnTo>
                  <a:pt x="744902" y="13627"/>
                </a:lnTo>
                <a:cubicBezTo>
                  <a:pt x="764780" y="7001"/>
                  <a:pt x="773793" y="2767"/>
                  <a:pt x="793967" y="245"/>
                </a:cubicBezTo>
                <a:cubicBezTo>
                  <a:pt x="798393" y="-308"/>
                  <a:pt x="802888" y="245"/>
                  <a:pt x="807348" y="24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H="1" flipV="1">
            <a:off x="5845817" y="3696481"/>
            <a:ext cx="79970" cy="408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5845817" y="3740641"/>
            <a:ext cx="76013" cy="622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3347865" y="2348880"/>
            <a:ext cx="555292" cy="2298948"/>
          </a:xfrm>
          <a:custGeom>
            <a:avLst/>
            <a:gdLst>
              <a:gd name="connsiteX0" fmla="*/ 236406 w 236635"/>
              <a:gd name="connsiteY0" fmla="*/ 829650 h 829650"/>
              <a:gd name="connsiteX1" fmla="*/ 223024 w 236635"/>
              <a:gd name="connsiteY1" fmla="*/ 677994 h 829650"/>
              <a:gd name="connsiteX2" fmla="*/ 214103 w 236635"/>
              <a:gd name="connsiteY2" fmla="*/ 660152 h 829650"/>
              <a:gd name="connsiteX3" fmla="*/ 200722 w 236635"/>
              <a:gd name="connsiteY3" fmla="*/ 651231 h 829650"/>
              <a:gd name="connsiteX4" fmla="*/ 187340 w 236635"/>
              <a:gd name="connsiteY4" fmla="*/ 624468 h 829650"/>
              <a:gd name="connsiteX5" fmla="*/ 173959 w 236635"/>
              <a:gd name="connsiteY5" fmla="*/ 575402 h 829650"/>
              <a:gd name="connsiteX6" fmla="*/ 165038 w 236635"/>
              <a:gd name="connsiteY6" fmla="*/ 548640 h 829650"/>
              <a:gd name="connsiteX7" fmla="*/ 160578 w 236635"/>
              <a:gd name="connsiteY7" fmla="*/ 530798 h 829650"/>
              <a:gd name="connsiteX8" fmla="*/ 151657 w 236635"/>
              <a:gd name="connsiteY8" fmla="*/ 517416 h 829650"/>
              <a:gd name="connsiteX9" fmla="*/ 142736 w 236635"/>
              <a:gd name="connsiteY9" fmla="*/ 490653 h 829650"/>
              <a:gd name="connsiteX10" fmla="*/ 133815 w 236635"/>
              <a:gd name="connsiteY10" fmla="*/ 477272 h 829650"/>
              <a:gd name="connsiteX11" fmla="*/ 124894 w 236635"/>
              <a:gd name="connsiteY11" fmla="*/ 441588 h 829650"/>
              <a:gd name="connsiteX12" fmla="*/ 115973 w 236635"/>
              <a:gd name="connsiteY12" fmla="*/ 428206 h 829650"/>
              <a:gd name="connsiteX13" fmla="*/ 102591 w 236635"/>
              <a:gd name="connsiteY13" fmla="*/ 361299 h 829650"/>
              <a:gd name="connsiteX14" fmla="*/ 93670 w 236635"/>
              <a:gd name="connsiteY14" fmla="*/ 325615 h 829650"/>
              <a:gd name="connsiteX15" fmla="*/ 89210 w 236635"/>
              <a:gd name="connsiteY15" fmla="*/ 312234 h 829650"/>
              <a:gd name="connsiteX16" fmla="*/ 84749 w 236635"/>
              <a:gd name="connsiteY16" fmla="*/ 294392 h 829650"/>
              <a:gd name="connsiteX17" fmla="*/ 75828 w 236635"/>
              <a:gd name="connsiteY17" fmla="*/ 281010 h 829650"/>
              <a:gd name="connsiteX18" fmla="*/ 62447 w 236635"/>
              <a:gd name="connsiteY18" fmla="*/ 254247 h 829650"/>
              <a:gd name="connsiteX19" fmla="*/ 53526 w 236635"/>
              <a:gd name="connsiteY19" fmla="*/ 227484 h 829650"/>
              <a:gd name="connsiteX20" fmla="*/ 40144 w 236635"/>
              <a:gd name="connsiteY20" fmla="*/ 200722 h 829650"/>
              <a:gd name="connsiteX21" fmla="*/ 26763 w 236635"/>
              <a:gd name="connsiteY21" fmla="*/ 191801 h 829650"/>
              <a:gd name="connsiteX22" fmla="*/ 22302 w 236635"/>
              <a:gd name="connsiteY22" fmla="*/ 169498 h 829650"/>
              <a:gd name="connsiteX23" fmla="*/ 13381 w 236635"/>
              <a:gd name="connsiteY23" fmla="*/ 142735 h 829650"/>
              <a:gd name="connsiteX24" fmla="*/ 8921 w 236635"/>
              <a:gd name="connsiteY24" fmla="*/ 89209 h 829650"/>
              <a:gd name="connsiteX25" fmla="*/ 0 w 236635"/>
              <a:gd name="connsiteY25" fmla="*/ 53525 h 829650"/>
              <a:gd name="connsiteX26" fmla="*/ 4460 w 236635"/>
              <a:gd name="connsiteY26" fmla="*/ 0 h 82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6635" h="829650">
                <a:moveTo>
                  <a:pt x="236406" y="829650"/>
                </a:moveTo>
                <a:cubicBezTo>
                  <a:pt x="236287" y="826559"/>
                  <a:pt x="239802" y="711550"/>
                  <a:pt x="223024" y="677994"/>
                </a:cubicBezTo>
                <a:cubicBezTo>
                  <a:pt x="220050" y="672047"/>
                  <a:pt x="218360" y="665260"/>
                  <a:pt x="214103" y="660152"/>
                </a:cubicBezTo>
                <a:cubicBezTo>
                  <a:pt x="210671" y="656034"/>
                  <a:pt x="205182" y="654205"/>
                  <a:pt x="200722" y="651231"/>
                </a:cubicBezTo>
                <a:cubicBezTo>
                  <a:pt x="184450" y="602419"/>
                  <a:pt x="210402" y="676357"/>
                  <a:pt x="187340" y="624468"/>
                </a:cubicBezTo>
                <a:cubicBezTo>
                  <a:pt x="174652" y="595920"/>
                  <a:pt x="181367" y="602566"/>
                  <a:pt x="173959" y="575402"/>
                </a:cubicBezTo>
                <a:cubicBezTo>
                  <a:pt x="171485" y="566330"/>
                  <a:pt x="167318" y="557763"/>
                  <a:pt x="165038" y="548640"/>
                </a:cubicBezTo>
                <a:cubicBezTo>
                  <a:pt x="163551" y="542693"/>
                  <a:pt x="162993" y="536433"/>
                  <a:pt x="160578" y="530798"/>
                </a:cubicBezTo>
                <a:cubicBezTo>
                  <a:pt x="158466" y="525870"/>
                  <a:pt x="153834" y="522315"/>
                  <a:pt x="151657" y="517416"/>
                </a:cubicBezTo>
                <a:cubicBezTo>
                  <a:pt x="147838" y="508823"/>
                  <a:pt x="147952" y="498477"/>
                  <a:pt x="142736" y="490653"/>
                </a:cubicBezTo>
                <a:cubicBezTo>
                  <a:pt x="139762" y="486193"/>
                  <a:pt x="136212" y="482067"/>
                  <a:pt x="133815" y="477272"/>
                </a:cubicBezTo>
                <a:cubicBezTo>
                  <a:pt x="125558" y="460759"/>
                  <a:pt x="132531" y="461953"/>
                  <a:pt x="124894" y="441588"/>
                </a:cubicBezTo>
                <a:cubicBezTo>
                  <a:pt x="123012" y="436568"/>
                  <a:pt x="118947" y="432667"/>
                  <a:pt x="115973" y="428206"/>
                </a:cubicBezTo>
                <a:cubicBezTo>
                  <a:pt x="106699" y="344749"/>
                  <a:pt x="118406" y="424559"/>
                  <a:pt x="102591" y="361299"/>
                </a:cubicBezTo>
                <a:cubicBezTo>
                  <a:pt x="99617" y="349404"/>
                  <a:pt x="97547" y="337247"/>
                  <a:pt x="93670" y="325615"/>
                </a:cubicBezTo>
                <a:cubicBezTo>
                  <a:pt x="92183" y="321155"/>
                  <a:pt x="90502" y="316755"/>
                  <a:pt x="89210" y="312234"/>
                </a:cubicBezTo>
                <a:cubicBezTo>
                  <a:pt x="87526" y="306339"/>
                  <a:pt x="87164" y="300027"/>
                  <a:pt x="84749" y="294392"/>
                </a:cubicBezTo>
                <a:cubicBezTo>
                  <a:pt x="82637" y="289464"/>
                  <a:pt x="78802" y="285471"/>
                  <a:pt x="75828" y="281010"/>
                </a:cubicBezTo>
                <a:cubicBezTo>
                  <a:pt x="59565" y="232217"/>
                  <a:pt x="85501" y="306120"/>
                  <a:pt x="62447" y="254247"/>
                </a:cubicBezTo>
                <a:cubicBezTo>
                  <a:pt x="58628" y="245654"/>
                  <a:pt x="56500" y="236405"/>
                  <a:pt x="53526" y="227484"/>
                </a:cubicBezTo>
                <a:cubicBezTo>
                  <a:pt x="49898" y="216601"/>
                  <a:pt x="48790" y="209368"/>
                  <a:pt x="40144" y="200722"/>
                </a:cubicBezTo>
                <a:cubicBezTo>
                  <a:pt x="36353" y="196931"/>
                  <a:pt x="31223" y="194775"/>
                  <a:pt x="26763" y="191801"/>
                </a:cubicBezTo>
                <a:cubicBezTo>
                  <a:pt x="25276" y="184367"/>
                  <a:pt x="24297" y="176812"/>
                  <a:pt x="22302" y="169498"/>
                </a:cubicBezTo>
                <a:cubicBezTo>
                  <a:pt x="19828" y="160426"/>
                  <a:pt x="13381" y="142735"/>
                  <a:pt x="13381" y="142735"/>
                </a:cubicBezTo>
                <a:cubicBezTo>
                  <a:pt x="11894" y="124893"/>
                  <a:pt x="11577" y="106915"/>
                  <a:pt x="8921" y="89209"/>
                </a:cubicBezTo>
                <a:cubicBezTo>
                  <a:pt x="7102" y="77084"/>
                  <a:pt x="0" y="53525"/>
                  <a:pt x="0" y="53525"/>
                </a:cubicBezTo>
                <a:lnTo>
                  <a:pt x="4460" y="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3317240" y="2341305"/>
            <a:ext cx="30625" cy="1042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363013" y="2341305"/>
            <a:ext cx="41383" cy="837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Forme libre 40"/>
          <p:cNvSpPr/>
          <p:nvPr/>
        </p:nvSpPr>
        <p:spPr>
          <a:xfrm>
            <a:off x="3100039" y="4844090"/>
            <a:ext cx="704757" cy="1374539"/>
          </a:xfrm>
          <a:custGeom>
            <a:avLst/>
            <a:gdLst>
              <a:gd name="connsiteX0" fmla="*/ 704757 w 704757"/>
              <a:gd name="connsiteY0" fmla="*/ 0 h 1374539"/>
              <a:gd name="connsiteX1" fmla="*/ 401444 w 704757"/>
              <a:gd name="connsiteY1" fmla="*/ 4460 h 1374539"/>
              <a:gd name="connsiteX2" fmla="*/ 276550 w 704757"/>
              <a:gd name="connsiteY2" fmla="*/ 13381 h 1374539"/>
              <a:gd name="connsiteX3" fmla="*/ 240866 w 704757"/>
              <a:gd name="connsiteY3" fmla="*/ 22302 h 1374539"/>
              <a:gd name="connsiteX4" fmla="*/ 205182 w 704757"/>
              <a:gd name="connsiteY4" fmla="*/ 31223 h 1374539"/>
              <a:gd name="connsiteX5" fmla="*/ 165038 w 704757"/>
              <a:gd name="connsiteY5" fmla="*/ 44605 h 1374539"/>
              <a:gd name="connsiteX6" fmla="*/ 151657 w 704757"/>
              <a:gd name="connsiteY6" fmla="*/ 53526 h 1374539"/>
              <a:gd name="connsiteX7" fmla="*/ 120433 w 704757"/>
              <a:gd name="connsiteY7" fmla="*/ 62447 h 1374539"/>
              <a:gd name="connsiteX8" fmla="*/ 107052 w 704757"/>
              <a:gd name="connsiteY8" fmla="*/ 66907 h 1374539"/>
              <a:gd name="connsiteX9" fmla="*/ 75828 w 704757"/>
              <a:gd name="connsiteY9" fmla="*/ 89210 h 1374539"/>
              <a:gd name="connsiteX10" fmla="*/ 57986 w 704757"/>
              <a:gd name="connsiteY10" fmla="*/ 93670 h 1374539"/>
              <a:gd name="connsiteX11" fmla="*/ 40144 w 704757"/>
              <a:gd name="connsiteY11" fmla="*/ 102591 h 1374539"/>
              <a:gd name="connsiteX12" fmla="*/ 31223 w 704757"/>
              <a:gd name="connsiteY12" fmla="*/ 115972 h 1374539"/>
              <a:gd name="connsiteX13" fmla="*/ 17842 w 704757"/>
              <a:gd name="connsiteY13" fmla="*/ 124893 h 1374539"/>
              <a:gd name="connsiteX14" fmla="*/ 13381 w 704757"/>
              <a:gd name="connsiteY14" fmla="*/ 138275 h 1374539"/>
              <a:gd name="connsiteX15" fmla="*/ 4461 w 704757"/>
              <a:gd name="connsiteY15" fmla="*/ 312234 h 1374539"/>
              <a:gd name="connsiteX16" fmla="*/ 8921 w 704757"/>
              <a:gd name="connsiteY16" fmla="*/ 602166 h 1374539"/>
              <a:gd name="connsiteX17" fmla="*/ 17842 w 704757"/>
              <a:gd name="connsiteY17" fmla="*/ 686915 h 1374539"/>
              <a:gd name="connsiteX18" fmla="*/ 31223 w 704757"/>
              <a:gd name="connsiteY18" fmla="*/ 740441 h 1374539"/>
              <a:gd name="connsiteX19" fmla="*/ 44605 w 704757"/>
              <a:gd name="connsiteY19" fmla="*/ 744901 h 1374539"/>
              <a:gd name="connsiteX20" fmla="*/ 53526 w 704757"/>
              <a:gd name="connsiteY20" fmla="*/ 758283 h 1374539"/>
              <a:gd name="connsiteX21" fmla="*/ 17842 w 704757"/>
              <a:gd name="connsiteY21" fmla="*/ 767204 h 1374539"/>
              <a:gd name="connsiteX22" fmla="*/ 31223 w 704757"/>
              <a:gd name="connsiteY22" fmla="*/ 744901 h 1374539"/>
              <a:gd name="connsiteX23" fmla="*/ 44605 w 704757"/>
              <a:gd name="connsiteY23" fmla="*/ 735980 h 1374539"/>
              <a:gd name="connsiteX24" fmla="*/ 31223 w 704757"/>
              <a:gd name="connsiteY24" fmla="*/ 731520 h 1374539"/>
              <a:gd name="connsiteX25" fmla="*/ 31223 w 704757"/>
              <a:gd name="connsiteY25" fmla="*/ 945623 h 1374539"/>
              <a:gd name="connsiteX26" fmla="*/ 26763 w 704757"/>
              <a:gd name="connsiteY26" fmla="*/ 1043754 h 1374539"/>
              <a:gd name="connsiteX27" fmla="*/ 22302 w 704757"/>
              <a:gd name="connsiteY27" fmla="*/ 1248936 h 1374539"/>
              <a:gd name="connsiteX28" fmla="*/ 13381 w 704757"/>
              <a:gd name="connsiteY28" fmla="*/ 1302462 h 1374539"/>
              <a:gd name="connsiteX29" fmla="*/ 4461 w 704757"/>
              <a:gd name="connsiteY29" fmla="*/ 1360449 h 1374539"/>
              <a:gd name="connsiteX30" fmla="*/ 0 w 704757"/>
              <a:gd name="connsiteY30" fmla="*/ 1373830 h 1374539"/>
              <a:gd name="connsiteX31" fmla="*/ 4461 w 704757"/>
              <a:gd name="connsiteY31" fmla="*/ 1364909 h 137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4757" h="1374539">
                <a:moveTo>
                  <a:pt x="704757" y="0"/>
                </a:moveTo>
                <a:lnTo>
                  <a:pt x="401444" y="4460"/>
                </a:lnTo>
                <a:cubicBezTo>
                  <a:pt x="384724" y="4863"/>
                  <a:pt x="296519" y="11845"/>
                  <a:pt x="276550" y="13381"/>
                </a:cubicBezTo>
                <a:cubicBezTo>
                  <a:pt x="250970" y="21909"/>
                  <a:pt x="275853" y="14228"/>
                  <a:pt x="240866" y="22302"/>
                </a:cubicBezTo>
                <a:cubicBezTo>
                  <a:pt x="228919" y="25059"/>
                  <a:pt x="205182" y="31223"/>
                  <a:pt x="205182" y="31223"/>
                </a:cubicBezTo>
                <a:cubicBezTo>
                  <a:pt x="145176" y="61228"/>
                  <a:pt x="234207" y="18665"/>
                  <a:pt x="165038" y="44605"/>
                </a:cubicBezTo>
                <a:cubicBezTo>
                  <a:pt x="160019" y="46487"/>
                  <a:pt x="156452" y="51129"/>
                  <a:pt x="151657" y="53526"/>
                </a:cubicBezTo>
                <a:cubicBezTo>
                  <a:pt x="144533" y="57088"/>
                  <a:pt x="127094" y="60544"/>
                  <a:pt x="120433" y="62447"/>
                </a:cubicBezTo>
                <a:cubicBezTo>
                  <a:pt x="115912" y="63739"/>
                  <a:pt x="111512" y="65420"/>
                  <a:pt x="107052" y="66907"/>
                </a:cubicBezTo>
                <a:cubicBezTo>
                  <a:pt x="105018" y="68432"/>
                  <a:pt x="80904" y="87035"/>
                  <a:pt x="75828" y="89210"/>
                </a:cubicBezTo>
                <a:cubicBezTo>
                  <a:pt x="70193" y="91625"/>
                  <a:pt x="63933" y="92183"/>
                  <a:pt x="57986" y="93670"/>
                </a:cubicBezTo>
                <a:cubicBezTo>
                  <a:pt x="52039" y="96644"/>
                  <a:pt x="45252" y="98334"/>
                  <a:pt x="40144" y="102591"/>
                </a:cubicBezTo>
                <a:cubicBezTo>
                  <a:pt x="36026" y="106023"/>
                  <a:pt x="35014" y="112181"/>
                  <a:pt x="31223" y="115972"/>
                </a:cubicBezTo>
                <a:cubicBezTo>
                  <a:pt x="27432" y="119763"/>
                  <a:pt x="22302" y="121919"/>
                  <a:pt x="17842" y="124893"/>
                </a:cubicBezTo>
                <a:cubicBezTo>
                  <a:pt x="16355" y="129354"/>
                  <a:pt x="14673" y="133754"/>
                  <a:pt x="13381" y="138275"/>
                </a:cubicBezTo>
                <a:cubicBezTo>
                  <a:pt x="-3433" y="197124"/>
                  <a:pt x="6791" y="230658"/>
                  <a:pt x="4461" y="312234"/>
                </a:cubicBezTo>
                <a:cubicBezTo>
                  <a:pt x="5948" y="408878"/>
                  <a:pt x="6475" y="505542"/>
                  <a:pt x="8921" y="602166"/>
                </a:cubicBezTo>
                <a:cubicBezTo>
                  <a:pt x="11128" y="689347"/>
                  <a:pt x="10303" y="637910"/>
                  <a:pt x="17842" y="686915"/>
                </a:cubicBezTo>
                <a:cubicBezTo>
                  <a:pt x="19887" y="700210"/>
                  <a:pt x="18738" y="727957"/>
                  <a:pt x="31223" y="740441"/>
                </a:cubicBezTo>
                <a:cubicBezTo>
                  <a:pt x="34548" y="743766"/>
                  <a:pt x="40144" y="743414"/>
                  <a:pt x="44605" y="744901"/>
                </a:cubicBezTo>
                <a:cubicBezTo>
                  <a:pt x="47579" y="749362"/>
                  <a:pt x="55638" y="753355"/>
                  <a:pt x="53526" y="758283"/>
                </a:cubicBezTo>
                <a:cubicBezTo>
                  <a:pt x="40576" y="788500"/>
                  <a:pt x="31521" y="776324"/>
                  <a:pt x="17842" y="767204"/>
                </a:cubicBezTo>
                <a:cubicBezTo>
                  <a:pt x="22302" y="759770"/>
                  <a:pt x="25581" y="751484"/>
                  <a:pt x="31223" y="744901"/>
                </a:cubicBezTo>
                <a:cubicBezTo>
                  <a:pt x="34712" y="740831"/>
                  <a:pt x="44605" y="741341"/>
                  <a:pt x="44605" y="735980"/>
                </a:cubicBezTo>
                <a:cubicBezTo>
                  <a:pt x="44605" y="731278"/>
                  <a:pt x="35684" y="733007"/>
                  <a:pt x="31223" y="731520"/>
                </a:cubicBezTo>
                <a:cubicBezTo>
                  <a:pt x="10463" y="814570"/>
                  <a:pt x="31223" y="724834"/>
                  <a:pt x="31223" y="945623"/>
                </a:cubicBezTo>
                <a:cubicBezTo>
                  <a:pt x="31223" y="978367"/>
                  <a:pt x="28250" y="1011044"/>
                  <a:pt x="26763" y="1043754"/>
                </a:cubicBezTo>
                <a:cubicBezTo>
                  <a:pt x="25276" y="1112148"/>
                  <a:pt x="24834" y="1180573"/>
                  <a:pt x="22302" y="1248936"/>
                </a:cubicBezTo>
                <a:cubicBezTo>
                  <a:pt x="20689" y="1292482"/>
                  <a:pt x="18905" y="1272081"/>
                  <a:pt x="13381" y="1302462"/>
                </a:cubicBezTo>
                <a:cubicBezTo>
                  <a:pt x="9825" y="1322022"/>
                  <a:pt x="8772" y="1341051"/>
                  <a:pt x="4461" y="1360449"/>
                </a:cubicBezTo>
                <a:cubicBezTo>
                  <a:pt x="3441" y="1365039"/>
                  <a:pt x="0" y="1369128"/>
                  <a:pt x="0" y="1373830"/>
                </a:cubicBezTo>
                <a:cubicBezTo>
                  <a:pt x="0" y="1377155"/>
                  <a:pt x="2974" y="1367883"/>
                  <a:pt x="4461" y="136490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>
            <a:stCxn id="41" idx="30"/>
          </p:cNvCxnSpPr>
          <p:nvPr/>
        </p:nvCxnSpPr>
        <p:spPr>
          <a:xfrm flipH="1" flipV="1">
            <a:off x="3059832" y="6157146"/>
            <a:ext cx="40207" cy="6077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03135" y="6154358"/>
            <a:ext cx="31801" cy="607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056894" y="6154358"/>
            <a:ext cx="2395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Perte </a:t>
            </a:r>
            <a:r>
              <a:rPr lang="fr-FR" dirty="0"/>
              <a:t>de pression par les segments</a:t>
            </a:r>
          </a:p>
          <a:p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2123728" y="1844824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Fissure dans la culasse</a:t>
            </a:r>
          </a:p>
          <a:p>
            <a:endParaRPr lang="fr-FR" dirty="0"/>
          </a:p>
        </p:txBody>
      </p:sp>
      <p:sp>
        <p:nvSpPr>
          <p:cNvPr id="49" name="Forme libre 48"/>
          <p:cNvSpPr/>
          <p:nvPr/>
        </p:nvSpPr>
        <p:spPr>
          <a:xfrm>
            <a:off x="5058888" y="3739618"/>
            <a:ext cx="866899" cy="51934"/>
          </a:xfrm>
          <a:custGeom>
            <a:avLst/>
            <a:gdLst>
              <a:gd name="connsiteX0" fmla="*/ 0 w 866899"/>
              <a:gd name="connsiteY0" fmla="*/ 48611 h 51934"/>
              <a:gd name="connsiteX1" fmla="*/ 593767 w 866899"/>
              <a:gd name="connsiteY1" fmla="*/ 24860 h 51934"/>
              <a:gd name="connsiteX2" fmla="*/ 724395 w 866899"/>
              <a:gd name="connsiteY2" fmla="*/ 1109 h 51934"/>
              <a:gd name="connsiteX3" fmla="*/ 866899 w 866899"/>
              <a:gd name="connsiteY3" fmla="*/ 1109 h 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99" h="51934">
                <a:moveTo>
                  <a:pt x="0" y="48611"/>
                </a:moveTo>
                <a:cubicBezTo>
                  <a:pt x="197922" y="40694"/>
                  <a:pt x="401600" y="72901"/>
                  <a:pt x="593767" y="24860"/>
                </a:cubicBezTo>
                <a:cubicBezTo>
                  <a:pt x="641955" y="12813"/>
                  <a:pt x="670503" y="3946"/>
                  <a:pt x="724395" y="1109"/>
                </a:cubicBezTo>
                <a:cubicBezTo>
                  <a:pt x="771831" y="-1388"/>
                  <a:pt x="819398" y="1109"/>
                  <a:pt x="866899" y="110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6043876" y="3604374"/>
            <a:ext cx="292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Fuite par les soupapes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452418" y="4520924"/>
            <a:ext cx="10839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Pression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720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 technique: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Mr  DUSSE a déposé son véhicule à l’atelier car il se plaint d’un manque de puissance moteur.</a:t>
            </a:r>
          </a:p>
          <a:p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Le réceptionnaire vous confie l’ordre de réparation sur lequel est noté: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smtClean="0"/>
              <a:t>« Le véhicule manque de puissance, surtout en montée. La consommation de carburant a subitement augmenté »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7787208" cy="1001266"/>
          </a:xfrm>
        </p:spPr>
        <p:txBody>
          <a:bodyPr/>
          <a:lstStyle/>
          <a:p>
            <a:pPr algn="ctr"/>
            <a:r>
              <a:rPr lang="fr-FR" b="1" dirty="0" smtClean="0"/>
              <a:t>Bilan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Après avoir réalisé le test d’étanchéité de la culasse, nous constatons que la culasse présente une fêlure au niveau d’une soupape.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culasse fêlé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29000"/>
            <a:ext cx="4211960" cy="314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d’intervention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b="1" u="sng" dirty="0" smtClean="0"/>
              <a:t>Remplacer la culasse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D’occasion depuis une casse automobile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Culasse neuve nue (avec anciens éléments la composant à remonter)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Culasse complète neuve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Revue Technique </a:t>
            </a:r>
            <a:r>
              <a:rPr lang="fr-FR" sz="2400" dirty="0" smtClean="0"/>
              <a:t>(gamme de démontage)</a:t>
            </a:r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Photos/vidéos d’une intervention type?</a:t>
            </a:r>
          </a:p>
          <a:p>
            <a:r>
              <a:rPr lang="fr-FR" dirty="0" smtClean="0"/>
              <a:t>Temps constructeur</a:t>
            </a:r>
          </a:p>
          <a:p>
            <a:r>
              <a:rPr lang="fr-FR" dirty="0" smtClean="0"/>
              <a:t>Pro formas (fournies)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complémentaire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Vérification de la température moteur après remontage</a:t>
            </a:r>
          </a:p>
          <a:p>
            <a:r>
              <a:rPr lang="fr-FR" dirty="0" smtClean="0"/>
              <a:t>Contrôle de la pression de compression sur le cylindre n°4</a:t>
            </a:r>
          </a:p>
          <a:p>
            <a:r>
              <a:rPr lang="fr-FR" dirty="0" smtClean="0"/>
              <a:t>Etc…</a:t>
            </a:r>
          </a:p>
          <a:p>
            <a:pPr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9535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Fuite par les soupapes</a:t>
            </a:r>
            <a:endParaRPr lang="fr-FR" dirty="0"/>
          </a:p>
        </p:txBody>
      </p:sp>
      <p:pic>
        <p:nvPicPr>
          <p:cNvPr id="6" name="Espace réservé du contenu 5" descr="soup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6701119" cy="37680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1520" y="476250"/>
          <a:ext cx="8712968" cy="468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536504"/>
              </a:tblGrid>
              <a:tr h="1058142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Contrôle de la compression moteur</a:t>
                      </a:r>
                      <a:endParaRPr lang="fr-FR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22800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Valeur de compression pour chaque cylindre:</a:t>
                      </a:r>
                    </a:p>
                    <a:p>
                      <a:endParaRPr lang="fr-FR" sz="18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valeur minimale : 25 à 30 bar(s) </a:t>
                      </a:r>
                    </a:p>
                    <a:p>
                      <a:endParaRPr lang="fr-FR" sz="24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l'écart maxi entre cylindres doit être de 5 bars </a:t>
                      </a:r>
                    </a:p>
                    <a:p>
                      <a:endParaRPr lang="fr-F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valeur mesurée pour</a:t>
                      </a:r>
                      <a:r>
                        <a:rPr lang="fr-FR" sz="24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chaque cylindre:</a:t>
                      </a:r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5229201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Il y a un défaut de compression sur le cylindre N°4 			</a:t>
            </a:r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cyl4</a:t>
            </a:r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15 bars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compr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420888"/>
            <a:ext cx="2275744" cy="257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1" y="404665"/>
          <a:ext cx="8003237" cy="617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73"/>
                <a:gridCol w="1124742"/>
                <a:gridCol w="1512168"/>
                <a:gridCol w="1364708"/>
                <a:gridCol w="1299588"/>
                <a:gridCol w="1368158"/>
              </a:tblGrid>
              <a:tr h="72746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Elément mis en cause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Effet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Moyen de contrôle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Condition de contrôle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Grandeur attendue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Grandeur</a:t>
                      </a:r>
                      <a:r>
                        <a:rPr lang="fr-FR" sz="1800" baseline="0" dirty="0" smtClean="0"/>
                        <a:t> mesurée</a:t>
                      </a:r>
                      <a:endParaRPr lang="fr-FR" sz="1800" dirty="0"/>
                    </a:p>
                  </a:txBody>
                  <a:tcPr/>
                </a:tc>
              </a:tr>
              <a:tr h="8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Fissure dans la culasse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Perte de pression de compression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1/</a:t>
                      </a:r>
                      <a:r>
                        <a:rPr lang="fr-FR" sz="1200" baseline="0" dirty="0" smtClean="0"/>
                        <a:t> Visuel</a:t>
                      </a:r>
                    </a:p>
                    <a:p>
                      <a:r>
                        <a:rPr lang="fr-FR" sz="1200" baseline="0" dirty="0" smtClean="0"/>
                        <a:t>2/ Test d’étanchéité chez un professionnel 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Culasse</a:t>
                      </a:r>
                      <a:r>
                        <a:rPr lang="fr-FR" sz="1200" baseline="0" dirty="0" smtClean="0"/>
                        <a:t> déposée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de fissure ni de perte de pression.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96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kern="12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Fuite par le joint de culasse</a:t>
                      </a:r>
                    </a:p>
                    <a:p>
                      <a:pPr algn="l"/>
                      <a:endParaRPr lang="fr-FR" sz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Compressiomètre ou</a:t>
                      </a:r>
                      <a:r>
                        <a:rPr lang="fr-FR" sz="1200" baseline="0" dirty="0" smtClean="0"/>
                        <a:t> contrôleur d’étanchéité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200" dirty="0" smtClean="0"/>
                        <a:t>Compressiomètre: le</a:t>
                      </a:r>
                      <a:r>
                        <a:rPr lang="fr-FR" sz="1200" baseline="0" dirty="0" smtClean="0"/>
                        <a:t> moteur doit pouvoir tourner au démarreur sans démarrer</a:t>
                      </a:r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Contrôleur d’étanchéité:</a:t>
                      </a:r>
                    </a:p>
                    <a:p>
                      <a:r>
                        <a:rPr lang="fr-FR" sz="1200" baseline="0" dirty="0" smtClean="0"/>
                        <a:t>Piston au PMH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Pas de perte de</a:t>
                      </a:r>
                      <a:r>
                        <a:rPr lang="fr-FR" sz="1200" baseline="0" dirty="0" smtClean="0"/>
                        <a:t> pression</a:t>
                      </a:r>
                    </a:p>
                    <a:p>
                      <a:pPr algn="ctr"/>
                      <a:r>
                        <a:rPr lang="fr-FR" sz="1200" baseline="0" dirty="0" smtClean="0"/>
                        <a:t>20&lt; P&lt;25 Bars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</a:t>
                      </a:r>
                      <a:r>
                        <a:rPr lang="fr-FR" sz="900" dirty="0" smtClean="0"/>
                        <a:t>cyl1</a:t>
                      </a:r>
                      <a:r>
                        <a:rPr lang="fr-FR" sz="1200" dirty="0" smtClean="0"/>
                        <a:t>= 29 Bars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</a:t>
                      </a:r>
                      <a:r>
                        <a:rPr lang="fr-FR" sz="900" dirty="0" smtClean="0"/>
                        <a:t>cyl2</a:t>
                      </a:r>
                      <a:r>
                        <a:rPr lang="fr-FR" sz="1200" dirty="0" smtClean="0"/>
                        <a:t>=</a:t>
                      </a:r>
                      <a:r>
                        <a:rPr lang="fr-FR" sz="1200" baseline="0" dirty="0" smtClean="0"/>
                        <a:t> 27 Bars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r>
                        <a:rPr lang="fr-FR" sz="1200" dirty="0" smtClean="0"/>
                        <a:t>P</a:t>
                      </a:r>
                      <a:r>
                        <a:rPr lang="fr-FR" sz="900" dirty="0" smtClean="0"/>
                        <a:t>cyl3</a:t>
                      </a:r>
                      <a:r>
                        <a:rPr lang="fr-FR" sz="1200" dirty="0" smtClean="0"/>
                        <a:t>= 26 Bars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fr-FR" sz="900" b="1" dirty="0" smtClean="0">
                          <a:solidFill>
                            <a:srgbClr val="FF0000"/>
                          </a:solidFill>
                        </a:rPr>
                        <a:t>cyl4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15 Bars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Fuite par les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soupapes</a:t>
                      </a: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0863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Perte</a:t>
                      </a:r>
                      <a:r>
                        <a:rPr lang="fr-FR" sz="1200" baseline="0" dirty="0" smtClean="0"/>
                        <a:t> de pression par les segments </a:t>
                      </a:r>
                      <a:endParaRPr lang="fr-FR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Mauvais réglage</a:t>
                      </a:r>
                      <a:r>
                        <a:rPr lang="fr-FR" sz="1200" baseline="0" dirty="0" smtClean="0"/>
                        <a:t> de culbuteur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Mauvais remplissage des cylindres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Contrôler le</a:t>
                      </a:r>
                      <a:r>
                        <a:rPr lang="fr-FR" sz="1200" baseline="0" dirty="0" smtClean="0"/>
                        <a:t> jeu aux</a:t>
                      </a:r>
                      <a:r>
                        <a:rPr lang="fr-FR" sz="1200" dirty="0" smtClean="0"/>
                        <a:t> soupapes avec un jeu de cales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Moteur froid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Valeur constructeur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05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Défaut de calage de distribution</a:t>
                      </a:r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Perte</a:t>
                      </a:r>
                      <a:r>
                        <a:rPr lang="fr-FR" sz="1200" baseline="0" dirty="0" smtClean="0"/>
                        <a:t> de remplissage des cylindres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Calage</a:t>
                      </a:r>
                      <a:r>
                        <a:rPr lang="fr-FR" sz="1200" baseline="0" dirty="0" smtClean="0"/>
                        <a:t> de distribution en pigeant le moteur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Batterie</a:t>
                      </a:r>
                      <a:r>
                        <a:rPr lang="fr-FR" sz="1200" baseline="0" dirty="0" smtClean="0"/>
                        <a:t> débranchée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de décalage distribution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Le 3eme temps moteur: explosion-détente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5050904" cy="489801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L’action de la pression</a:t>
            </a:r>
          </a:p>
          <a:p>
            <a:pPr>
              <a:buNone/>
            </a:pPr>
            <a:r>
              <a:rPr lang="fr-FR" dirty="0" smtClean="0"/>
              <a:t>Sur la surface du piston</a:t>
            </a:r>
          </a:p>
          <a:p>
            <a:pPr>
              <a:buNone/>
            </a:pPr>
            <a:r>
              <a:rPr lang="fr-FR" dirty="0" smtClean="0"/>
              <a:t>Produit une force motrice</a:t>
            </a:r>
          </a:p>
          <a:p>
            <a:pPr>
              <a:buNone/>
            </a:pPr>
            <a:r>
              <a:rPr lang="fr-FR" dirty="0" smtClean="0"/>
              <a:t>Transmise au maneton</a:t>
            </a:r>
          </a:p>
          <a:p>
            <a:pPr>
              <a:buNone/>
            </a:pPr>
            <a:r>
              <a:rPr lang="fr-FR" dirty="0" smtClean="0"/>
              <a:t>Du vilebrequin par</a:t>
            </a:r>
          </a:p>
          <a:p>
            <a:pPr>
              <a:buNone/>
            </a:pPr>
            <a:r>
              <a:rPr lang="fr-FR" dirty="0" smtClean="0"/>
              <a:t>L’intermédiaire de</a:t>
            </a:r>
          </a:p>
          <a:p>
            <a:pPr>
              <a:buNone/>
            </a:pPr>
            <a:r>
              <a:rPr lang="fr-FR" dirty="0" smtClean="0"/>
              <a:t>La bielle.</a:t>
            </a:r>
            <a:endParaRPr lang="fr-FR" dirty="0"/>
          </a:p>
        </p:txBody>
      </p:sp>
      <p:pic>
        <p:nvPicPr>
          <p:cNvPr id="4" name="Image 3" descr="pression cylind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3489720" cy="487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622425" y="2011363"/>
          <a:ext cx="2487613" cy="4143375"/>
        </p:xfrm>
        <a:graphic>
          <a:graphicData uri="http://schemas.openxmlformats.org/presentationml/2006/ole">
            <p:oleObj spid="_x0000_s2050" name="Image" r:id="rId3" imgW="3753374" imgH="6428571" progId="">
              <p:embed/>
            </p:oleObj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605338" y="2011363"/>
            <a:ext cx="393382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fr-FR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95536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4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Conséquences de la combustion 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936750" y="2270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0" y="2011363"/>
            <a:ext cx="254635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fr-FR" b="1" dirty="0">
                <a:solidFill>
                  <a:srgbClr val="FFFF00"/>
                </a:solidFill>
              </a:rPr>
              <a:t>GAZOLE</a:t>
            </a:r>
          </a:p>
          <a:p>
            <a:pPr eaLnBrk="0" hangingPunct="0">
              <a:lnSpc>
                <a:spcPct val="115000"/>
              </a:lnSpc>
            </a:pPr>
            <a:r>
              <a:rPr lang="fr-FR" dirty="0"/>
              <a:t>     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AIR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605338" y="2011363"/>
            <a:ext cx="568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b="1" dirty="0"/>
              <a:t> CHALEUR  = PRESSION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3281363" y="2270125"/>
            <a:ext cx="13239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2892425" y="3562350"/>
            <a:ext cx="1712913" cy="141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605338" y="3222625"/>
            <a:ext cx="3933825" cy="822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b="1"/>
              <a:t> PRESSION  =  POUSSEE </a:t>
            </a:r>
          </a:p>
          <a:p>
            <a:pPr eaLnBrk="0" hangingPunct="0"/>
            <a:r>
              <a:rPr lang="fr-FR" b="1"/>
              <a:t>                           DU PISTON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605338" y="3222625"/>
            <a:ext cx="3933825" cy="82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4375150" y="4886325"/>
            <a:ext cx="4692650" cy="969963"/>
          </a:xfrm>
          <a:prstGeom prst="wedgeRectCallout">
            <a:avLst>
              <a:gd name="adj1" fmla="val -67593"/>
              <a:gd name="adj2" fmla="val -875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b="1"/>
              <a:t>POUSSEE DU PISTON =</a:t>
            </a:r>
          </a:p>
          <a:p>
            <a:pPr algn="ctr" eaLnBrk="0" hangingPunct="0"/>
            <a:r>
              <a:rPr lang="fr-FR" b="1"/>
              <a:t>ROTATION DU VILEBREQUIN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 autoUpdateAnimBg="0"/>
      <p:bldP spid="64516" grpId="0" autoUpdateAnimBg="0"/>
      <p:bldP spid="64518" grpId="0" autoUpdateAnimBg="0"/>
      <p:bldP spid="64519" grpId="0" autoUpdateAnimBg="0"/>
      <p:bldP spid="64520" grpId="0" animBg="1"/>
      <p:bldP spid="64521" grpId="0" animBg="1"/>
      <p:bldP spid="64522" grpId="0" animBg="1" autoUpdateAnimBg="0"/>
      <p:bldP spid="64523" grpId="0" animBg="1"/>
      <p:bldP spid="6452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022143" cy="6858000"/>
          </a:xfrm>
          <a:prstGeom prst="rect">
            <a:avLst/>
          </a:prstGeom>
        </p:spPr>
      </p:pic>
      <p:pic>
        <p:nvPicPr>
          <p:cNvPr id="3" name="Image 2" descr="pica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3818833" cy="26391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476672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L’ordre de réparation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Fuite d’étanchéité dans l’enceinte thermique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cy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579122"/>
            <a:ext cx="3168352" cy="35922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4" name="ZoneTexte 13"/>
          <p:cNvSpPr txBox="1"/>
          <p:nvPr/>
        </p:nvSpPr>
        <p:spPr>
          <a:xfrm>
            <a:off x="1056894" y="4126273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Fuite par le joint de culasse</a:t>
            </a:r>
          </a:p>
          <a:p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2417584" y="4286529"/>
            <a:ext cx="1387212" cy="393237"/>
          </a:xfrm>
          <a:custGeom>
            <a:avLst/>
            <a:gdLst>
              <a:gd name="connsiteX0" fmla="*/ 1387212 w 1387212"/>
              <a:gd name="connsiteY0" fmla="*/ 388062 h 393237"/>
              <a:gd name="connsiteX1" fmla="*/ 1351528 w 1387212"/>
              <a:gd name="connsiteY1" fmla="*/ 388062 h 393237"/>
              <a:gd name="connsiteX2" fmla="*/ 1306923 w 1387212"/>
              <a:gd name="connsiteY2" fmla="*/ 383602 h 393237"/>
              <a:gd name="connsiteX3" fmla="*/ 1280160 w 1387212"/>
              <a:gd name="connsiteY3" fmla="*/ 379141 h 393237"/>
              <a:gd name="connsiteX4" fmla="*/ 1244476 w 1387212"/>
              <a:gd name="connsiteY4" fmla="*/ 374681 h 393237"/>
              <a:gd name="connsiteX5" fmla="*/ 1146346 w 1387212"/>
              <a:gd name="connsiteY5" fmla="*/ 365760 h 393237"/>
              <a:gd name="connsiteX6" fmla="*/ 1115122 w 1387212"/>
              <a:gd name="connsiteY6" fmla="*/ 361299 h 393237"/>
              <a:gd name="connsiteX7" fmla="*/ 1070517 w 1387212"/>
              <a:gd name="connsiteY7" fmla="*/ 352378 h 393237"/>
              <a:gd name="connsiteX8" fmla="*/ 1021452 w 1387212"/>
              <a:gd name="connsiteY8" fmla="*/ 338997 h 393237"/>
              <a:gd name="connsiteX9" fmla="*/ 1003610 w 1387212"/>
              <a:gd name="connsiteY9" fmla="*/ 334536 h 393237"/>
              <a:gd name="connsiteX10" fmla="*/ 981308 w 1387212"/>
              <a:gd name="connsiteY10" fmla="*/ 325615 h 393237"/>
              <a:gd name="connsiteX11" fmla="*/ 936703 w 1387212"/>
              <a:gd name="connsiteY11" fmla="*/ 307773 h 393237"/>
              <a:gd name="connsiteX12" fmla="*/ 918861 w 1387212"/>
              <a:gd name="connsiteY12" fmla="*/ 294392 h 393237"/>
              <a:gd name="connsiteX13" fmla="*/ 892098 w 1387212"/>
              <a:gd name="connsiteY13" fmla="*/ 285471 h 393237"/>
              <a:gd name="connsiteX14" fmla="*/ 847493 w 1387212"/>
              <a:gd name="connsiteY14" fmla="*/ 258708 h 393237"/>
              <a:gd name="connsiteX15" fmla="*/ 834112 w 1387212"/>
              <a:gd name="connsiteY15" fmla="*/ 249787 h 393237"/>
              <a:gd name="connsiteX16" fmla="*/ 820730 w 1387212"/>
              <a:gd name="connsiteY16" fmla="*/ 240866 h 393237"/>
              <a:gd name="connsiteX17" fmla="*/ 798428 w 1387212"/>
              <a:gd name="connsiteY17" fmla="*/ 218564 h 393237"/>
              <a:gd name="connsiteX18" fmla="*/ 776125 w 1387212"/>
              <a:gd name="connsiteY18" fmla="*/ 187340 h 393237"/>
              <a:gd name="connsiteX19" fmla="*/ 762744 w 1387212"/>
              <a:gd name="connsiteY19" fmla="*/ 160577 h 393237"/>
              <a:gd name="connsiteX20" fmla="*/ 753823 w 1387212"/>
              <a:gd name="connsiteY20" fmla="*/ 133814 h 393237"/>
              <a:gd name="connsiteX21" fmla="*/ 735981 w 1387212"/>
              <a:gd name="connsiteY21" fmla="*/ 107051 h 393237"/>
              <a:gd name="connsiteX22" fmla="*/ 727060 w 1387212"/>
              <a:gd name="connsiteY22" fmla="*/ 80289 h 393237"/>
              <a:gd name="connsiteX23" fmla="*/ 722599 w 1387212"/>
              <a:gd name="connsiteY23" fmla="*/ 66907 h 393237"/>
              <a:gd name="connsiteX24" fmla="*/ 709218 w 1387212"/>
              <a:gd name="connsiteY24" fmla="*/ 53526 h 393237"/>
              <a:gd name="connsiteX25" fmla="*/ 686916 w 1387212"/>
              <a:gd name="connsiteY25" fmla="*/ 26763 h 393237"/>
              <a:gd name="connsiteX26" fmla="*/ 673534 w 1387212"/>
              <a:gd name="connsiteY26" fmla="*/ 17842 h 393237"/>
              <a:gd name="connsiteX27" fmla="*/ 602166 w 1387212"/>
              <a:gd name="connsiteY27" fmla="*/ 0 h 393237"/>
              <a:gd name="connsiteX28" fmla="*/ 0 w 1387212"/>
              <a:gd name="connsiteY28" fmla="*/ 0 h 39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87212" h="393237">
                <a:moveTo>
                  <a:pt x="1387212" y="388062"/>
                </a:moveTo>
                <a:cubicBezTo>
                  <a:pt x="1343471" y="396811"/>
                  <a:pt x="1382539" y="392833"/>
                  <a:pt x="1351528" y="388062"/>
                </a:cubicBezTo>
                <a:cubicBezTo>
                  <a:pt x="1336759" y="385790"/>
                  <a:pt x="1321750" y="385455"/>
                  <a:pt x="1306923" y="383602"/>
                </a:cubicBezTo>
                <a:cubicBezTo>
                  <a:pt x="1297949" y="382480"/>
                  <a:pt x="1289113" y="380420"/>
                  <a:pt x="1280160" y="379141"/>
                </a:cubicBezTo>
                <a:cubicBezTo>
                  <a:pt x="1268293" y="377446"/>
                  <a:pt x="1256371" y="376168"/>
                  <a:pt x="1244476" y="374681"/>
                </a:cubicBezTo>
                <a:cubicBezTo>
                  <a:pt x="1197790" y="363007"/>
                  <a:pt x="1245180" y="373667"/>
                  <a:pt x="1146346" y="365760"/>
                </a:cubicBezTo>
                <a:cubicBezTo>
                  <a:pt x="1135866" y="364922"/>
                  <a:pt x="1125530" y="362786"/>
                  <a:pt x="1115122" y="361299"/>
                </a:cubicBezTo>
                <a:cubicBezTo>
                  <a:pt x="1084889" y="351222"/>
                  <a:pt x="1121774" y="362630"/>
                  <a:pt x="1070517" y="352378"/>
                </a:cubicBezTo>
                <a:cubicBezTo>
                  <a:pt x="1017544" y="341783"/>
                  <a:pt x="1051347" y="347538"/>
                  <a:pt x="1021452" y="338997"/>
                </a:cubicBezTo>
                <a:cubicBezTo>
                  <a:pt x="1015557" y="337313"/>
                  <a:pt x="1009426" y="336475"/>
                  <a:pt x="1003610" y="334536"/>
                </a:cubicBezTo>
                <a:cubicBezTo>
                  <a:pt x="996014" y="332004"/>
                  <a:pt x="988833" y="328351"/>
                  <a:pt x="981308" y="325615"/>
                </a:cubicBezTo>
                <a:cubicBezTo>
                  <a:pt x="962157" y="318651"/>
                  <a:pt x="953112" y="318029"/>
                  <a:pt x="936703" y="307773"/>
                </a:cubicBezTo>
                <a:cubicBezTo>
                  <a:pt x="930399" y="303833"/>
                  <a:pt x="925510" y="297717"/>
                  <a:pt x="918861" y="294392"/>
                </a:cubicBezTo>
                <a:cubicBezTo>
                  <a:pt x="910450" y="290187"/>
                  <a:pt x="900509" y="289676"/>
                  <a:pt x="892098" y="285471"/>
                </a:cubicBezTo>
                <a:cubicBezTo>
                  <a:pt x="864667" y="271756"/>
                  <a:pt x="879787" y="280238"/>
                  <a:pt x="847493" y="258708"/>
                </a:cubicBezTo>
                <a:lnTo>
                  <a:pt x="834112" y="249787"/>
                </a:lnTo>
                <a:lnTo>
                  <a:pt x="820730" y="240866"/>
                </a:lnTo>
                <a:cubicBezTo>
                  <a:pt x="796941" y="205183"/>
                  <a:pt x="828164" y="248300"/>
                  <a:pt x="798428" y="218564"/>
                </a:cubicBezTo>
                <a:cubicBezTo>
                  <a:pt x="792892" y="213028"/>
                  <a:pt x="781192" y="194941"/>
                  <a:pt x="776125" y="187340"/>
                </a:cubicBezTo>
                <a:cubicBezTo>
                  <a:pt x="759862" y="138547"/>
                  <a:pt x="785798" y="212450"/>
                  <a:pt x="762744" y="160577"/>
                </a:cubicBezTo>
                <a:cubicBezTo>
                  <a:pt x="758925" y="151984"/>
                  <a:pt x="759039" y="141638"/>
                  <a:pt x="753823" y="133814"/>
                </a:cubicBezTo>
                <a:cubicBezTo>
                  <a:pt x="747876" y="124893"/>
                  <a:pt x="739372" y="117222"/>
                  <a:pt x="735981" y="107051"/>
                </a:cubicBezTo>
                <a:lnTo>
                  <a:pt x="727060" y="80289"/>
                </a:lnTo>
                <a:cubicBezTo>
                  <a:pt x="725573" y="75828"/>
                  <a:pt x="725924" y="70232"/>
                  <a:pt x="722599" y="66907"/>
                </a:cubicBezTo>
                <a:cubicBezTo>
                  <a:pt x="718139" y="62447"/>
                  <a:pt x="713256" y="58372"/>
                  <a:pt x="709218" y="53526"/>
                </a:cubicBezTo>
                <a:cubicBezTo>
                  <a:pt x="693270" y="34388"/>
                  <a:pt x="708239" y="44532"/>
                  <a:pt x="686916" y="26763"/>
                </a:cubicBezTo>
                <a:cubicBezTo>
                  <a:pt x="682798" y="23331"/>
                  <a:pt x="678433" y="20019"/>
                  <a:pt x="673534" y="17842"/>
                </a:cubicBezTo>
                <a:cubicBezTo>
                  <a:pt x="657695" y="10802"/>
                  <a:pt x="615183" y="0"/>
                  <a:pt x="602166" y="0"/>
                </a:cubicBezTo>
                <a:lnTo>
                  <a:pt x="0" y="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417584" y="4221088"/>
            <a:ext cx="66184" cy="654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28"/>
          </p:cNvCxnSpPr>
          <p:nvPr/>
        </p:nvCxnSpPr>
        <p:spPr>
          <a:xfrm>
            <a:off x="2417584" y="4286529"/>
            <a:ext cx="66184" cy="744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3996596" y="3789040"/>
            <a:ext cx="1079459" cy="890012"/>
          </a:xfrm>
          <a:custGeom>
            <a:avLst/>
            <a:gdLst>
              <a:gd name="connsiteX0" fmla="*/ 0 w 807348"/>
              <a:gd name="connsiteY0" fmla="*/ 736226 h 736226"/>
              <a:gd name="connsiteX1" fmla="*/ 13382 w 807348"/>
              <a:gd name="connsiteY1" fmla="*/ 713923 h 736226"/>
              <a:gd name="connsiteX2" fmla="*/ 26763 w 807348"/>
              <a:gd name="connsiteY2" fmla="*/ 696081 h 736226"/>
              <a:gd name="connsiteX3" fmla="*/ 31223 w 807348"/>
              <a:gd name="connsiteY3" fmla="*/ 682700 h 736226"/>
              <a:gd name="connsiteX4" fmla="*/ 49065 w 807348"/>
              <a:gd name="connsiteY4" fmla="*/ 655937 h 736226"/>
              <a:gd name="connsiteX5" fmla="*/ 57986 w 807348"/>
              <a:gd name="connsiteY5" fmla="*/ 629174 h 736226"/>
              <a:gd name="connsiteX6" fmla="*/ 66907 w 807348"/>
              <a:gd name="connsiteY6" fmla="*/ 593490 h 736226"/>
              <a:gd name="connsiteX7" fmla="*/ 71368 w 807348"/>
              <a:gd name="connsiteY7" fmla="*/ 517662 h 736226"/>
              <a:gd name="connsiteX8" fmla="*/ 84749 w 807348"/>
              <a:gd name="connsiteY8" fmla="*/ 473057 h 736226"/>
              <a:gd name="connsiteX9" fmla="*/ 93670 w 807348"/>
              <a:gd name="connsiteY9" fmla="*/ 441834 h 736226"/>
              <a:gd name="connsiteX10" fmla="*/ 111512 w 807348"/>
              <a:gd name="connsiteY10" fmla="*/ 428452 h 736226"/>
              <a:gd name="connsiteX11" fmla="*/ 115973 w 807348"/>
              <a:gd name="connsiteY11" fmla="*/ 415071 h 736226"/>
              <a:gd name="connsiteX12" fmla="*/ 124894 w 807348"/>
              <a:gd name="connsiteY12" fmla="*/ 401689 h 736226"/>
              <a:gd name="connsiteX13" fmla="*/ 129354 w 807348"/>
              <a:gd name="connsiteY13" fmla="*/ 379387 h 736226"/>
              <a:gd name="connsiteX14" fmla="*/ 133815 w 807348"/>
              <a:gd name="connsiteY14" fmla="*/ 366005 h 736226"/>
              <a:gd name="connsiteX15" fmla="*/ 138275 w 807348"/>
              <a:gd name="connsiteY15" fmla="*/ 334782 h 736226"/>
              <a:gd name="connsiteX16" fmla="*/ 142736 w 807348"/>
              <a:gd name="connsiteY16" fmla="*/ 321400 h 736226"/>
              <a:gd name="connsiteX17" fmla="*/ 182880 w 807348"/>
              <a:gd name="connsiteY17" fmla="*/ 285716 h 736226"/>
              <a:gd name="connsiteX18" fmla="*/ 223024 w 807348"/>
              <a:gd name="connsiteY18" fmla="*/ 241112 h 736226"/>
              <a:gd name="connsiteX19" fmla="*/ 245327 w 807348"/>
              <a:gd name="connsiteY19" fmla="*/ 227730 h 736226"/>
              <a:gd name="connsiteX20" fmla="*/ 258708 w 807348"/>
              <a:gd name="connsiteY20" fmla="*/ 214349 h 736226"/>
              <a:gd name="connsiteX21" fmla="*/ 272090 w 807348"/>
              <a:gd name="connsiteY21" fmla="*/ 209888 h 736226"/>
              <a:gd name="connsiteX22" fmla="*/ 294392 w 807348"/>
              <a:gd name="connsiteY22" fmla="*/ 196507 h 736226"/>
              <a:gd name="connsiteX23" fmla="*/ 352379 w 807348"/>
              <a:gd name="connsiteY23" fmla="*/ 160823 h 736226"/>
              <a:gd name="connsiteX24" fmla="*/ 401444 w 807348"/>
              <a:gd name="connsiteY24" fmla="*/ 129599 h 736226"/>
              <a:gd name="connsiteX25" fmla="*/ 414825 w 807348"/>
              <a:gd name="connsiteY25" fmla="*/ 120678 h 736226"/>
              <a:gd name="connsiteX26" fmla="*/ 450509 w 807348"/>
              <a:gd name="connsiteY26" fmla="*/ 107297 h 736226"/>
              <a:gd name="connsiteX27" fmla="*/ 477272 w 807348"/>
              <a:gd name="connsiteY27" fmla="*/ 89455 h 736226"/>
              <a:gd name="connsiteX28" fmla="*/ 490654 w 807348"/>
              <a:gd name="connsiteY28" fmla="*/ 84994 h 736226"/>
              <a:gd name="connsiteX29" fmla="*/ 504035 w 807348"/>
              <a:gd name="connsiteY29" fmla="*/ 76074 h 736226"/>
              <a:gd name="connsiteX30" fmla="*/ 530798 w 807348"/>
              <a:gd name="connsiteY30" fmla="*/ 67153 h 736226"/>
              <a:gd name="connsiteX31" fmla="*/ 557561 w 807348"/>
              <a:gd name="connsiteY31" fmla="*/ 49311 h 736226"/>
              <a:gd name="connsiteX32" fmla="*/ 620008 w 807348"/>
              <a:gd name="connsiteY32" fmla="*/ 31469 h 736226"/>
              <a:gd name="connsiteX33" fmla="*/ 682455 w 807348"/>
              <a:gd name="connsiteY33" fmla="*/ 22548 h 736226"/>
              <a:gd name="connsiteX34" fmla="*/ 744902 w 807348"/>
              <a:gd name="connsiteY34" fmla="*/ 13627 h 736226"/>
              <a:gd name="connsiteX35" fmla="*/ 793967 w 807348"/>
              <a:gd name="connsiteY35" fmla="*/ 245 h 736226"/>
              <a:gd name="connsiteX36" fmla="*/ 807348 w 807348"/>
              <a:gd name="connsiteY36" fmla="*/ 245 h 73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7348" h="736226">
                <a:moveTo>
                  <a:pt x="0" y="736226"/>
                </a:moveTo>
                <a:cubicBezTo>
                  <a:pt x="4461" y="728792"/>
                  <a:pt x="8573" y="721137"/>
                  <a:pt x="13382" y="713923"/>
                </a:cubicBezTo>
                <a:cubicBezTo>
                  <a:pt x="17506" y="707737"/>
                  <a:pt x="23075" y="702536"/>
                  <a:pt x="26763" y="696081"/>
                </a:cubicBezTo>
                <a:cubicBezTo>
                  <a:pt x="29096" y="691999"/>
                  <a:pt x="28940" y="686810"/>
                  <a:pt x="31223" y="682700"/>
                </a:cubicBezTo>
                <a:cubicBezTo>
                  <a:pt x="36430" y="673328"/>
                  <a:pt x="45674" y="666109"/>
                  <a:pt x="49065" y="655937"/>
                </a:cubicBezTo>
                <a:cubicBezTo>
                  <a:pt x="52039" y="647016"/>
                  <a:pt x="56142" y="638395"/>
                  <a:pt x="57986" y="629174"/>
                </a:cubicBezTo>
                <a:cubicBezTo>
                  <a:pt x="63369" y="602261"/>
                  <a:pt x="60050" y="614064"/>
                  <a:pt x="66907" y="593490"/>
                </a:cubicBezTo>
                <a:cubicBezTo>
                  <a:pt x="68394" y="568214"/>
                  <a:pt x="68967" y="542868"/>
                  <a:pt x="71368" y="517662"/>
                </a:cubicBezTo>
                <a:cubicBezTo>
                  <a:pt x="72458" y="506222"/>
                  <a:pt x="82558" y="481822"/>
                  <a:pt x="84749" y="473057"/>
                </a:cubicBezTo>
                <a:cubicBezTo>
                  <a:pt x="84986" y="472111"/>
                  <a:pt x="91386" y="444575"/>
                  <a:pt x="93670" y="441834"/>
                </a:cubicBezTo>
                <a:cubicBezTo>
                  <a:pt x="98429" y="436123"/>
                  <a:pt x="105565" y="432913"/>
                  <a:pt x="111512" y="428452"/>
                </a:cubicBezTo>
                <a:cubicBezTo>
                  <a:pt x="112999" y="423992"/>
                  <a:pt x="113870" y="419276"/>
                  <a:pt x="115973" y="415071"/>
                </a:cubicBezTo>
                <a:cubicBezTo>
                  <a:pt x="118371" y="410276"/>
                  <a:pt x="123012" y="406709"/>
                  <a:pt x="124894" y="401689"/>
                </a:cubicBezTo>
                <a:cubicBezTo>
                  <a:pt x="127556" y="394590"/>
                  <a:pt x="127515" y="386742"/>
                  <a:pt x="129354" y="379387"/>
                </a:cubicBezTo>
                <a:cubicBezTo>
                  <a:pt x="130494" y="374825"/>
                  <a:pt x="132328" y="370466"/>
                  <a:pt x="133815" y="366005"/>
                </a:cubicBezTo>
                <a:cubicBezTo>
                  <a:pt x="135302" y="355597"/>
                  <a:pt x="136213" y="345091"/>
                  <a:pt x="138275" y="334782"/>
                </a:cubicBezTo>
                <a:cubicBezTo>
                  <a:pt x="139197" y="330171"/>
                  <a:pt x="139849" y="325112"/>
                  <a:pt x="142736" y="321400"/>
                </a:cubicBezTo>
                <a:cubicBezTo>
                  <a:pt x="159187" y="300248"/>
                  <a:pt x="164994" y="297641"/>
                  <a:pt x="182880" y="285716"/>
                </a:cubicBezTo>
                <a:cubicBezTo>
                  <a:pt x="194298" y="268590"/>
                  <a:pt x="203573" y="252783"/>
                  <a:pt x="223024" y="241112"/>
                </a:cubicBezTo>
                <a:cubicBezTo>
                  <a:pt x="230458" y="236651"/>
                  <a:pt x="238391" y="232932"/>
                  <a:pt x="245327" y="227730"/>
                </a:cubicBezTo>
                <a:cubicBezTo>
                  <a:pt x="250373" y="223945"/>
                  <a:pt x="253460" y="217848"/>
                  <a:pt x="258708" y="214349"/>
                </a:cubicBezTo>
                <a:cubicBezTo>
                  <a:pt x="262620" y="211741"/>
                  <a:pt x="267884" y="211991"/>
                  <a:pt x="272090" y="209888"/>
                </a:cubicBezTo>
                <a:cubicBezTo>
                  <a:pt x="279844" y="206011"/>
                  <a:pt x="287264" y="201442"/>
                  <a:pt x="294392" y="196507"/>
                </a:cubicBezTo>
                <a:cubicBezTo>
                  <a:pt x="383985" y="134481"/>
                  <a:pt x="290689" y="191669"/>
                  <a:pt x="352379" y="160823"/>
                </a:cubicBezTo>
                <a:cubicBezTo>
                  <a:pt x="364971" y="154527"/>
                  <a:pt x="390846" y="136665"/>
                  <a:pt x="401444" y="129599"/>
                </a:cubicBezTo>
                <a:cubicBezTo>
                  <a:pt x="405904" y="126625"/>
                  <a:pt x="409739" y="122373"/>
                  <a:pt x="414825" y="120678"/>
                </a:cubicBezTo>
                <a:cubicBezTo>
                  <a:pt x="425067" y="117264"/>
                  <a:pt x="442123" y="111871"/>
                  <a:pt x="450509" y="107297"/>
                </a:cubicBezTo>
                <a:cubicBezTo>
                  <a:pt x="459922" y="102163"/>
                  <a:pt x="467101" y="92846"/>
                  <a:pt x="477272" y="89455"/>
                </a:cubicBezTo>
                <a:cubicBezTo>
                  <a:pt x="481733" y="87968"/>
                  <a:pt x="486448" y="87097"/>
                  <a:pt x="490654" y="84994"/>
                </a:cubicBezTo>
                <a:cubicBezTo>
                  <a:pt x="495449" y="82597"/>
                  <a:pt x="499136" y="78251"/>
                  <a:pt x="504035" y="76074"/>
                </a:cubicBezTo>
                <a:cubicBezTo>
                  <a:pt x="512628" y="72255"/>
                  <a:pt x="530798" y="67153"/>
                  <a:pt x="530798" y="67153"/>
                </a:cubicBezTo>
                <a:cubicBezTo>
                  <a:pt x="539719" y="61206"/>
                  <a:pt x="547389" y="52702"/>
                  <a:pt x="557561" y="49311"/>
                </a:cubicBezTo>
                <a:cubicBezTo>
                  <a:pt x="575337" y="43386"/>
                  <a:pt x="602084" y="33710"/>
                  <a:pt x="620008" y="31469"/>
                </a:cubicBezTo>
                <a:cubicBezTo>
                  <a:pt x="698763" y="21624"/>
                  <a:pt x="618143" y="32194"/>
                  <a:pt x="682455" y="22548"/>
                </a:cubicBezTo>
                <a:lnTo>
                  <a:pt x="744902" y="13627"/>
                </a:lnTo>
                <a:cubicBezTo>
                  <a:pt x="764780" y="7001"/>
                  <a:pt x="773793" y="2767"/>
                  <a:pt x="793967" y="245"/>
                </a:cubicBezTo>
                <a:cubicBezTo>
                  <a:pt x="798393" y="-308"/>
                  <a:pt x="802888" y="245"/>
                  <a:pt x="807348" y="24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H="1" flipV="1">
            <a:off x="5845817" y="3696481"/>
            <a:ext cx="79970" cy="408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5845817" y="3740641"/>
            <a:ext cx="76013" cy="622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3347865" y="2348880"/>
            <a:ext cx="555292" cy="2298948"/>
          </a:xfrm>
          <a:custGeom>
            <a:avLst/>
            <a:gdLst>
              <a:gd name="connsiteX0" fmla="*/ 236406 w 236635"/>
              <a:gd name="connsiteY0" fmla="*/ 829650 h 829650"/>
              <a:gd name="connsiteX1" fmla="*/ 223024 w 236635"/>
              <a:gd name="connsiteY1" fmla="*/ 677994 h 829650"/>
              <a:gd name="connsiteX2" fmla="*/ 214103 w 236635"/>
              <a:gd name="connsiteY2" fmla="*/ 660152 h 829650"/>
              <a:gd name="connsiteX3" fmla="*/ 200722 w 236635"/>
              <a:gd name="connsiteY3" fmla="*/ 651231 h 829650"/>
              <a:gd name="connsiteX4" fmla="*/ 187340 w 236635"/>
              <a:gd name="connsiteY4" fmla="*/ 624468 h 829650"/>
              <a:gd name="connsiteX5" fmla="*/ 173959 w 236635"/>
              <a:gd name="connsiteY5" fmla="*/ 575402 h 829650"/>
              <a:gd name="connsiteX6" fmla="*/ 165038 w 236635"/>
              <a:gd name="connsiteY6" fmla="*/ 548640 h 829650"/>
              <a:gd name="connsiteX7" fmla="*/ 160578 w 236635"/>
              <a:gd name="connsiteY7" fmla="*/ 530798 h 829650"/>
              <a:gd name="connsiteX8" fmla="*/ 151657 w 236635"/>
              <a:gd name="connsiteY8" fmla="*/ 517416 h 829650"/>
              <a:gd name="connsiteX9" fmla="*/ 142736 w 236635"/>
              <a:gd name="connsiteY9" fmla="*/ 490653 h 829650"/>
              <a:gd name="connsiteX10" fmla="*/ 133815 w 236635"/>
              <a:gd name="connsiteY10" fmla="*/ 477272 h 829650"/>
              <a:gd name="connsiteX11" fmla="*/ 124894 w 236635"/>
              <a:gd name="connsiteY11" fmla="*/ 441588 h 829650"/>
              <a:gd name="connsiteX12" fmla="*/ 115973 w 236635"/>
              <a:gd name="connsiteY12" fmla="*/ 428206 h 829650"/>
              <a:gd name="connsiteX13" fmla="*/ 102591 w 236635"/>
              <a:gd name="connsiteY13" fmla="*/ 361299 h 829650"/>
              <a:gd name="connsiteX14" fmla="*/ 93670 w 236635"/>
              <a:gd name="connsiteY14" fmla="*/ 325615 h 829650"/>
              <a:gd name="connsiteX15" fmla="*/ 89210 w 236635"/>
              <a:gd name="connsiteY15" fmla="*/ 312234 h 829650"/>
              <a:gd name="connsiteX16" fmla="*/ 84749 w 236635"/>
              <a:gd name="connsiteY16" fmla="*/ 294392 h 829650"/>
              <a:gd name="connsiteX17" fmla="*/ 75828 w 236635"/>
              <a:gd name="connsiteY17" fmla="*/ 281010 h 829650"/>
              <a:gd name="connsiteX18" fmla="*/ 62447 w 236635"/>
              <a:gd name="connsiteY18" fmla="*/ 254247 h 829650"/>
              <a:gd name="connsiteX19" fmla="*/ 53526 w 236635"/>
              <a:gd name="connsiteY19" fmla="*/ 227484 h 829650"/>
              <a:gd name="connsiteX20" fmla="*/ 40144 w 236635"/>
              <a:gd name="connsiteY20" fmla="*/ 200722 h 829650"/>
              <a:gd name="connsiteX21" fmla="*/ 26763 w 236635"/>
              <a:gd name="connsiteY21" fmla="*/ 191801 h 829650"/>
              <a:gd name="connsiteX22" fmla="*/ 22302 w 236635"/>
              <a:gd name="connsiteY22" fmla="*/ 169498 h 829650"/>
              <a:gd name="connsiteX23" fmla="*/ 13381 w 236635"/>
              <a:gd name="connsiteY23" fmla="*/ 142735 h 829650"/>
              <a:gd name="connsiteX24" fmla="*/ 8921 w 236635"/>
              <a:gd name="connsiteY24" fmla="*/ 89209 h 829650"/>
              <a:gd name="connsiteX25" fmla="*/ 0 w 236635"/>
              <a:gd name="connsiteY25" fmla="*/ 53525 h 829650"/>
              <a:gd name="connsiteX26" fmla="*/ 4460 w 236635"/>
              <a:gd name="connsiteY26" fmla="*/ 0 h 82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6635" h="829650">
                <a:moveTo>
                  <a:pt x="236406" y="829650"/>
                </a:moveTo>
                <a:cubicBezTo>
                  <a:pt x="236287" y="826559"/>
                  <a:pt x="239802" y="711550"/>
                  <a:pt x="223024" y="677994"/>
                </a:cubicBezTo>
                <a:cubicBezTo>
                  <a:pt x="220050" y="672047"/>
                  <a:pt x="218360" y="665260"/>
                  <a:pt x="214103" y="660152"/>
                </a:cubicBezTo>
                <a:cubicBezTo>
                  <a:pt x="210671" y="656034"/>
                  <a:pt x="205182" y="654205"/>
                  <a:pt x="200722" y="651231"/>
                </a:cubicBezTo>
                <a:cubicBezTo>
                  <a:pt x="184450" y="602419"/>
                  <a:pt x="210402" y="676357"/>
                  <a:pt x="187340" y="624468"/>
                </a:cubicBezTo>
                <a:cubicBezTo>
                  <a:pt x="174652" y="595920"/>
                  <a:pt x="181367" y="602566"/>
                  <a:pt x="173959" y="575402"/>
                </a:cubicBezTo>
                <a:cubicBezTo>
                  <a:pt x="171485" y="566330"/>
                  <a:pt x="167318" y="557763"/>
                  <a:pt x="165038" y="548640"/>
                </a:cubicBezTo>
                <a:cubicBezTo>
                  <a:pt x="163551" y="542693"/>
                  <a:pt x="162993" y="536433"/>
                  <a:pt x="160578" y="530798"/>
                </a:cubicBezTo>
                <a:cubicBezTo>
                  <a:pt x="158466" y="525870"/>
                  <a:pt x="153834" y="522315"/>
                  <a:pt x="151657" y="517416"/>
                </a:cubicBezTo>
                <a:cubicBezTo>
                  <a:pt x="147838" y="508823"/>
                  <a:pt x="147952" y="498477"/>
                  <a:pt x="142736" y="490653"/>
                </a:cubicBezTo>
                <a:cubicBezTo>
                  <a:pt x="139762" y="486193"/>
                  <a:pt x="136212" y="482067"/>
                  <a:pt x="133815" y="477272"/>
                </a:cubicBezTo>
                <a:cubicBezTo>
                  <a:pt x="125558" y="460759"/>
                  <a:pt x="132531" y="461953"/>
                  <a:pt x="124894" y="441588"/>
                </a:cubicBezTo>
                <a:cubicBezTo>
                  <a:pt x="123012" y="436568"/>
                  <a:pt x="118947" y="432667"/>
                  <a:pt x="115973" y="428206"/>
                </a:cubicBezTo>
                <a:cubicBezTo>
                  <a:pt x="106699" y="344749"/>
                  <a:pt x="118406" y="424559"/>
                  <a:pt x="102591" y="361299"/>
                </a:cubicBezTo>
                <a:cubicBezTo>
                  <a:pt x="99617" y="349404"/>
                  <a:pt x="97547" y="337247"/>
                  <a:pt x="93670" y="325615"/>
                </a:cubicBezTo>
                <a:cubicBezTo>
                  <a:pt x="92183" y="321155"/>
                  <a:pt x="90502" y="316755"/>
                  <a:pt x="89210" y="312234"/>
                </a:cubicBezTo>
                <a:cubicBezTo>
                  <a:pt x="87526" y="306339"/>
                  <a:pt x="87164" y="300027"/>
                  <a:pt x="84749" y="294392"/>
                </a:cubicBezTo>
                <a:cubicBezTo>
                  <a:pt x="82637" y="289464"/>
                  <a:pt x="78802" y="285471"/>
                  <a:pt x="75828" y="281010"/>
                </a:cubicBezTo>
                <a:cubicBezTo>
                  <a:pt x="59565" y="232217"/>
                  <a:pt x="85501" y="306120"/>
                  <a:pt x="62447" y="254247"/>
                </a:cubicBezTo>
                <a:cubicBezTo>
                  <a:pt x="58628" y="245654"/>
                  <a:pt x="56500" y="236405"/>
                  <a:pt x="53526" y="227484"/>
                </a:cubicBezTo>
                <a:cubicBezTo>
                  <a:pt x="49898" y="216601"/>
                  <a:pt x="48790" y="209368"/>
                  <a:pt x="40144" y="200722"/>
                </a:cubicBezTo>
                <a:cubicBezTo>
                  <a:pt x="36353" y="196931"/>
                  <a:pt x="31223" y="194775"/>
                  <a:pt x="26763" y="191801"/>
                </a:cubicBezTo>
                <a:cubicBezTo>
                  <a:pt x="25276" y="184367"/>
                  <a:pt x="24297" y="176812"/>
                  <a:pt x="22302" y="169498"/>
                </a:cubicBezTo>
                <a:cubicBezTo>
                  <a:pt x="19828" y="160426"/>
                  <a:pt x="13381" y="142735"/>
                  <a:pt x="13381" y="142735"/>
                </a:cubicBezTo>
                <a:cubicBezTo>
                  <a:pt x="11894" y="124893"/>
                  <a:pt x="11577" y="106915"/>
                  <a:pt x="8921" y="89209"/>
                </a:cubicBezTo>
                <a:cubicBezTo>
                  <a:pt x="7102" y="77084"/>
                  <a:pt x="0" y="53525"/>
                  <a:pt x="0" y="53525"/>
                </a:cubicBezTo>
                <a:lnTo>
                  <a:pt x="4460" y="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3317240" y="2341305"/>
            <a:ext cx="30625" cy="1042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363013" y="2341305"/>
            <a:ext cx="41383" cy="837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Forme libre 40"/>
          <p:cNvSpPr/>
          <p:nvPr/>
        </p:nvSpPr>
        <p:spPr>
          <a:xfrm>
            <a:off x="3100039" y="4844090"/>
            <a:ext cx="704757" cy="1374539"/>
          </a:xfrm>
          <a:custGeom>
            <a:avLst/>
            <a:gdLst>
              <a:gd name="connsiteX0" fmla="*/ 704757 w 704757"/>
              <a:gd name="connsiteY0" fmla="*/ 0 h 1374539"/>
              <a:gd name="connsiteX1" fmla="*/ 401444 w 704757"/>
              <a:gd name="connsiteY1" fmla="*/ 4460 h 1374539"/>
              <a:gd name="connsiteX2" fmla="*/ 276550 w 704757"/>
              <a:gd name="connsiteY2" fmla="*/ 13381 h 1374539"/>
              <a:gd name="connsiteX3" fmla="*/ 240866 w 704757"/>
              <a:gd name="connsiteY3" fmla="*/ 22302 h 1374539"/>
              <a:gd name="connsiteX4" fmla="*/ 205182 w 704757"/>
              <a:gd name="connsiteY4" fmla="*/ 31223 h 1374539"/>
              <a:gd name="connsiteX5" fmla="*/ 165038 w 704757"/>
              <a:gd name="connsiteY5" fmla="*/ 44605 h 1374539"/>
              <a:gd name="connsiteX6" fmla="*/ 151657 w 704757"/>
              <a:gd name="connsiteY6" fmla="*/ 53526 h 1374539"/>
              <a:gd name="connsiteX7" fmla="*/ 120433 w 704757"/>
              <a:gd name="connsiteY7" fmla="*/ 62447 h 1374539"/>
              <a:gd name="connsiteX8" fmla="*/ 107052 w 704757"/>
              <a:gd name="connsiteY8" fmla="*/ 66907 h 1374539"/>
              <a:gd name="connsiteX9" fmla="*/ 75828 w 704757"/>
              <a:gd name="connsiteY9" fmla="*/ 89210 h 1374539"/>
              <a:gd name="connsiteX10" fmla="*/ 57986 w 704757"/>
              <a:gd name="connsiteY10" fmla="*/ 93670 h 1374539"/>
              <a:gd name="connsiteX11" fmla="*/ 40144 w 704757"/>
              <a:gd name="connsiteY11" fmla="*/ 102591 h 1374539"/>
              <a:gd name="connsiteX12" fmla="*/ 31223 w 704757"/>
              <a:gd name="connsiteY12" fmla="*/ 115972 h 1374539"/>
              <a:gd name="connsiteX13" fmla="*/ 17842 w 704757"/>
              <a:gd name="connsiteY13" fmla="*/ 124893 h 1374539"/>
              <a:gd name="connsiteX14" fmla="*/ 13381 w 704757"/>
              <a:gd name="connsiteY14" fmla="*/ 138275 h 1374539"/>
              <a:gd name="connsiteX15" fmla="*/ 4461 w 704757"/>
              <a:gd name="connsiteY15" fmla="*/ 312234 h 1374539"/>
              <a:gd name="connsiteX16" fmla="*/ 8921 w 704757"/>
              <a:gd name="connsiteY16" fmla="*/ 602166 h 1374539"/>
              <a:gd name="connsiteX17" fmla="*/ 17842 w 704757"/>
              <a:gd name="connsiteY17" fmla="*/ 686915 h 1374539"/>
              <a:gd name="connsiteX18" fmla="*/ 31223 w 704757"/>
              <a:gd name="connsiteY18" fmla="*/ 740441 h 1374539"/>
              <a:gd name="connsiteX19" fmla="*/ 44605 w 704757"/>
              <a:gd name="connsiteY19" fmla="*/ 744901 h 1374539"/>
              <a:gd name="connsiteX20" fmla="*/ 53526 w 704757"/>
              <a:gd name="connsiteY20" fmla="*/ 758283 h 1374539"/>
              <a:gd name="connsiteX21" fmla="*/ 17842 w 704757"/>
              <a:gd name="connsiteY21" fmla="*/ 767204 h 1374539"/>
              <a:gd name="connsiteX22" fmla="*/ 31223 w 704757"/>
              <a:gd name="connsiteY22" fmla="*/ 744901 h 1374539"/>
              <a:gd name="connsiteX23" fmla="*/ 44605 w 704757"/>
              <a:gd name="connsiteY23" fmla="*/ 735980 h 1374539"/>
              <a:gd name="connsiteX24" fmla="*/ 31223 w 704757"/>
              <a:gd name="connsiteY24" fmla="*/ 731520 h 1374539"/>
              <a:gd name="connsiteX25" fmla="*/ 31223 w 704757"/>
              <a:gd name="connsiteY25" fmla="*/ 945623 h 1374539"/>
              <a:gd name="connsiteX26" fmla="*/ 26763 w 704757"/>
              <a:gd name="connsiteY26" fmla="*/ 1043754 h 1374539"/>
              <a:gd name="connsiteX27" fmla="*/ 22302 w 704757"/>
              <a:gd name="connsiteY27" fmla="*/ 1248936 h 1374539"/>
              <a:gd name="connsiteX28" fmla="*/ 13381 w 704757"/>
              <a:gd name="connsiteY28" fmla="*/ 1302462 h 1374539"/>
              <a:gd name="connsiteX29" fmla="*/ 4461 w 704757"/>
              <a:gd name="connsiteY29" fmla="*/ 1360449 h 1374539"/>
              <a:gd name="connsiteX30" fmla="*/ 0 w 704757"/>
              <a:gd name="connsiteY30" fmla="*/ 1373830 h 1374539"/>
              <a:gd name="connsiteX31" fmla="*/ 4461 w 704757"/>
              <a:gd name="connsiteY31" fmla="*/ 1364909 h 137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4757" h="1374539">
                <a:moveTo>
                  <a:pt x="704757" y="0"/>
                </a:moveTo>
                <a:lnTo>
                  <a:pt x="401444" y="4460"/>
                </a:lnTo>
                <a:cubicBezTo>
                  <a:pt x="384724" y="4863"/>
                  <a:pt x="296519" y="11845"/>
                  <a:pt x="276550" y="13381"/>
                </a:cubicBezTo>
                <a:cubicBezTo>
                  <a:pt x="250970" y="21909"/>
                  <a:pt x="275853" y="14228"/>
                  <a:pt x="240866" y="22302"/>
                </a:cubicBezTo>
                <a:cubicBezTo>
                  <a:pt x="228919" y="25059"/>
                  <a:pt x="205182" y="31223"/>
                  <a:pt x="205182" y="31223"/>
                </a:cubicBezTo>
                <a:cubicBezTo>
                  <a:pt x="145176" y="61228"/>
                  <a:pt x="234207" y="18665"/>
                  <a:pt x="165038" y="44605"/>
                </a:cubicBezTo>
                <a:cubicBezTo>
                  <a:pt x="160019" y="46487"/>
                  <a:pt x="156452" y="51129"/>
                  <a:pt x="151657" y="53526"/>
                </a:cubicBezTo>
                <a:cubicBezTo>
                  <a:pt x="144533" y="57088"/>
                  <a:pt x="127094" y="60544"/>
                  <a:pt x="120433" y="62447"/>
                </a:cubicBezTo>
                <a:cubicBezTo>
                  <a:pt x="115912" y="63739"/>
                  <a:pt x="111512" y="65420"/>
                  <a:pt x="107052" y="66907"/>
                </a:cubicBezTo>
                <a:cubicBezTo>
                  <a:pt x="105018" y="68432"/>
                  <a:pt x="80904" y="87035"/>
                  <a:pt x="75828" y="89210"/>
                </a:cubicBezTo>
                <a:cubicBezTo>
                  <a:pt x="70193" y="91625"/>
                  <a:pt x="63933" y="92183"/>
                  <a:pt x="57986" y="93670"/>
                </a:cubicBezTo>
                <a:cubicBezTo>
                  <a:pt x="52039" y="96644"/>
                  <a:pt x="45252" y="98334"/>
                  <a:pt x="40144" y="102591"/>
                </a:cubicBezTo>
                <a:cubicBezTo>
                  <a:pt x="36026" y="106023"/>
                  <a:pt x="35014" y="112181"/>
                  <a:pt x="31223" y="115972"/>
                </a:cubicBezTo>
                <a:cubicBezTo>
                  <a:pt x="27432" y="119763"/>
                  <a:pt x="22302" y="121919"/>
                  <a:pt x="17842" y="124893"/>
                </a:cubicBezTo>
                <a:cubicBezTo>
                  <a:pt x="16355" y="129354"/>
                  <a:pt x="14673" y="133754"/>
                  <a:pt x="13381" y="138275"/>
                </a:cubicBezTo>
                <a:cubicBezTo>
                  <a:pt x="-3433" y="197124"/>
                  <a:pt x="6791" y="230658"/>
                  <a:pt x="4461" y="312234"/>
                </a:cubicBezTo>
                <a:cubicBezTo>
                  <a:pt x="5948" y="408878"/>
                  <a:pt x="6475" y="505542"/>
                  <a:pt x="8921" y="602166"/>
                </a:cubicBezTo>
                <a:cubicBezTo>
                  <a:pt x="11128" y="689347"/>
                  <a:pt x="10303" y="637910"/>
                  <a:pt x="17842" y="686915"/>
                </a:cubicBezTo>
                <a:cubicBezTo>
                  <a:pt x="19887" y="700210"/>
                  <a:pt x="18738" y="727957"/>
                  <a:pt x="31223" y="740441"/>
                </a:cubicBezTo>
                <a:cubicBezTo>
                  <a:pt x="34548" y="743766"/>
                  <a:pt x="40144" y="743414"/>
                  <a:pt x="44605" y="744901"/>
                </a:cubicBezTo>
                <a:cubicBezTo>
                  <a:pt x="47579" y="749362"/>
                  <a:pt x="55638" y="753355"/>
                  <a:pt x="53526" y="758283"/>
                </a:cubicBezTo>
                <a:cubicBezTo>
                  <a:pt x="40576" y="788500"/>
                  <a:pt x="31521" y="776324"/>
                  <a:pt x="17842" y="767204"/>
                </a:cubicBezTo>
                <a:cubicBezTo>
                  <a:pt x="22302" y="759770"/>
                  <a:pt x="25581" y="751484"/>
                  <a:pt x="31223" y="744901"/>
                </a:cubicBezTo>
                <a:cubicBezTo>
                  <a:pt x="34712" y="740831"/>
                  <a:pt x="44605" y="741341"/>
                  <a:pt x="44605" y="735980"/>
                </a:cubicBezTo>
                <a:cubicBezTo>
                  <a:pt x="44605" y="731278"/>
                  <a:pt x="35684" y="733007"/>
                  <a:pt x="31223" y="731520"/>
                </a:cubicBezTo>
                <a:cubicBezTo>
                  <a:pt x="10463" y="814570"/>
                  <a:pt x="31223" y="724834"/>
                  <a:pt x="31223" y="945623"/>
                </a:cubicBezTo>
                <a:cubicBezTo>
                  <a:pt x="31223" y="978367"/>
                  <a:pt x="28250" y="1011044"/>
                  <a:pt x="26763" y="1043754"/>
                </a:cubicBezTo>
                <a:cubicBezTo>
                  <a:pt x="25276" y="1112148"/>
                  <a:pt x="24834" y="1180573"/>
                  <a:pt x="22302" y="1248936"/>
                </a:cubicBezTo>
                <a:cubicBezTo>
                  <a:pt x="20689" y="1292482"/>
                  <a:pt x="18905" y="1272081"/>
                  <a:pt x="13381" y="1302462"/>
                </a:cubicBezTo>
                <a:cubicBezTo>
                  <a:pt x="9825" y="1322022"/>
                  <a:pt x="8772" y="1341051"/>
                  <a:pt x="4461" y="1360449"/>
                </a:cubicBezTo>
                <a:cubicBezTo>
                  <a:pt x="3441" y="1365039"/>
                  <a:pt x="0" y="1369128"/>
                  <a:pt x="0" y="1373830"/>
                </a:cubicBezTo>
                <a:cubicBezTo>
                  <a:pt x="0" y="1377155"/>
                  <a:pt x="2974" y="1367883"/>
                  <a:pt x="4461" y="136490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>
            <a:stCxn id="41" idx="30"/>
          </p:cNvCxnSpPr>
          <p:nvPr/>
        </p:nvCxnSpPr>
        <p:spPr>
          <a:xfrm flipH="1" flipV="1">
            <a:off x="3059832" y="6157146"/>
            <a:ext cx="40207" cy="6077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03135" y="6154358"/>
            <a:ext cx="31801" cy="607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056894" y="6154358"/>
            <a:ext cx="2395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Perte </a:t>
            </a:r>
            <a:r>
              <a:rPr lang="fr-FR" dirty="0"/>
              <a:t>de pression par les segments</a:t>
            </a:r>
          </a:p>
          <a:p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2123728" y="1844824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Fissure dans la culasse</a:t>
            </a:r>
          </a:p>
          <a:p>
            <a:endParaRPr lang="fr-FR" dirty="0"/>
          </a:p>
        </p:txBody>
      </p:sp>
      <p:sp>
        <p:nvSpPr>
          <p:cNvPr id="49" name="Forme libre 48"/>
          <p:cNvSpPr/>
          <p:nvPr/>
        </p:nvSpPr>
        <p:spPr>
          <a:xfrm>
            <a:off x="5058888" y="3739618"/>
            <a:ext cx="866899" cy="51934"/>
          </a:xfrm>
          <a:custGeom>
            <a:avLst/>
            <a:gdLst>
              <a:gd name="connsiteX0" fmla="*/ 0 w 866899"/>
              <a:gd name="connsiteY0" fmla="*/ 48611 h 51934"/>
              <a:gd name="connsiteX1" fmla="*/ 593767 w 866899"/>
              <a:gd name="connsiteY1" fmla="*/ 24860 h 51934"/>
              <a:gd name="connsiteX2" fmla="*/ 724395 w 866899"/>
              <a:gd name="connsiteY2" fmla="*/ 1109 h 51934"/>
              <a:gd name="connsiteX3" fmla="*/ 866899 w 866899"/>
              <a:gd name="connsiteY3" fmla="*/ 1109 h 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99" h="51934">
                <a:moveTo>
                  <a:pt x="0" y="48611"/>
                </a:moveTo>
                <a:cubicBezTo>
                  <a:pt x="197922" y="40694"/>
                  <a:pt x="401600" y="72901"/>
                  <a:pt x="593767" y="24860"/>
                </a:cubicBezTo>
                <a:cubicBezTo>
                  <a:pt x="641955" y="12813"/>
                  <a:pt x="670503" y="3946"/>
                  <a:pt x="724395" y="1109"/>
                </a:cubicBezTo>
                <a:cubicBezTo>
                  <a:pt x="771831" y="-1388"/>
                  <a:pt x="819398" y="1109"/>
                  <a:pt x="866899" y="110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6043876" y="3604374"/>
            <a:ext cx="292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Fuite par les soupapes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452418" y="4520924"/>
            <a:ext cx="10839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Pression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720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8229600" cy="1001266"/>
          </a:xfrm>
        </p:spPr>
        <p:txBody>
          <a:bodyPr/>
          <a:lstStyle/>
          <a:p>
            <a:pPr algn="ctr"/>
            <a:r>
              <a:rPr lang="fr-FR" b="1" dirty="0" smtClean="0"/>
              <a:t>Bilan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 marL="0" indent="65088">
              <a:buNone/>
            </a:pPr>
            <a:r>
              <a:rPr lang="fr-FR" sz="2400" dirty="0" smtClean="0"/>
              <a:t>Après avoir réalisé le test d’étanchéité des cylindres, nous entendons une fuite d’air dans l’admission. </a:t>
            </a:r>
            <a:r>
              <a:rPr lang="fr-FR" sz="2400" u="sng" dirty="0" smtClean="0"/>
              <a:t>La soupape d’admission du cylindre 4 ne ferme pas correctement ou est abimée.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6" name="Image 5" descr="220px-Soupap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996952"/>
            <a:ext cx="3384376" cy="359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fr-FR" dirty="0" smtClean="0"/>
              <a:t>Proposition d’intervention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fr-FR" sz="2400" dirty="0" smtClean="0"/>
              <a:t>Remplacer les soupapes</a:t>
            </a:r>
          </a:p>
          <a:p>
            <a:r>
              <a:rPr lang="fr-FR" sz="2400" dirty="0" smtClean="0"/>
              <a:t>Faire un rectification des sièges de soupapes</a:t>
            </a:r>
          </a:p>
          <a:p>
            <a:r>
              <a:rPr lang="fr-FR" sz="2400" dirty="0" smtClean="0"/>
              <a:t>Remplacer les joints de queue de soupape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5" name="Image 4" descr="rectif_siege3_375x250.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12976"/>
            <a:ext cx="3619500" cy="2409825"/>
          </a:xfrm>
          <a:prstGeom prst="rect">
            <a:avLst/>
          </a:prstGeom>
        </p:spPr>
      </p:pic>
      <p:pic>
        <p:nvPicPr>
          <p:cNvPr id="6" name="Image 5" descr="joint de queue de soup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45106" y="3215934"/>
            <a:ext cx="3480048" cy="261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Gamme de démontage/remontage</a:t>
            </a:r>
          </a:p>
          <a:p>
            <a:r>
              <a:rPr lang="fr-FR" dirty="0" smtClean="0"/>
              <a:t>Photos/vidéos d’une intervention type</a:t>
            </a:r>
          </a:p>
          <a:p>
            <a:r>
              <a:rPr lang="fr-FR" dirty="0" smtClean="0"/>
              <a:t>Temps constructeur</a:t>
            </a:r>
          </a:p>
          <a:p>
            <a:r>
              <a:rPr lang="fr-FR" dirty="0" smtClean="0"/>
              <a:t>Pro formas (fournies)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complémentaire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Contrôle de la pression de compression du moteur</a:t>
            </a:r>
          </a:p>
          <a:p>
            <a:r>
              <a:rPr lang="fr-FR" dirty="0" smtClean="0"/>
              <a:t>Etc…</a:t>
            </a:r>
          </a:p>
          <a:p>
            <a:pPr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9535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Fuite par le joint de culasse</a:t>
            </a:r>
            <a:endParaRPr lang="fr-FR" dirty="0"/>
          </a:p>
        </p:txBody>
      </p:sp>
      <p:pic>
        <p:nvPicPr>
          <p:cNvPr id="4" name="Espace réservé du contenu 3" descr="Joint de culas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9481" y="2348880"/>
            <a:ext cx="7107281" cy="3600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1520" y="476250"/>
          <a:ext cx="8712968" cy="468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536504"/>
              </a:tblGrid>
              <a:tr h="1058142"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Contrôle de la compression moteur</a:t>
                      </a:r>
                      <a:endParaRPr lang="fr-FR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622800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Valeur de compression pour chaque cylindre:</a:t>
                      </a:r>
                    </a:p>
                    <a:p>
                      <a:endParaRPr lang="fr-FR" sz="18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valeur minimale : 25 à 30 bar(s) </a:t>
                      </a:r>
                    </a:p>
                    <a:p>
                      <a:endParaRPr lang="fr-FR" sz="2400" dirty="0" smtClean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  <a:p>
                      <a:r>
                        <a:rPr lang="fr-FR" sz="24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l'écart maxi entre cylindres doit être de 5 bars </a:t>
                      </a:r>
                    </a:p>
                    <a:p>
                      <a:endParaRPr lang="fr-FR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valeur mesurée pour</a:t>
                      </a:r>
                      <a:r>
                        <a:rPr lang="fr-FR" sz="24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fr-FR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chaque cylindre:</a:t>
                      </a:r>
                    </a:p>
                    <a:p>
                      <a:endParaRPr lang="fr-FR" sz="1800" dirty="0" smtClean="0"/>
                    </a:p>
                    <a:p>
                      <a:endParaRPr lang="fr-FR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51520" y="5229201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Il y a un défaut de compression sur le cylindre N°4 			</a:t>
            </a:r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cyl4</a:t>
            </a:r>
            <a:r>
              <a:rPr lang="fr-FR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15 bars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compr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420888"/>
            <a:ext cx="2275744" cy="257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1" y="404665"/>
          <a:ext cx="8003237" cy="617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73"/>
                <a:gridCol w="1124742"/>
                <a:gridCol w="1512168"/>
                <a:gridCol w="1364708"/>
                <a:gridCol w="1299588"/>
                <a:gridCol w="1368158"/>
              </a:tblGrid>
              <a:tr h="727468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Elément mis en cause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Effet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Moyen de contrôle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Condition de contrôle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Grandeur attendue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Grandeur</a:t>
                      </a:r>
                      <a:r>
                        <a:rPr lang="fr-FR" sz="1800" baseline="0" dirty="0" smtClean="0"/>
                        <a:t> mesurée</a:t>
                      </a:r>
                      <a:endParaRPr lang="fr-FR" sz="1800" dirty="0"/>
                    </a:p>
                  </a:txBody>
                  <a:tcPr/>
                </a:tc>
              </a:tr>
              <a:tr h="8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Fissure dans la culasse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just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Perte de pression de compression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1/</a:t>
                      </a:r>
                      <a:r>
                        <a:rPr lang="fr-FR" sz="1200" baseline="0" dirty="0" smtClean="0"/>
                        <a:t> Visuel</a:t>
                      </a:r>
                    </a:p>
                    <a:p>
                      <a:r>
                        <a:rPr lang="fr-FR" sz="1200" baseline="0" dirty="0" smtClean="0"/>
                        <a:t>2/ Test d’étanchéité chez un professionnel 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Culasse</a:t>
                      </a:r>
                      <a:r>
                        <a:rPr lang="fr-FR" sz="1200" baseline="0" dirty="0" smtClean="0"/>
                        <a:t> déposée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de fissure ni de perte de pression.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696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Fuite</a:t>
                      </a:r>
                      <a:r>
                        <a:rPr lang="fr-FR" sz="1200" b="1" baseline="0" dirty="0" smtClean="0">
                          <a:solidFill>
                            <a:srgbClr val="FF0000"/>
                          </a:solidFill>
                        </a:rPr>
                        <a:t> par le joint de culasse</a:t>
                      </a:r>
                      <a:endParaRPr lang="fr-FR" sz="1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Compressiomètre ou</a:t>
                      </a:r>
                      <a:r>
                        <a:rPr lang="fr-FR" sz="1200" baseline="0" dirty="0" smtClean="0"/>
                        <a:t> contrôleur d’étanchéité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200" dirty="0" smtClean="0"/>
                        <a:t>Compressiomètre: le</a:t>
                      </a:r>
                      <a:r>
                        <a:rPr lang="fr-FR" sz="1200" baseline="0" dirty="0" smtClean="0"/>
                        <a:t> moteur doit pouvoir tourner au démarreur sans démarrer</a:t>
                      </a:r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Contrôleur d’étanchéité:</a:t>
                      </a:r>
                    </a:p>
                    <a:p>
                      <a:r>
                        <a:rPr lang="fr-FR" sz="1200" baseline="0" dirty="0" smtClean="0"/>
                        <a:t>Piston au PMH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Pas de perte de</a:t>
                      </a:r>
                      <a:r>
                        <a:rPr lang="fr-FR" sz="1200" baseline="0" dirty="0" smtClean="0"/>
                        <a:t> pression</a:t>
                      </a:r>
                    </a:p>
                    <a:p>
                      <a:pPr algn="ctr"/>
                      <a:r>
                        <a:rPr lang="fr-FR" sz="1200" baseline="0" dirty="0" smtClean="0"/>
                        <a:t>20&lt; P&lt;25 Bars</a:t>
                      </a:r>
                      <a:endParaRPr lang="fr-FR" sz="12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</a:t>
                      </a:r>
                      <a:r>
                        <a:rPr lang="fr-FR" sz="900" dirty="0" smtClean="0"/>
                        <a:t>cyl1</a:t>
                      </a:r>
                      <a:r>
                        <a:rPr lang="fr-FR" sz="1200" dirty="0" smtClean="0"/>
                        <a:t>= 29 Bars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dirty="0" smtClean="0"/>
                        <a:t>P</a:t>
                      </a:r>
                      <a:r>
                        <a:rPr lang="fr-FR" sz="900" dirty="0" smtClean="0"/>
                        <a:t>cyl2</a:t>
                      </a:r>
                      <a:r>
                        <a:rPr lang="fr-FR" sz="1200" dirty="0" smtClean="0"/>
                        <a:t>=</a:t>
                      </a:r>
                      <a:r>
                        <a:rPr lang="fr-FR" sz="1200" baseline="0" dirty="0" smtClean="0"/>
                        <a:t> 27 Bars</a:t>
                      </a:r>
                    </a:p>
                    <a:p>
                      <a:pPr algn="ctr"/>
                      <a:endParaRPr lang="fr-FR" sz="1200" baseline="0" dirty="0" smtClean="0"/>
                    </a:p>
                    <a:p>
                      <a:pPr algn="ctr"/>
                      <a:r>
                        <a:rPr lang="fr-FR" sz="1200" dirty="0" smtClean="0"/>
                        <a:t>P</a:t>
                      </a:r>
                      <a:r>
                        <a:rPr lang="fr-FR" sz="900" dirty="0" smtClean="0"/>
                        <a:t>cyl3</a:t>
                      </a:r>
                      <a:r>
                        <a:rPr lang="fr-FR" sz="1200" dirty="0" smtClean="0"/>
                        <a:t>= 26 Bars</a:t>
                      </a:r>
                    </a:p>
                    <a:p>
                      <a:pPr algn="ctr"/>
                      <a:endParaRPr lang="fr-FR" sz="1200" dirty="0" smtClean="0"/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fr-FR" sz="900" b="1" dirty="0" smtClean="0">
                          <a:solidFill>
                            <a:srgbClr val="FF0000"/>
                          </a:solidFill>
                        </a:rPr>
                        <a:t>cyl4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= 15 Bars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Fuite par les</a:t>
                      </a: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 soupapes</a:t>
                      </a:r>
                      <a:endParaRPr lang="fr-FR" sz="12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l"/>
                      <a:endParaRPr lang="fr-FR" sz="12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0863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/>
                        <a:t>Perte</a:t>
                      </a:r>
                      <a:r>
                        <a:rPr lang="fr-FR" sz="1200" baseline="0" dirty="0" smtClean="0"/>
                        <a:t> de pression par les segments </a:t>
                      </a:r>
                      <a:endParaRPr lang="fr-FR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0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Mauvais réglage</a:t>
                      </a:r>
                      <a:r>
                        <a:rPr lang="fr-FR" sz="1200" baseline="0" dirty="0" smtClean="0"/>
                        <a:t> de culbuteur</a:t>
                      </a:r>
                      <a:endParaRPr lang="fr-FR" sz="1200" dirty="0" smtClean="0"/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Mauvais remplissage des cylindres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Contrôler le</a:t>
                      </a:r>
                      <a:r>
                        <a:rPr lang="fr-FR" sz="1200" baseline="0" dirty="0" smtClean="0"/>
                        <a:t> jeu aux</a:t>
                      </a:r>
                      <a:r>
                        <a:rPr lang="fr-FR" sz="1200" dirty="0" smtClean="0"/>
                        <a:t> soupapes avec un jeu de cales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Moteur froid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Valeur constructeur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05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Défaut de calage de distribution</a:t>
                      </a:r>
                    </a:p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Perte</a:t>
                      </a:r>
                      <a:r>
                        <a:rPr lang="fr-FR" sz="1200" baseline="0" dirty="0" smtClean="0"/>
                        <a:t> de remplissage des cylindres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Calage</a:t>
                      </a:r>
                      <a:r>
                        <a:rPr lang="fr-FR" sz="1200" baseline="0" dirty="0" smtClean="0"/>
                        <a:t> de distribution en pigeant le moteur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Batterie</a:t>
                      </a:r>
                      <a:r>
                        <a:rPr lang="fr-FR" sz="1200" baseline="0" dirty="0" smtClean="0"/>
                        <a:t> débranchée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Pas de décalage distribution</a:t>
                      </a:r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Le 3eme temps moteur: explosion-détente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5050904" cy="489801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L’action de la pression</a:t>
            </a:r>
          </a:p>
          <a:p>
            <a:pPr>
              <a:buNone/>
            </a:pPr>
            <a:r>
              <a:rPr lang="fr-FR" dirty="0" smtClean="0"/>
              <a:t>Sur la surface du piston</a:t>
            </a:r>
          </a:p>
          <a:p>
            <a:pPr>
              <a:buNone/>
            </a:pPr>
            <a:r>
              <a:rPr lang="fr-FR" dirty="0" smtClean="0"/>
              <a:t>Produit une force motrice</a:t>
            </a:r>
          </a:p>
          <a:p>
            <a:pPr>
              <a:buNone/>
            </a:pPr>
            <a:r>
              <a:rPr lang="fr-FR" dirty="0" smtClean="0"/>
              <a:t>Transmise au maneton</a:t>
            </a:r>
          </a:p>
          <a:p>
            <a:pPr>
              <a:buNone/>
            </a:pPr>
            <a:r>
              <a:rPr lang="fr-FR" dirty="0" smtClean="0"/>
              <a:t>Du vilebrequin par</a:t>
            </a:r>
          </a:p>
          <a:p>
            <a:pPr>
              <a:buNone/>
            </a:pPr>
            <a:r>
              <a:rPr lang="fr-FR" dirty="0" smtClean="0"/>
              <a:t>L’intermédiaire de</a:t>
            </a:r>
          </a:p>
          <a:p>
            <a:pPr>
              <a:buNone/>
            </a:pPr>
            <a:r>
              <a:rPr lang="fr-FR" dirty="0" smtClean="0"/>
              <a:t>La bielle.</a:t>
            </a:r>
            <a:endParaRPr lang="fr-FR" dirty="0"/>
          </a:p>
        </p:txBody>
      </p:sp>
      <p:pic>
        <p:nvPicPr>
          <p:cNvPr id="4" name="Image 3" descr="pression cylind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556792"/>
            <a:ext cx="3489720" cy="487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de la panne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Essai du véhicule pour valider les dires du client:</a:t>
            </a:r>
          </a:p>
          <a:p>
            <a:endParaRPr lang="fr-FR" dirty="0" smtClean="0"/>
          </a:p>
          <a:p>
            <a:pPr>
              <a:buNone/>
            </a:pPr>
            <a:r>
              <a:rPr lang="fr-FR" b="1" i="1" u="sng" dirty="0" smtClean="0"/>
              <a:t>Réponse attendue</a:t>
            </a:r>
            <a:r>
              <a:rPr lang="fr-FR" b="1" i="1" dirty="0" smtClean="0"/>
              <a:t>: Le véhicule manque bien de puissance, </a:t>
            </a:r>
          </a:p>
          <a:p>
            <a:pPr>
              <a:buNone/>
            </a:pPr>
            <a:r>
              <a:rPr lang="fr-FR" b="1" i="1" dirty="0" smtClean="0"/>
              <a:t>le moteur a du mal à monter en régime </a:t>
            </a:r>
          </a:p>
          <a:p>
            <a:pPr>
              <a:buNone/>
            </a:pPr>
            <a:r>
              <a:rPr lang="fr-FR" b="1" i="1" dirty="0" smtClean="0"/>
              <a:t>lorsque l’on accélère.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622425" y="2011363"/>
          <a:ext cx="2487613" cy="4143375"/>
        </p:xfrm>
        <a:graphic>
          <a:graphicData uri="http://schemas.openxmlformats.org/presentationml/2006/ole">
            <p:oleObj spid="_x0000_s3074" name="Image" r:id="rId3" imgW="3753374" imgH="6428571" progId="">
              <p:embed/>
            </p:oleObj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605338" y="2011363"/>
            <a:ext cx="393382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fr-FR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95536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4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Conséquences de la combustion 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936750" y="2270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fr-FR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0" y="2011363"/>
            <a:ext cx="254635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fr-FR" b="1" dirty="0">
                <a:solidFill>
                  <a:srgbClr val="FFFF00"/>
                </a:solidFill>
              </a:rPr>
              <a:t>GAZOLE</a:t>
            </a:r>
          </a:p>
          <a:p>
            <a:pPr eaLnBrk="0" hangingPunct="0">
              <a:lnSpc>
                <a:spcPct val="115000"/>
              </a:lnSpc>
            </a:pPr>
            <a:r>
              <a:rPr lang="fr-FR" dirty="0"/>
              <a:t>     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AIR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605338" y="2011363"/>
            <a:ext cx="568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b="1" dirty="0"/>
              <a:t> CHALEUR  = PRESSION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3281363" y="2270125"/>
            <a:ext cx="13239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2892425" y="3562350"/>
            <a:ext cx="1712913" cy="141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605338" y="3222625"/>
            <a:ext cx="3933825" cy="8223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b="1"/>
              <a:t> PRESSION  =  POUSSEE </a:t>
            </a:r>
          </a:p>
          <a:p>
            <a:pPr eaLnBrk="0" hangingPunct="0"/>
            <a:r>
              <a:rPr lang="fr-FR" b="1"/>
              <a:t>                           DU PISTON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605338" y="3222625"/>
            <a:ext cx="3933825" cy="82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4375150" y="4886325"/>
            <a:ext cx="4692650" cy="969963"/>
          </a:xfrm>
          <a:prstGeom prst="wedgeRectCallout">
            <a:avLst>
              <a:gd name="adj1" fmla="val -67593"/>
              <a:gd name="adj2" fmla="val -875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b="1"/>
              <a:t>POUSSEE DU PISTON =</a:t>
            </a:r>
          </a:p>
          <a:p>
            <a:pPr algn="ctr" eaLnBrk="0" hangingPunct="0"/>
            <a:r>
              <a:rPr lang="fr-FR" b="1"/>
              <a:t>ROTATION DU VILEBREQUIN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 autoUpdateAnimBg="0"/>
      <p:bldP spid="64516" grpId="0" autoUpdateAnimBg="0"/>
      <p:bldP spid="64518" grpId="0" autoUpdateAnimBg="0"/>
      <p:bldP spid="64519" grpId="0" autoUpdateAnimBg="0"/>
      <p:bldP spid="64520" grpId="0" animBg="1"/>
      <p:bldP spid="64521" grpId="0" animBg="1"/>
      <p:bldP spid="64522" grpId="0" animBg="1" autoUpdateAnimBg="0"/>
      <p:bldP spid="64523" grpId="0" animBg="1"/>
      <p:bldP spid="64524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Fuite d’étanchéité dans l’enceinte thermique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 descr="cy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579122"/>
            <a:ext cx="3168352" cy="35922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4" name="ZoneTexte 13"/>
          <p:cNvSpPr txBox="1"/>
          <p:nvPr/>
        </p:nvSpPr>
        <p:spPr>
          <a:xfrm>
            <a:off x="1056894" y="4126273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Fuite par le joint de culasse</a:t>
            </a:r>
          </a:p>
          <a:p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2417584" y="4286529"/>
            <a:ext cx="1387212" cy="393237"/>
          </a:xfrm>
          <a:custGeom>
            <a:avLst/>
            <a:gdLst>
              <a:gd name="connsiteX0" fmla="*/ 1387212 w 1387212"/>
              <a:gd name="connsiteY0" fmla="*/ 388062 h 393237"/>
              <a:gd name="connsiteX1" fmla="*/ 1351528 w 1387212"/>
              <a:gd name="connsiteY1" fmla="*/ 388062 h 393237"/>
              <a:gd name="connsiteX2" fmla="*/ 1306923 w 1387212"/>
              <a:gd name="connsiteY2" fmla="*/ 383602 h 393237"/>
              <a:gd name="connsiteX3" fmla="*/ 1280160 w 1387212"/>
              <a:gd name="connsiteY3" fmla="*/ 379141 h 393237"/>
              <a:gd name="connsiteX4" fmla="*/ 1244476 w 1387212"/>
              <a:gd name="connsiteY4" fmla="*/ 374681 h 393237"/>
              <a:gd name="connsiteX5" fmla="*/ 1146346 w 1387212"/>
              <a:gd name="connsiteY5" fmla="*/ 365760 h 393237"/>
              <a:gd name="connsiteX6" fmla="*/ 1115122 w 1387212"/>
              <a:gd name="connsiteY6" fmla="*/ 361299 h 393237"/>
              <a:gd name="connsiteX7" fmla="*/ 1070517 w 1387212"/>
              <a:gd name="connsiteY7" fmla="*/ 352378 h 393237"/>
              <a:gd name="connsiteX8" fmla="*/ 1021452 w 1387212"/>
              <a:gd name="connsiteY8" fmla="*/ 338997 h 393237"/>
              <a:gd name="connsiteX9" fmla="*/ 1003610 w 1387212"/>
              <a:gd name="connsiteY9" fmla="*/ 334536 h 393237"/>
              <a:gd name="connsiteX10" fmla="*/ 981308 w 1387212"/>
              <a:gd name="connsiteY10" fmla="*/ 325615 h 393237"/>
              <a:gd name="connsiteX11" fmla="*/ 936703 w 1387212"/>
              <a:gd name="connsiteY11" fmla="*/ 307773 h 393237"/>
              <a:gd name="connsiteX12" fmla="*/ 918861 w 1387212"/>
              <a:gd name="connsiteY12" fmla="*/ 294392 h 393237"/>
              <a:gd name="connsiteX13" fmla="*/ 892098 w 1387212"/>
              <a:gd name="connsiteY13" fmla="*/ 285471 h 393237"/>
              <a:gd name="connsiteX14" fmla="*/ 847493 w 1387212"/>
              <a:gd name="connsiteY14" fmla="*/ 258708 h 393237"/>
              <a:gd name="connsiteX15" fmla="*/ 834112 w 1387212"/>
              <a:gd name="connsiteY15" fmla="*/ 249787 h 393237"/>
              <a:gd name="connsiteX16" fmla="*/ 820730 w 1387212"/>
              <a:gd name="connsiteY16" fmla="*/ 240866 h 393237"/>
              <a:gd name="connsiteX17" fmla="*/ 798428 w 1387212"/>
              <a:gd name="connsiteY17" fmla="*/ 218564 h 393237"/>
              <a:gd name="connsiteX18" fmla="*/ 776125 w 1387212"/>
              <a:gd name="connsiteY18" fmla="*/ 187340 h 393237"/>
              <a:gd name="connsiteX19" fmla="*/ 762744 w 1387212"/>
              <a:gd name="connsiteY19" fmla="*/ 160577 h 393237"/>
              <a:gd name="connsiteX20" fmla="*/ 753823 w 1387212"/>
              <a:gd name="connsiteY20" fmla="*/ 133814 h 393237"/>
              <a:gd name="connsiteX21" fmla="*/ 735981 w 1387212"/>
              <a:gd name="connsiteY21" fmla="*/ 107051 h 393237"/>
              <a:gd name="connsiteX22" fmla="*/ 727060 w 1387212"/>
              <a:gd name="connsiteY22" fmla="*/ 80289 h 393237"/>
              <a:gd name="connsiteX23" fmla="*/ 722599 w 1387212"/>
              <a:gd name="connsiteY23" fmla="*/ 66907 h 393237"/>
              <a:gd name="connsiteX24" fmla="*/ 709218 w 1387212"/>
              <a:gd name="connsiteY24" fmla="*/ 53526 h 393237"/>
              <a:gd name="connsiteX25" fmla="*/ 686916 w 1387212"/>
              <a:gd name="connsiteY25" fmla="*/ 26763 h 393237"/>
              <a:gd name="connsiteX26" fmla="*/ 673534 w 1387212"/>
              <a:gd name="connsiteY26" fmla="*/ 17842 h 393237"/>
              <a:gd name="connsiteX27" fmla="*/ 602166 w 1387212"/>
              <a:gd name="connsiteY27" fmla="*/ 0 h 393237"/>
              <a:gd name="connsiteX28" fmla="*/ 0 w 1387212"/>
              <a:gd name="connsiteY28" fmla="*/ 0 h 39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87212" h="393237">
                <a:moveTo>
                  <a:pt x="1387212" y="388062"/>
                </a:moveTo>
                <a:cubicBezTo>
                  <a:pt x="1343471" y="396811"/>
                  <a:pt x="1382539" y="392833"/>
                  <a:pt x="1351528" y="388062"/>
                </a:cubicBezTo>
                <a:cubicBezTo>
                  <a:pt x="1336759" y="385790"/>
                  <a:pt x="1321750" y="385455"/>
                  <a:pt x="1306923" y="383602"/>
                </a:cubicBezTo>
                <a:cubicBezTo>
                  <a:pt x="1297949" y="382480"/>
                  <a:pt x="1289113" y="380420"/>
                  <a:pt x="1280160" y="379141"/>
                </a:cubicBezTo>
                <a:cubicBezTo>
                  <a:pt x="1268293" y="377446"/>
                  <a:pt x="1256371" y="376168"/>
                  <a:pt x="1244476" y="374681"/>
                </a:cubicBezTo>
                <a:cubicBezTo>
                  <a:pt x="1197790" y="363007"/>
                  <a:pt x="1245180" y="373667"/>
                  <a:pt x="1146346" y="365760"/>
                </a:cubicBezTo>
                <a:cubicBezTo>
                  <a:pt x="1135866" y="364922"/>
                  <a:pt x="1125530" y="362786"/>
                  <a:pt x="1115122" y="361299"/>
                </a:cubicBezTo>
                <a:cubicBezTo>
                  <a:pt x="1084889" y="351222"/>
                  <a:pt x="1121774" y="362630"/>
                  <a:pt x="1070517" y="352378"/>
                </a:cubicBezTo>
                <a:cubicBezTo>
                  <a:pt x="1017544" y="341783"/>
                  <a:pt x="1051347" y="347538"/>
                  <a:pt x="1021452" y="338997"/>
                </a:cubicBezTo>
                <a:cubicBezTo>
                  <a:pt x="1015557" y="337313"/>
                  <a:pt x="1009426" y="336475"/>
                  <a:pt x="1003610" y="334536"/>
                </a:cubicBezTo>
                <a:cubicBezTo>
                  <a:pt x="996014" y="332004"/>
                  <a:pt x="988833" y="328351"/>
                  <a:pt x="981308" y="325615"/>
                </a:cubicBezTo>
                <a:cubicBezTo>
                  <a:pt x="962157" y="318651"/>
                  <a:pt x="953112" y="318029"/>
                  <a:pt x="936703" y="307773"/>
                </a:cubicBezTo>
                <a:cubicBezTo>
                  <a:pt x="930399" y="303833"/>
                  <a:pt x="925510" y="297717"/>
                  <a:pt x="918861" y="294392"/>
                </a:cubicBezTo>
                <a:cubicBezTo>
                  <a:pt x="910450" y="290187"/>
                  <a:pt x="900509" y="289676"/>
                  <a:pt x="892098" y="285471"/>
                </a:cubicBezTo>
                <a:cubicBezTo>
                  <a:pt x="864667" y="271756"/>
                  <a:pt x="879787" y="280238"/>
                  <a:pt x="847493" y="258708"/>
                </a:cubicBezTo>
                <a:lnTo>
                  <a:pt x="834112" y="249787"/>
                </a:lnTo>
                <a:lnTo>
                  <a:pt x="820730" y="240866"/>
                </a:lnTo>
                <a:cubicBezTo>
                  <a:pt x="796941" y="205183"/>
                  <a:pt x="828164" y="248300"/>
                  <a:pt x="798428" y="218564"/>
                </a:cubicBezTo>
                <a:cubicBezTo>
                  <a:pt x="792892" y="213028"/>
                  <a:pt x="781192" y="194941"/>
                  <a:pt x="776125" y="187340"/>
                </a:cubicBezTo>
                <a:cubicBezTo>
                  <a:pt x="759862" y="138547"/>
                  <a:pt x="785798" y="212450"/>
                  <a:pt x="762744" y="160577"/>
                </a:cubicBezTo>
                <a:cubicBezTo>
                  <a:pt x="758925" y="151984"/>
                  <a:pt x="759039" y="141638"/>
                  <a:pt x="753823" y="133814"/>
                </a:cubicBezTo>
                <a:cubicBezTo>
                  <a:pt x="747876" y="124893"/>
                  <a:pt x="739372" y="117222"/>
                  <a:pt x="735981" y="107051"/>
                </a:cubicBezTo>
                <a:lnTo>
                  <a:pt x="727060" y="80289"/>
                </a:lnTo>
                <a:cubicBezTo>
                  <a:pt x="725573" y="75828"/>
                  <a:pt x="725924" y="70232"/>
                  <a:pt x="722599" y="66907"/>
                </a:cubicBezTo>
                <a:cubicBezTo>
                  <a:pt x="718139" y="62447"/>
                  <a:pt x="713256" y="58372"/>
                  <a:pt x="709218" y="53526"/>
                </a:cubicBezTo>
                <a:cubicBezTo>
                  <a:pt x="693270" y="34388"/>
                  <a:pt x="708239" y="44532"/>
                  <a:pt x="686916" y="26763"/>
                </a:cubicBezTo>
                <a:cubicBezTo>
                  <a:pt x="682798" y="23331"/>
                  <a:pt x="678433" y="20019"/>
                  <a:pt x="673534" y="17842"/>
                </a:cubicBezTo>
                <a:cubicBezTo>
                  <a:pt x="657695" y="10802"/>
                  <a:pt x="615183" y="0"/>
                  <a:pt x="602166" y="0"/>
                </a:cubicBezTo>
                <a:lnTo>
                  <a:pt x="0" y="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417584" y="4221088"/>
            <a:ext cx="66184" cy="654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8" idx="28"/>
          </p:cNvCxnSpPr>
          <p:nvPr/>
        </p:nvCxnSpPr>
        <p:spPr>
          <a:xfrm>
            <a:off x="2417584" y="4286529"/>
            <a:ext cx="66184" cy="744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3996596" y="3789040"/>
            <a:ext cx="1079459" cy="890012"/>
          </a:xfrm>
          <a:custGeom>
            <a:avLst/>
            <a:gdLst>
              <a:gd name="connsiteX0" fmla="*/ 0 w 807348"/>
              <a:gd name="connsiteY0" fmla="*/ 736226 h 736226"/>
              <a:gd name="connsiteX1" fmla="*/ 13382 w 807348"/>
              <a:gd name="connsiteY1" fmla="*/ 713923 h 736226"/>
              <a:gd name="connsiteX2" fmla="*/ 26763 w 807348"/>
              <a:gd name="connsiteY2" fmla="*/ 696081 h 736226"/>
              <a:gd name="connsiteX3" fmla="*/ 31223 w 807348"/>
              <a:gd name="connsiteY3" fmla="*/ 682700 h 736226"/>
              <a:gd name="connsiteX4" fmla="*/ 49065 w 807348"/>
              <a:gd name="connsiteY4" fmla="*/ 655937 h 736226"/>
              <a:gd name="connsiteX5" fmla="*/ 57986 w 807348"/>
              <a:gd name="connsiteY5" fmla="*/ 629174 h 736226"/>
              <a:gd name="connsiteX6" fmla="*/ 66907 w 807348"/>
              <a:gd name="connsiteY6" fmla="*/ 593490 h 736226"/>
              <a:gd name="connsiteX7" fmla="*/ 71368 w 807348"/>
              <a:gd name="connsiteY7" fmla="*/ 517662 h 736226"/>
              <a:gd name="connsiteX8" fmla="*/ 84749 w 807348"/>
              <a:gd name="connsiteY8" fmla="*/ 473057 h 736226"/>
              <a:gd name="connsiteX9" fmla="*/ 93670 w 807348"/>
              <a:gd name="connsiteY9" fmla="*/ 441834 h 736226"/>
              <a:gd name="connsiteX10" fmla="*/ 111512 w 807348"/>
              <a:gd name="connsiteY10" fmla="*/ 428452 h 736226"/>
              <a:gd name="connsiteX11" fmla="*/ 115973 w 807348"/>
              <a:gd name="connsiteY11" fmla="*/ 415071 h 736226"/>
              <a:gd name="connsiteX12" fmla="*/ 124894 w 807348"/>
              <a:gd name="connsiteY12" fmla="*/ 401689 h 736226"/>
              <a:gd name="connsiteX13" fmla="*/ 129354 w 807348"/>
              <a:gd name="connsiteY13" fmla="*/ 379387 h 736226"/>
              <a:gd name="connsiteX14" fmla="*/ 133815 w 807348"/>
              <a:gd name="connsiteY14" fmla="*/ 366005 h 736226"/>
              <a:gd name="connsiteX15" fmla="*/ 138275 w 807348"/>
              <a:gd name="connsiteY15" fmla="*/ 334782 h 736226"/>
              <a:gd name="connsiteX16" fmla="*/ 142736 w 807348"/>
              <a:gd name="connsiteY16" fmla="*/ 321400 h 736226"/>
              <a:gd name="connsiteX17" fmla="*/ 182880 w 807348"/>
              <a:gd name="connsiteY17" fmla="*/ 285716 h 736226"/>
              <a:gd name="connsiteX18" fmla="*/ 223024 w 807348"/>
              <a:gd name="connsiteY18" fmla="*/ 241112 h 736226"/>
              <a:gd name="connsiteX19" fmla="*/ 245327 w 807348"/>
              <a:gd name="connsiteY19" fmla="*/ 227730 h 736226"/>
              <a:gd name="connsiteX20" fmla="*/ 258708 w 807348"/>
              <a:gd name="connsiteY20" fmla="*/ 214349 h 736226"/>
              <a:gd name="connsiteX21" fmla="*/ 272090 w 807348"/>
              <a:gd name="connsiteY21" fmla="*/ 209888 h 736226"/>
              <a:gd name="connsiteX22" fmla="*/ 294392 w 807348"/>
              <a:gd name="connsiteY22" fmla="*/ 196507 h 736226"/>
              <a:gd name="connsiteX23" fmla="*/ 352379 w 807348"/>
              <a:gd name="connsiteY23" fmla="*/ 160823 h 736226"/>
              <a:gd name="connsiteX24" fmla="*/ 401444 w 807348"/>
              <a:gd name="connsiteY24" fmla="*/ 129599 h 736226"/>
              <a:gd name="connsiteX25" fmla="*/ 414825 w 807348"/>
              <a:gd name="connsiteY25" fmla="*/ 120678 h 736226"/>
              <a:gd name="connsiteX26" fmla="*/ 450509 w 807348"/>
              <a:gd name="connsiteY26" fmla="*/ 107297 h 736226"/>
              <a:gd name="connsiteX27" fmla="*/ 477272 w 807348"/>
              <a:gd name="connsiteY27" fmla="*/ 89455 h 736226"/>
              <a:gd name="connsiteX28" fmla="*/ 490654 w 807348"/>
              <a:gd name="connsiteY28" fmla="*/ 84994 h 736226"/>
              <a:gd name="connsiteX29" fmla="*/ 504035 w 807348"/>
              <a:gd name="connsiteY29" fmla="*/ 76074 h 736226"/>
              <a:gd name="connsiteX30" fmla="*/ 530798 w 807348"/>
              <a:gd name="connsiteY30" fmla="*/ 67153 h 736226"/>
              <a:gd name="connsiteX31" fmla="*/ 557561 w 807348"/>
              <a:gd name="connsiteY31" fmla="*/ 49311 h 736226"/>
              <a:gd name="connsiteX32" fmla="*/ 620008 w 807348"/>
              <a:gd name="connsiteY32" fmla="*/ 31469 h 736226"/>
              <a:gd name="connsiteX33" fmla="*/ 682455 w 807348"/>
              <a:gd name="connsiteY33" fmla="*/ 22548 h 736226"/>
              <a:gd name="connsiteX34" fmla="*/ 744902 w 807348"/>
              <a:gd name="connsiteY34" fmla="*/ 13627 h 736226"/>
              <a:gd name="connsiteX35" fmla="*/ 793967 w 807348"/>
              <a:gd name="connsiteY35" fmla="*/ 245 h 736226"/>
              <a:gd name="connsiteX36" fmla="*/ 807348 w 807348"/>
              <a:gd name="connsiteY36" fmla="*/ 245 h 73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07348" h="736226">
                <a:moveTo>
                  <a:pt x="0" y="736226"/>
                </a:moveTo>
                <a:cubicBezTo>
                  <a:pt x="4461" y="728792"/>
                  <a:pt x="8573" y="721137"/>
                  <a:pt x="13382" y="713923"/>
                </a:cubicBezTo>
                <a:cubicBezTo>
                  <a:pt x="17506" y="707737"/>
                  <a:pt x="23075" y="702536"/>
                  <a:pt x="26763" y="696081"/>
                </a:cubicBezTo>
                <a:cubicBezTo>
                  <a:pt x="29096" y="691999"/>
                  <a:pt x="28940" y="686810"/>
                  <a:pt x="31223" y="682700"/>
                </a:cubicBezTo>
                <a:cubicBezTo>
                  <a:pt x="36430" y="673328"/>
                  <a:pt x="45674" y="666109"/>
                  <a:pt x="49065" y="655937"/>
                </a:cubicBezTo>
                <a:cubicBezTo>
                  <a:pt x="52039" y="647016"/>
                  <a:pt x="56142" y="638395"/>
                  <a:pt x="57986" y="629174"/>
                </a:cubicBezTo>
                <a:cubicBezTo>
                  <a:pt x="63369" y="602261"/>
                  <a:pt x="60050" y="614064"/>
                  <a:pt x="66907" y="593490"/>
                </a:cubicBezTo>
                <a:cubicBezTo>
                  <a:pt x="68394" y="568214"/>
                  <a:pt x="68967" y="542868"/>
                  <a:pt x="71368" y="517662"/>
                </a:cubicBezTo>
                <a:cubicBezTo>
                  <a:pt x="72458" y="506222"/>
                  <a:pt x="82558" y="481822"/>
                  <a:pt x="84749" y="473057"/>
                </a:cubicBezTo>
                <a:cubicBezTo>
                  <a:pt x="84986" y="472111"/>
                  <a:pt x="91386" y="444575"/>
                  <a:pt x="93670" y="441834"/>
                </a:cubicBezTo>
                <a:cubicBezTo>
                  <a:pt x="98429" y="436123"/>
                  <a:pt x="105565" y="432913"/>
                  <a:pt x="111512" y="428452"/>
                </a:cubicBezTo>
                <a:cubicBezTo>
                  <a:pt x="112999" y="423992"/>
                  <a:pt x="113870" y="419276"/>
                  <a:pt x="115973" y="415071"/>
                </a:cubicBezTo>
                <a:cubicBezTo>
                  <a:pt x="118371" y="410276"/>
                  <a:pt x="123012" y="406709"/>
                  <a:pt x="124894" y="401689"/>
                </a:cubicBezTo>
                <a:cubicBezTo>
                  <a:pt x="127556" y="394590"/>
                  <a:pt x="127515" y="386742"/>
                  <a:pt x="129354" y="379387"/>
                </a:cubicBezTo>
                <a:cubicBezTo>
                  <a:pt x="130494" y="374825"/>
                  <a:pt x="132328" y="370466"/>
                  <a:pt x="133815" y="366005"/>
                </a:cubicBezTo>
                <a:cubicBezTo>
                  <a:pt x="135302" y="355597"/>
                  <a:pt x="136213" y="345091"/>
                  <a:pt x="138275" y="334782"/>
                </a:cubicBezTo>
                <a:cubicBezTo>
                  <a:pt x="139197" y="330171"/>
                  <a:pt x="139849" y="325112"/>
                  <a:pt x="142736" y="321400"/>
                </a:cubicBezTo>
                <a:cubicBezTo>
                  <a:pt x="159187" y="300248"/>
                  <a:pt x="164994" y="297641"/>
                  <a:pt x="182880" y="285716"/>
                </a:cubicBezTo>
                <a:cubicBezTo>
                  <a:pt x="194298" y="268590"/>
                  <a:pt x="203573" y="252783"/>
                  <a:pt x="223024" y="241112"/>
                </a:cubicBezTo>
                <a:cubicBezTo>
                  <a:pt x="230458" y="236651"/>
                  <a:pt x="238391" y="232932"/>
                  <a:pt x="245327" y="227730"/>
                </a:cubicBezTo>
                <a:cubicBezTo>
                  <a:pt x="250373" y="223945"/>
                  <a:pt x="253460" y="217848"/>
                  <a:pt x="258708" y="214349"/>
                </a:cubicBezTo>
                <a:cubicBezTo>
                  <a:pt x="262620" y="211741"/>
                  <a:pt x="267884" y="211991"/>
                  <a:pt x="272090" y="209888"/>
                </a:cubicBezTo>
                <a:cubicBezTo>
                  <a:pt x="279844" y="206011"/>
                  <a:pt x="287264" y="201442"/>
                  <a:pt x="294392" y="196507"/>
                </a:cubicBezTo>
                <a:cubicBezTo>
                  <a:pt x="383985" y="134481"/>
                  <a:pt x="290689" y="191669"/>
                  <a:pt x="352379" y="160823"/>
                </a:cubicBezTo>
                <a:cubicBezTo>
                  <a:pt x="364971" y="154527"/>
                  <a:pt x="390846" y="136665"/>
                  <a:pt x="401444" y="129599"/>
                </a:cubicBezTo>
                <a:cubicBezTo>
                  <a:pt x="405904" y="126625"/>
                  <a:pt x="409739" y="122373"/>
                  <a:pt x="414825" y="120678"/>
                </a:cubicBezTo>
                <a:cubicBezTo>
                  <a:pt x="425067" y="117264"/>
                  <a:pt x="442123" y="111871"/>
                  <a:pt x="450509" y="107297"/>
                </a:cubicBezTo>
                <a:cubicBezTo>
                  <a:pt x="459922" y="102163"/>
                  <a:pt x="467101" y="92846"/>
                  <a:pt x="477272" y="89455"/>
                </a:cubicBezTo>
                <a:cubicBezTo>
                  <a:pt x="481733" y="87968"/>
                  <a:pt x="486448" y="87097"/>
                  <a:pt x="490654" y="84994"/>
                </a:cubicBezTo>
                <a:cubicBezTo>
                  <a:pt x="495449" y="82597"/>
                  <a:pt x="499136" y="78251"/>
                  <a:pt x="504035" y="76074"/>
                </a:cubicBezTo>
                <a:cubicBezTo>
                  <a:pt x="512628" y="72255"/>
                  <a:pt x="530798" y="67153"/>
                  <a:pt x="530798" y="67153"/>
                </a:cubicBezTo>
                <a:cubicBezTo>
                  <a:pt x="539719" y="61206"/>
                  <a:pt x="547389" y="52702"/>
                  <a:pt x="557561" y="49311"/>
                </a:cubicBezTo>
                <a:cubicBezTo>
                  <a:pt x="575337" y="43386"/>
                  <a:pt x="602084" y="33710"/>
                  <a:pt x="620008" y="31469"/>
                </a:cubicBezTo>
                <a:cubicBezTo>
                  <a:pt x="698763" y="21624"/>
                  <a:pt x="618143" y="32194"/>
                  <a:pt x="682455" y="22548"/>
                </a:cubicBezTo>
                <a:lnTo>
                  <a:pt x="744902" y="13627"/>
                </a:lnTo>
                <a:cubicBezTo>
                  <a:pt x="764780" y="7001"/>
                  <a:pt x="773793" y="2767"/>
                  <a:pt x="793967" y="245"/>
                </a:cubicBezTo>
                <a:cubicBezTo>
                  <a:pt x="798393" y="-308"/>
                  <a:pt x="802888" y="245"/>
                  <a:pt x="807348" y="24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H="1" flipV="1">
            <a:off x="5845817" y="3696481"/>
            <a:ext cx="79970" cy="408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5845817" y="3740641"/>
            <a:ext cx="76013" cy="622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3347865" y="2348880"/>
            <a:ext cx="555292" cy="2298948"/>
          </a:xfrm>
          <a:custGeom>
            <a:avLst/>
            <a:gdLst>
              <a:gd name="connsiteX0" fmla="*/ 236406 w 236635"/>
              <a:gd name="connsiteY0" fmla="*/ 829650 h 829650"/>
              <a:gd name="connsiteX1" fmla="*/ 223024 w 236635"/>
              <a:gd name="connsiteY1" fmla="*/ 677994 h 829650"/>
              <a:gd name="connsiteX2" fmla="*/ 214103 w 236635"/>
              <a:gd name="connsiteY2" fmla="*/ 660152 h 829650"/>
              <a:gd name="connsiteX3" fmla="*/ 200722 w 236635"/>
              <a:gd name="connsiteY3" fmla="*/ 651231 h 829650"/>
              <a:gd name="connsiteX4" fmla="*/ 187340 w 236635"/>
              <a:gd name="connsiteY4" fmla="*/ 624468 h 829650"/>
              <a:gd name="connsiteX5" fmla="*/ 173959 w 236635"/>
              <a:gd name="connsiteY5" fmla="*/ 575402 h 829650"/>
              <a:gd name="connsiteX6" fmla="*/ 165038 w 236635"/>
              <a:gd name="connsiteY6" fmla="*/ 548640 h 829650"/>
              <a:gd name="connsiteX7" fmla="*/ 160578 w 236635"/>
              <a:gd name="connsiteY7" fmla="*/ 530798 h 829650"/>
              <a:gd name="connsiteX8" fmla="*/ 151657 w 236635"/>
              <a:gd name="connsiteY8" fmla="*/ 517416 h 829650"/>
              <a:gd name="connsiteX9" fmla="*/ 142736 w 236635"/>
              <a:gd name="connsiteY9" fmla="*/ 490653 h 829650"/>
              <a:gd name="connsiteX10" fmla="*/ 133815 w 236635"/>
              <a:gd name="connsiteY10" fmla="*/ 477272 h 829650"/>
              <a:gd name="connsiteX11" fmla="*/ 124894 w 236635"/>
              <a:gd name="connsiteY11" fmla="*/ 441588 h 829650"/>
              <a:gd name="connsiteX12" fmla="*/ 115973 w 236635"/>
              <a:gd name="connsiteY12" fmla="*/ 428206 h 829650"/>
              <a:gd name="connsiteX13" fmla="*/ 102591 w 236635"/>
              <a:gd name="connsiteY13" fmla="*/ 361299 h 829650"/>
              <a:gd name="connsiteX14" fmla="*/ 93670 w 236635"/>
              <a:gd name="connsiteY14" fmla="*/ 325615 h 829650"/>
              <a:gd name="connsiteX15" fmla="*/ 89210 w 236635"/>
              <a:gd name="connsiteY15" fmla="*/ 312234 h 829650"/>
              <a:gd name="connsiteX16" fmla="*/ 84749 w 236635"/>
              <a:gd name="connsiteY16" fmla="*/ 294392 h 829650"/>
              <a:gd name="connsiteX17" fmla="*/ 75828 w 236635"/>
              <a:gd name="connsiteY17" fmla="*/ 281010 h 829650"/>
              <a:gd name="connsiteX18" fmla="*/ 62447 w 236635"/>
              <a:gd name="connsiteY18" fmla="*/ 254247 h 829650"/>
              <a:gd name="connsiteX19" fmla="*/ 53526 w 236635"/>
              <a:gd name="connsiteY19" fmla="*/ 227484 h 829650"/>
              <a:gd name="connsiteX20" fmla="*/ 40144 w 236635"/>
              <a:gd name="connsiteY20" fmla="*/ 200722 h 829650"/>
              <a:gd name="connsiteX21" fmla="*/ 26763 w 236635"/>
              <a:gd name="connsiteY21" fmla="*/ 191801 h 829650"/>
              <a:gd name="connsiteX22" fmla="*/ 22302 w 236635"/>
              <a:gd name="connsiteY22" fmla="*/ 169498 h 829650"/>
              <a:gd name="connsiteX23" fmla="*/ 13381 w 236635"/>
              <a:gd name="connsiteY23" fmla="*/ 142735 h 829650"/>
              <a:gd name="connsiteX24" fmla="*/ 8921 w 236635"/>
              <a:gd name="connsiteY24" fmla="*/ 89209 h 829650"/>
              <a:gd name="connsiteX25" fmla="*/ 0 w 236635"/>
              <a:gd name="connsiteY25" fmla="*/ 53525 h 829650"/>
              <a:gd name="connsiteX26" fmla="*/ 4460 w 236635"/>
              <a:gd name="connsiteY26" fmla="*/ 0 h 82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6635" h="829650">
                <a:moveTo>
                  <a:pt x="236406" y="829650"/>
                </a:moveTo>
                <a:cubicBezTo>
                  <a:pt x="236287" y="826559"/>
                  <a:pt x="239802" y="711550"/>
                  <a:pt x="223024" y="677994"/>
                </a:cubicBezTo>
                <a:cubicBezTo>
                  <a:pt x="220050" y="672047"/>
                  <a:pt x="218360" y="665260"/>
                  <a:pt x="214103" y="660152"/>
                </a:cubicBezTo>
                <a:cubicBezTo>
                  <a:pt x="210671" y="656034"/>
                  <a:pt x="205182" y="654205"/>
                  <a:pt x="200722" y="651231"/>
                </a:cubicBezTo>
                <a:cubicBezTo>
                  <a:pt x="184450" y="602419"/>
                  <a:pt x="210402" y="676357"/>
                  <a:pt x="187340" y="624468"/>
                </a:cubicBezTo>
                <a:cubicBezTo>
                  <a:pt x="174652" y="595920"/>
                  <a:pt x="181367" y="602566"/>
                  <a:pt x="173959" y="575402"/>
                </a:cubicBezTo>
                <a:cubicBezTo>
                  <a:pt x="171485" y="566330"/>
                  <a:pt x="167318" y="557763"/>
                  <a:pt x="165038" y="548640"/>
                </a:cubicBezTo>
                <a:cubicBezTo>
                  <a:pt x="163551" y="542693"/>
                  <a:pt x="162993" y="536433"/>
                  <a:pt x="160578" y="530798"/>
                </a:cubicBezTo>
                <a:cubicBezTo>
                  <a:pt x="158466" y="525870"/>
                  <a:pt x="153834" y="522315"/>
                  <a:pt x="151657" y="517416"/>
                </a:cubicBezTo>
                <a:cubicBezTo>
                  <a:pt x="147838" y="508823"/>
                  <a:pt x="147952" y="498477"/>
                  <a:pt x="142736" y="490653"/>
                </a:cubicBezTo>
                <a:cubicBezTo>
                  <a:pt x="139762" y="486193"/>
                  <a:pt x="136212" y="482067"/>
                  <a:pt x="133815" y="477272"/>
                </a:cubicBezTo>
                <a:cubicBezTo>
                  <a:pt x="125558" y="460759"/>
                  <a:pt x="132531" y="461953"/>
                  <a:pt x="124894" y="441588"/>
                </a:cubicBezTo>
                <a:cubicBezTo>
                  <a:pt x="123012" y="436568"/>
                  <a:pt x="118947" y="432667"/>
                  <a:pt x="115973" y="428206"/>
                </a:cubicBezTo>
                <a:cubicBezTo>
                  <a:pt x="106699" y="344749"/>
                  <a:pt x="118406" y="424559"/>
                  <a:pt x="102591" y="361299"/>
                </a:cubicBezTo>
                <a:cubicBezTo>
                  <a:pt x="99617" y="349404"/>
                  <a:pt x="97547" y="337247"/>
                  <a:pt x="93670" y="325615"/>
                </a:cubicBezTo>
                <a:cubicBezTo>
                  <a:pt x="92183" y="321155"/>
                  <a:pt x="90502" y="316755"/>
                  <a:pt x="89210" y="312234"/>
                </a:cubicBezTo>
                <a:cubicBezTo>
                  <a:pt x="87526" y="306339"/>
                  <a:pt x="87164" y="300027"/>
                  <a:pt x="84749" y="294392"/>
                </a:cubicBezTo>
                <a:cubicBezTo>
                  <a:pt x="82637" y="289464"/>
                  <a:pt x="78802" y="285471"/>
                  <a:pt x="75828" y="281010"/>
                </a:cubicBezTo>
                <a:cubicBezTo>
                  <a:pt x="59565" y="232217"/>
                  <a:pt x="85501" y="306120"/>
                  <a:pt x="62447" y="254247"/>
                </a:cubicBezTo>
                <a:cubicBezTo>
                  <a:pt x="58628" y="245654"/>
                  <a:pt x="56500" y="236405"/>
                  <a:pt x="53526" y="227484"/>
                </a:cubicBezTo>
                <a:cubicBezTo>
                  <a:pt x="49898" y="216601"/>
                  <a:pt x="48790" y="209368"/>
                  <a:pt x="40144" y="200722"/>
                </a:cubicBezTo>
                <a:cubicBezTo>
                  <a:pt x="36353" y="196931"/>
                  <a:pt x="31223" y="194775"/>
                  <a:pt x="26763" y="191801"/>
                </a:cubicBezTo>
                <a:cubicBezTo>
                  <a:pt x="25276" y="184367"/>
                  <a:pt x="24297" y="176812"/>
                  <a:pt x="22302" y="169498"/>
                </a:cubicBezTo>
                <a:cubicBezTo>
                  <a:pt x="19828" y="160426"/>
                  <a:pt x="13381" y="142735"/>
                  <a:pt x="13381" y="142735"/>
                </a:cubicBezTo>
                <a:cubicBezTo>
                  <a:pt x="11894" y="124893"/>
                  <a:pt x="11577" y="106915"/>
                  <a:pt x="8921" y="89209"/>
                </a:cubicBezTo>
                <a:cubicBezTo>
                  <a:pt x="7102" y="77084"/>
                  <a:pt x="0" y="53525"/>
                  <a:pt x="0" y="53525"/>
                </a:cubicBezTo>
                <a:lnTo>
                  <a:pt x="4460" y="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3317240" y="2341305"/>
            <a:ext cx="30625" cy="1042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363013" y="2341305"/>
            <a:ext cx="41383" cy="837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Forme libre 40"/>
          <p:cNvSpPr/>
          <p:nvPr/>
        </p:nvSpPr>
        <p:spPr>
          <a:xfrm>
            <a:off x="3100039" y="4844090"/>
            <a:ext cx="704757" cy="1374539"/>
          </a:xfrm>
          <a:custGeom>
            <a:avLst/>
            <a:gdLst>
              <a:gd name="connsiteX0" fmla="*/ 704757 w 704757"/>
              <a:gd name="connsiteY0" fmla="*/ 0 h 1374539"/>
              <a:gd name="connsiteX1" fmla="*/ 401444 w 704757"/>
              <a:gd name="connsiteY1" fmla="*/ 4460 h 1374539"/>
              <a:gd name="connsiteX2" fmla="*/ 276550 w 704757"/>
              <a:gd name="connsiteY2" fmla="*/ 13381 h 1374539"/>
              <a:gd name="connsiteX3" fmla="*/ 240866 w 704757"/>
              <a:gd name="connsiteY3" fmla="*/ 22302 h 1374539"/>
              <a:gd name="connsiteX4" fmla="*/ 205182 w 704757"/>
              <a:gd name="connsiteY4" fmla="*/ 31223 h 1374539"/>
              <a:gd name="connsiteX5" fmla="*/ 165038 w 704757"/>
              <a:gd name="connsiteY5" fmla="*/ 44605 h 1374539"/>
              <a:gd name="connsiteX6" fmla="*/ 151657 w 704757"/>
              <a:gd name="connsiteY6" fmla="*/ 53526 h 1374539"/>
              <a:gd name="connsiteX7" fmla="*/ 120433 w 704757"/>
              <a:gd name="connsiteY7" fmla="*/ 62447 h 1374539"/>
              <a:gd name="connsiteX8" fmla="*/ 107052 w 704757"/>
              <a:gd name="connsiteY8" fmla="*/ 66907 h 1374539"/>
              <a:gd name="connsiteX9" fmla="*/ 75828 w 704757"/>
              <a:gd name="connsiteY9" fmla="*/ 89210 h 1374539"/>
              <a:gd name="connsiteX10" fmla="*/ 57986 w 704757"/>
              <a:gd name="connsiteY10" fmla="*/ 93670 h 1374539"/>
              <a:gd name="connsiteX11" fmla="*/ 40144 w 704757"/>
              <a:gd name="connsiteY11" fmla="*/ 102591 h 1374539"/>
              <a:gd name="connsiteX12" fmla="*/ 31223 w 704757"/>
              <a:gd name="connsiteY12" fmla="*/ 115972 h 1374539"/>
              <a:gd name="connsiteX13" fmla="*/ 17842 w 704757"/>
              <a:gd name="connsiteY13" fmla="*/ 124893 h 1374539"/>
              <a:gd name="connsiteX14" fmla="*/ 13381 w 704757"/>
              <a:gd name="connsiteY14" fmla="*/ 138275 h 1374539"/>
              <a:gd name="connsiteX15" fmla="*/ 4461 w 704757"/>
              <a:gd name="connsiteY15" fmla="*/ 312234 h 1374539"/>
              <a:gd name="connsiteX16" fmla="*/ 8921 w 704757"/>
              <a:gd name="connsiteY16" fmla="*/ 602166 h 1374539"/>
              <a:gd name="connsiteX17" fmla="*/ 17842 w 704757"/>
              <a:gd name="connsiteY17" fmla="*/ 686915 h 1374539"/>
              <a:gd name="connsiteX18" fmla="*/ 31223 w 704757"/>
              <a:gd name="connsiteY18" fmla="*/ 740441 h 1374539"/>
              <a:gd name="connsiteX19" fmla="*/ 44605 w 704757"/>
              <a:gd name="connsiteY19" fmla="*/ 744901 h 1374539"/>
              <a:gd name="connsiteX20" fmla="*/ 53526 w 704757"/>
              <a:gd name="connsiteY20" fmla="*/ 758283 h 1374539"/>
              <a:gd name="connsiteX21" fmla="*/ 17842 w 704757"/>
              <a:gd name="connsiteY21" fmla="*/ 767204 h 1374539"/>
              <a:gd name="connsiteX22" fmla="*/ 31223 w 704757"/>
              <a:gd name="connsiteY22" fmla="*/ 744901 h 1374539"/>
              <a:gd name="connsiteX23" fmla="*/ 44605 w 704757"/>
              <a:gd name="connsiteY23" fmla="*/ 735980 h 1374539"/>
              <a:gd name="connsiteX24" fmla="*/ 31223 w 704757"/>
              <a:gd name="connsiteY24" fmla="*/ 731520 h 1374539"/>
              <a:gd name="connsiteX25" fmla="*/ 31223 w 704757"/>
              <a:gd name="connsiteY25" fmla="*/ 945623 h 1374539"/>
              <a:gd name="connsiteX26" fmla="*/ 26763 w 704757"/>
              <a:gd name="connsiteY26" fmla="*/ 1043754 h 1374539"/>
              <a:gd name="connsiteX27" fmla="*/ 22302 w 704757"/>
              <a:gd name="connsiteY27" fmla="*/ 1248936 h 1374539"/>
              <a:gd name="connsiteX28" fmla="*/ 13381 w 704757"/>
              <a:gd name="connsiteY28" fmla="*/ 1302462 h 1374539"/>
              <a:gd name="connsiteX29" fmla="*/ 4461 w 704757"/>
              <a:gd name="connsiteY29" fmla="*/ 1360449 h 1374539"/>
              <a:gd name="connsiteX30" fmla="*/ 0 w 704757"/>
              <a:gd name="connsiteY30" fmla="*/ 1373830 h 1374539"/>
              <a:gd name="connsiteX31" fmla="*/ 4461 w 704757"/>
              <a:gd name="connsiteY31" fmla="*/ 1364909 h 137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4757" h="1374539">
                <a:moveTo>
                  <a:pt x="704757" y="0"/>
                </a:moveTo>
                <a:lnTo>
                  <a:pt x="401444" y="4460"/>
                </a:lnTo>
                <a:cubicBezTo>
                  <a:pt x="384724" y="4863"/>
                  <a:pt x="296519" y="11845"/>
                  <a:pt x="276550" y="13381"/>
                </a:cubicBezTo>
                <a:cubicBezTo>
                  <a:pt x="250970" y="21909"/>
                  <a:pt x="275853" y="14228"/>
                  <a:pt x="240866" y="22302"/>
                </a:cubicBezTo>
                <a:cubicBezTo>
                  <a:pt x="228919" y="25059"/>
                  <a:pt x="205182" y="31223"/>
                  <a:pt x="205182" y="31223"/>
                </a:cubicBezTo>
                <a:cubicBezTo>
                  <a:pt x="145176" y="61228"/>
                  <a:pt x="234207" y="18665"/>
                  <a:pt x="165038" y="44605"/>
                </a:cubicBezTo>
                <a:cubicBezTo>
                  <a:pt x="160019" y="46487"/>
                  <a:pt x="156452" y="51129"/>
                  <a:pt x="151657" y="53526"/>
                </a:cubicBezTo>
                <a:cubicBezTo>
                  <a:pt x="144533" y="57088"/>
                  <a:pt x="127094" y="60544"/>
                  <a:pt x="120433" y="62447"/>
                </a:cubicBezTo>
                <a:cubicBezTo>
                  <a:pt x="115912" y="63739"/>
                  <a:pt x="111512" y="65420"/>
                  <a:pt x="107052" y="66907"/>
                </a:cubicBezTo>
                <a:cubicBezTo>
                  <a:pt x="105018" y="68432"/>
                  <a:pt x="80904" y="87035"/>
                  <a:pt x="75828" y="89210"/>
                </a:cubicBezTo>
                <a:cubicBezTo>
                  <a:pt x="70193" y="91625"/>
                  <a:pt x="63933" y="92183"/>
                  <a:pt x="57986" y="93670"/>
                </a:cubicBezTo>
                <a:cubicBezTo>
                  <a:pt x="52039" y="96644"/>
                  <a:pt x="45252" y="98334"/>
                  <a:pt x="40144" y="102591"/>
                </a:cubicBezTo>
                <a:cubicBezTo>
                  <a:pt x="36026" y="106023"/>
                  <a:pt x="35014" y="112181"/>
                  <a:pt x="31223" y="115972"/>
                </a:cubicBezTo>
                <a:cubicBezTo>
                  <a:pt x="27432" y="119763"/>
                  <a:pt x="22302" y="121919"/>
                  <a:pt x="17842" y="124893"/>
                </a:cubicBezTo>
                <a:cubicBezTo>
                  <a:pt x="16355" y="129354"/>
                  <a:pt x="14673" y="133754"/>
                  <a:pt x="13381" y="138275"/>
                </a:cubicBezTo>
                <a:cubicBezTo>
                  <a:pt x="-3433" y="197124"/>
                  <a:pt x="6791" y="230658"/>
                  <a:pt x="4461" y="312234"/>
                </a:cubicBezTo>
                <a:cubicBezTo>
                  <a:pt x="5948" y="408878"/>
                  <a:pt x="6475" y="505542"/>
                  <a:pt x="8921" y="602166"/>
                </a:cubicBezTo>
                <a:cubicBezTo>
                  <a:pt x="11128" y="689347"/>
                  <a:pt x="10303" y="637910"/>
                  <a:pt x="17842" y="686915"/>
                </a:cubicBezTo>
                <a:cubicBezTo>
                  <a:pt x="19887" y="700210"/>
                  <a:pt x="18738" y="727957"/>
                  <a:pt x="31223" y="740441"/>
                </a:cubicBezTo>
                <a:cubicBezTo>
                  <a:pt x="34548" y="743766"/>
                  <a:pt x="40144" y="743414"/>
                  <a:pt x="44605" y="744901"/>
                </a:cubicBezTo>
                <a:cubicBezTo>
                  <a:pt x="47579" y="749362"/>
                  <a:pt x="55638" y="753355"/>
                  <a:pt x="53526" y="758283"/>
                </a:cubicBezTo>
                <a:cubicBezTo>
                  <a:pt x="40576" y="788500"/>
                  <a:pt x="31521" y="776324"/>
                  <a:pt x="17842" y="767204"/>
                </a:cubicBezTo>
                <a:cubicBezTo>
                  <a:pt x="22302" y="759770"/>
                  <a:pt x="25581" y="751484"/>
                  <a:pt x="31223" y="744901"/>
                </a:cubicBezTo>
                <a:cubicBezTo>
                  <a:pt x="34712" y="740831"/>
                  <a:pt x="44605" y="741341"/>
                  <a:pt x="44605" y="735980"/>
                </a:cubicBezTo>
                <a:cubicBezTo>
                  <a:pt x="44605" y="731278"/>
                  <a:pt x="35684" y="733007"/>
                  <a:pt x="31223" y="731520"/>
                </a:cubicBezTo>
                <a:cubicBezTo>
                  <a:pt x="10463" y="814570"/>
                  <a:pt x="31223" y="724834"/>
                  <a:pt x="31223" y="945623"/>
                </a:cubicBezTo>
                <a:cubicBezTo>
                  <a:pt x="31223" y="978367"/>
                  <a:pt x="28250" y="1011044"/>
                  <a:pt x="26763" y="1043754"/>
                </a:cubicBezTo>
                <a:cubicBezTo>
                  <a:pt x="25276" y="1112148"/>
                  <a:pt x="24834" y="1180573"/>
                  <a:pt x="22302" y="1248936"/>
                </a:cubicBezTo>
                <a:cubicBezTo>
                  <a:pt x="20689" y="1292482"/>
                  <a:pt x="18905" y="1272081"/>
                  <a:pt x="13381" y="1302462"/>
                </a:cubicBezTo>
                <a:cubicBezTo>
                  <a:pt x="9825" y="1322022"/>
                  <a:pt x="8772" y="1341051"/>
                  <a:pt x="4461" y="1360449"/>
                </a:cubicBezTo>
                <a:cubicBezTo>
                  <a:pt x="3441" y="1365039"/>
                  <a:pt x="0" y="1369128"/>
                  <a:pt x="0" y="1373830"/>
                </a:cubicBezTo>
                <a:cubicBezTo>
                  <a:pt x="0" y="1377155"/>
                  <a:pt x="2974" y="1367883"/>
                  <a:pt x="4461" y="136490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>
            <a:stCxn id="41" idx="30"/>
          </p:cNvCxnSpPr>
          <p:nvPr/>
        </p:nvCxnSpPr>
        <p:spPr>
          <a:xfrm flipH="1" flipV="1">
            <a:off x="3059832" y="6157146"/>
            <a:ext cx="40207" cy="6077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3103135" y="6154358"/>
            <a:ext cx="31801" cy="607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056894" y="6154358"/>
            <a:ext cx="2395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Perte </a:t>
            </a:r>
            <a:r>
              <a:rPr lang="fr-FR" dirty="0"/>
              <a:t>de pression par les segments</a:t>
            </a:r>
          </a:p>
          <a:p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2123728" y="1844824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Fissure dans la culasse</a:t>
            </a:r>
          </a:p>
          <a:p>
            <a:endParaRPr lang="fr-FR" dirty="0"/>
          </a:p>
        </p:txBody>
      </p:sp>
      <p:sp>
        <p:nvSpPr>
          <p:cNvPr id="49" name="Forme libre 48"/>
          <p:cNvSpPr/>
          <p:nvPr/>
        </p:nvSpPr>
        <p:spPr>
          <a:xfrm>
            <a:off x="5058888" y="3739618"/>
            <a:ext cx="866899" cy="51934"/>
          </a:xfrm>
          <a:custGeom>
            <a:avLst/>
            <a:gdLst>
              <a:gd name="connsiteX0" fmla="*/ 0 w 866899"/>
              <a:gd name="connsiteY0" fmla="*/ 48611 h 51934"/>
              <a:gd name="connsiteX1" fmla="*/ 593767 w 866899"/>
              <a:gd name="connsiteY1" fmla="*/ 24860 h 51934"/>
              <a:gd name="connsiteX2" fmla="*/ 724395 w 866899"/>
              <a:gd name="connsiteY2" fmla="*/ 1109 h 51934"/>
              <a:gd name="connsiteX3" fmla="*/ 866899 w 866899"/>
              <a:gd name="connsiteY3" fmla="*/ 1109 h 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99" h="51934">
                <a:moveTo>
                  <a:pt x="0" y="48611"/>
                </a:moveTo>
                <a:cubicBezTo>
                  <a:pt x="197922" y="40694"/>
                  <a:pt x="401600" y="72901"/>
                  <a:pt x="593767" y="24860"/>
                </a:cubicBezTo>
                <a:cubicBezTo>
                  <a:pt x="641955" y="12813"/>
                  <a:pt x="670503" y="3946"/>
                  <a:pt x="724395" y="1109"/>
                </a:cubicBezTo>
                <a:cubicBezTo>
                  <a:pt x="771831" y="-1388"/>
                  <a:pt x="819398" y="1109"/>
                  <a:pt x="866899" y="110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6043876" y="3604374"/>
            <a:ext cx="292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Fuite par les soupapes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452418" y="4520924"/>
            <a:ext cx="10839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Pression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7202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5"/>
            <a:ext cx="8229600" cy="1001266"/>
          </a:xfrm>
        </p:spPr>
        <p:txBody>
          <a:bodyPr/>
          <a:lstStyle/>
          <a:p>
            <a:pPr algn="ctr"/>
            <a:r>
              <a:rPr lang="fr-FR" b="1" dirty="0" smtClean="0"/>
              <a:t>Bilan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 marL="0" indent="65088">
              <a:buNone/>
            </a:pPr>
            <a:r>
              <a:rPr lang="fr-FR" dirty="0" smtClean="0"/>
              <a:t>Après avoir réalisé le test d’étanchéité des cylindres, nous notons la présence de bulles d’air dans le circuit de refroidissement.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Image 4" descr="bulles refroidiss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01008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fr-FR" dirty="0" smtClean="0"/>
              <a:t>Proposition d’intervention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fr-FR" sz="3200" b="1" u="sng" dirty="0" smtClean="0"/>
              <a:t>Remplacer le joint de culasse</a:t>
            </a:r>
            <a:r>
              <a:rPr lang="fr-FR" dirty="0" smtClean="0"/>
              <a:t>: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Image 3" descr="eclaté mot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077799" cy="420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Gamme de démontage/remontage</a:t>
            </a:r>
          </a:p>
          <a:p>
            <a:r>
              <a:rPr lang="fr-FR" dirty="0" smtClean="0"/>
              <a:t>Photos/vidéos d’une intervention type</a:t>
            </a:r>
          </a:p>
          <a:p>
            <a:r>
              <a:rPr lang="fr-FR" dirty="0" smtClean="0"/>
              <a:t>Temps constructeur</a:t>
            </a:r>
          </a:p>
          <a:p>
            <a:r>
              <a:rPr lang="fr-FR" dirty="0" smtClean="0"/>
              <a:t>Pro formas (fournies)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 complémentaire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Vérification du circuit de refroidissement après remontage</a:t>
            </a:r>
          </a:p>
          <a:p>
            <a:r>
              <a:rPr lang="fr-FR" dirty="0" smtClean="0"/>
              <a:t>Contrôle de la pression de compression sur le cylindre n°4</a:t>
            </a:r>
          </a:p>
          <a:p>
            <a:r>
              <a:rPr lang="fr-FR" dirty="0" smtClean="0"/>
              <a:t>Etc…</a:t>
            </a:r>
          </a:p>
          <a:p>
            <a:pPr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9535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Les parties alimentation en carburant et injection ont déjà été contrôlés.</a:t>
            </a:r>
            <a:endParaRPr lang="fr-FR" dirty="0"/>
          </a:p>
        </p:txBody>
      </p:sp>
      <p:pic>
        <p:nvPicPr>
          <p:cNvPr id="5" name="Image 4" descr="injection 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6"/>
            <a:ext cx="6732240" cy="432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Appropriation du problème </a:t>
            </a:r>
            <a:r>
              <a:rPr lang="fr-FR" sz="2800" b="1" dirty="0" smtClean="0">
                <a:solidFill>
                  <a:schemeClr val="accent2"/>
                </a:solidFill>
              </a:rPr>
              <a:t>(constat de la panne)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- Pas de surchauffe des freins</a:t>
            </a:r>
          </a:p>
          <a:p>
            <a:pPr>
              <a:buNone/>
            </a:pPr>
            <a:r>
              <a:rPr lang="fr-FR" sz="2800" dirty="0" smtClean="0"/>
              <a:t>- Pas de bruit anormal.</a:t>
            </a:r>
          </a:p>
          <a:p>
            <a:pPr>
              <a:buNone/>
            </a:pPr>
            <a:r>
              <a:rPr lang="fr-FR" sz="2800" dirty="0" smtClean="0"/>
              <a:t>- Rien est coincé sous la pédale d’accélérateur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u="sng" dirty="0" smtClean="0"/>
              <a:t>Identification du système défaillant</a:t>
            </a:r>
            <a:r>
              <a:rPr lang="fr-FR" sz="2800" dirty="0" smtClean="0"/>
              <a:t>:</a:t>
            </a:r>
          </a:p>
          <a:p>
            <a:pPr>
              <a:buNone/>
            </a:pPr>
            <a:r>
              <a:rPr lang="fr-FR" sz="2800" dirty="0" smtClean="0"/>
              <a:t>=&gt; Nous pensons être en présence d’un </a:t>
            </a:r>
          </a:p>
          <a:p>
            <a:pPr>
              <a:buNone/>
            </a:pPr>
            <a:r>
              <a:rPr lang="fr-FR" sz="2800" dirty="0" smtClean="0"/>
              <a:t>problème interne du moteur.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Fonctionnement du moteur</a:t>
            </a:r>
            <a:endParaRPr lang="fr-FR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446" y="1882775"/>
            <a:ext cx="3121107" cy="4572000"/>
          </a:xfrm>
        </p:spPr>
      </p:pic>
    </p:spTree>
    <p:extLst>
      <p:ext uri="{BB962C8B-B14F-4D97-AF65-F5344CB8AC3E}">
        <p14:creationId xmlns:p14="http://schemas.microsoft.com/office/powerpoint/2010/main" xmlns="" val="22044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Fonctionnement du moteur diesel</a:t>
            </a:r>
            <a:endParaRPr lang="fr-FR" sz="3600" b="1" dirty="0"/>
          </a:p>
        </p:txBody>
      </p:sp>
      <p:pic>
        <p:nvPicPr>
          <p:cNvPr id="5" name="Cycle 4 temps diese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7580" y="1772816"/>
            <a:ext cx="7598812" cy="4274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6700" indent="-266700" algn="ctr"/>
            <a:r>
              <a:rPr lang="fr-FR" sz="3100" dirty="0" smtClean="0">
                <a:effectLst/>
              </a:rPr>
              <a:t>Utilisation du diagramme F.A.S.T</a:t>
            </a:r>
            <a:r>
              <a:rPr lang="fr-FR" sz="3100" dirty="0">
                <a:effectLst/>
              </a:rPr>
              <a:t>. du </a:t>
            </a:r>
            <a:r>
              <a:rPr lang="fr-FR" sz="3100" dirty="0" smtClean="0">
                <a:effectLst/>
              </a:rPr>
              <a:t>moteur diesel pour l’émission d’hypothèses</a:t>
            </a:r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98" t="6957" r="4903" b="7993"/>
          <a:stretch/>
        </p:blipFill>
        <p:spPr bwMode="auto">
          <a:xfrm>
            <a:off x="683568" y="1556792"/>
            <a:ext cx="7632848" cy="501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59632" y="2564904"/>
            <a:ext cx="648072" cy="720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853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1345</Words>
  <Application>Microsoft Office PowerPoint</Application>
  <PresentationFormat>Affichage à l'écran (4:3)</PresentationFormat>
  <Paragraphs>348</Paragraphs>
  <Slides>45</Slides>
  <Notes>0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7" baseType="lpstr">
      <vt:lpstr>Verve</vt:lpstr>
      <vt:lpstr>Image</vt:lpstr>
      <vt:lpstr>Dossier de Travail U32 Communication Technique Diagnostic d’un système mécanique</vt:lpstr>
      <vt:lpstr>Problème technique:</vt:lpstr>
      <vt:lpstr>Diapositive 3</vt:lpstr>
      <vt:lpstr>Vérification de la panne</vt:lpstr>
      <vt:lpstr>Diapositive 5</vt:lpstr>
      <vt:lpstr>Appropriation du problème (constat de la panne)</vt:lpstr>
      <vt:lpstr>Fonctionnement du moteur</vt:lpstr>
      <vt:lpstr>Fonctionnement du moteur diesel</vt:lpstr>
      <vt:lpstr>Utilisation du diagramme F.A.S.T. du moteur diesel pour l’émission d’hypothèses </vt:lpstr>
      <vt:lpstr>Nos hypothèses:</vt:lpstr>
      <vt:lpstr>Diapositive 11</vt:lpstr>
      <vt:lpstr>Fissure dans la culasse</vt:lpstr>
      <vt:lpstr>Validation des hypothèses</vt:lpstr>
      <vt:lpstr>Diapositive 14</vt:lpstr>
      <vt:lpstr>Diapositive 15</vt:lpstr>
      <vt:lpstr>Diapositive 16</vt:lpstr>
      <vt:lpstr>Le 3eme temps moteur: explosion-détente</vt:lpstr>
      <vt:lpstr>Diapositive 18</vt:lpstr>
      <vt:lpstr>Fuite d’étanchéité dans l’enceinte thermique</vt:lpstr>
      <vt:lpstr>Bilan</vt:lpstr>
      <vt:lpstr>Proposition d’intervention</vt:lpstr>
      <vt:lpstr>Diapositive 22</vt:lpstr>
      <vt:lpstr>Proposition complémentaire</vt:lpstr>
      <vt:lpstr>Diapositive 24</vt:lpstr>
      <vt:lpstr>Fuite par les soupapes</vt:lpstr>
      <vt:lpstr>Diapositive 26</vt:lpstr>
      <vt:lpstr>Diapositive 27</vt:lpstr>
      <vt:lpstr>Le 3eme temps moteur: explosion-détente</vt:lpstr>
      <vt:lpstr>Diapositive 29</vt:lpstr>
      <vt:lpstr>Fuite d’étanchéité dans l’enceinte thermique</vt:lpstr>
      <vt:lpstr>Bilan</vt:lpstr>
      <vt:lpstr>Proposition d’intervention</vt:lpstr>
      <vt:lpstr>Diapositive 33</vt:lpstr>
      <vt:lpstr>Proposition complémentaire</vt:lpstr>
      <vt:lpstr>Diapositive 35</vt:lpstr>
      <vt:lpstr>Fuite par le joint de culasse</vt:lpstr>
      <vt:lpstr>Diapositive 37</vt:lpstr>
      <vt:lpstr>Diapositive 38</vt:lpstr>
      <vt:lpstr>Le 3eme temps moteur: explosion-détente</vt:lpstr>
      <vt:lpstr>Diapositive 40</vt:lpstr>
      <vt:lpstr>Fuite d’étanchéité dans l’enceinte thermique</vt:lpstr>
      <vt:lpstr>Bilan</vt:lpstr>
      <vt:lpstr>Proposition d’intervention</vt:lpstr>
      <vt:lpstr>Diapositive 44</vt:lpstr>
      <vt:lpstr>Proposition complémentaire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de Travail U32</dc:title>
  <dc:creator>Jean-Louis Merguez</dc:creator>
  <cp:lastModifiedBy>JeanBatisse</cp:lastModifiedBy>
  <cp:revision>111</cp:revision>
  <dcterms:created xsi:type="dcterms:W3CDTF">2015-06-21T23:21:21Z</dcterms:created>
  <dcterms:modified xsi:type="dcterms:W3CDTF">2015-11-05T22:26:23Z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Animations" visible="true"/>
      </mso:documentControls>
    </mso:qat>
  </mso:ribbon>
</mso:customUI>
</file>