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7" r:id="rId3"/>
    <p:sldId id="262" r:id="rId4"/>
    <p:sldId id="264" r:id="rId5"/>
    <p:sldId id="266" r:id="rId6"/>
    <p:sldId id="270" r:id="rId7"/>
    <p:sldId id="268" r:id="rId8"/>
    <p:sldId id="269" r:id="rId9"/>
    <p:sldId id="271" r:id="rId10"/>
    <p:sldId id="272"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3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75DA982-FA31-4A13-8E19-01CB3BB530B2}" type="datetimeFigureOut">
              <a:rPr lang="fr-FR" smtClean="0"/>
              <a:t>10/03/2016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75DA982-FA31-4A13-8E19-01CB3BB530B2}" type="datetimeFigureOut">
              <a:rPr lang="fr-FR" smtClean="0"/>
              <a:t>10/03/2016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75DA982-FA31-4A13-8E19-01CB3BB530B2}" type="datetimeFigureOut">
              <a:rPr lang="fr-FR" smtClean="0"/>
              <a:t>10/03/2016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75DA982-FA31-4A13-8E19-01CB3BB530B2}" type="datetimeFigureOut">
              <a:rPr lang="fr-FR" smtClean="0"/>
              <a:t>10/03/2016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775DA982-FA31-4A13-8E19-01CB3BB530B2}" type="datetimeFigureOut">
              <a:rPr lang="fr-FR" smtClean="0"/>
              <a:t>10/03/2016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75DA982-FA31-4A13-8E19-01CB3BB530B2}" type="datetimeFigureOut">
              <a:rPr lang="fr-FR" smtClean="0"/>
              <a:t>10/03/2016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1CF719B-FF02-4A91-BFB1-C9DD4D49B23D}"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75DA982-FA31-4A13-8E19-01CB3BB530B2}" type="datetimeFigureOut">
              <a:rPr lang="fr-FR" smtClean="0"/>
              <a:t>10/03/2016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775DA982-FA31-4A13-8E19-01CB3BB530B2}" type="datetimeFigureOut">
              <a:rPr lang="fr-FR" smtClean="0"/>
              <a:t>10/03/2016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DA982-FA31-4A13-8E19-01CB3BB530B2}" type="datetimeFigureOut">
              <a:rPr lang="fr-FR" smtClean="0"/>
              <a:t>10/03/2016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775DA982-FA31-4A13-8E19-01CB3BB530B2}" type="datetimeFigureOut">
              <a:rPr lang="fr-FR" smtClean="0"/>
              <a:t>10/03/2016</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1CF719B-FF02-4A91-BFB1-C9DD4D49B23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75DA982-FA31-4A13-8E19-01CB3BB530B2}" type="datetimeFigureOut">
              <a:rPr lang="fr-FR" smtClean="0"/>
              <a:t>10/03/2016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1CF719B-FF02-4A91-BFB1-C9DD4D49B23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75DA982-FA31-4A13-8E19-01CB3BB530B2}" type="datetimeFigureOut">
              <a:rPr lang="fr-FR" smtClean="0"/>
              <a:t>10/03/2016</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1CF719B-FF02-4A91-BFB1-C9DD4D49B23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0-%20Pr&#233;sentation%20des%20r&#233;f&#233;rentiels.pptx" TargetMode="Externa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3-%20MVA%20du%2026-09-14.xlsx"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slide" Target="slide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2-%20Comment%20allons-nous%20&#234;tre%20&#233;valu&#233;2.pptx" TargetMode="External"/><Relationship Id="rId7" Type="http://schemas.openxmlformats.org/officeDocument/2006/relationships/slide" Target="slide2.xml"/><Relationship Id="rId2" Type="http://schemas.openxmlformats.org/officeDocument/2006/relationships/hyperlink" Target="1-%20Sc&#233;nario%20p&#233;dagogique%20U32.xlsx" TargetMode="External"/><Relationship Id="rId1" Type="http://schemas.openxmlformats.org/officeDocument/2006/relationships/slideLayout" Target="../slideLayouts/slideLayout2.xml"/><Relationship Id="rId6" Type="http://schemas.openxmlformats.org/officeDocument/2006/relationships/hyperlink" Target="5-%20Grille-Bacpro%20MV%20E32%20opt%20A-B-C%202017.xls" TargetMode="External"/><Relationship Id="rId5" Type="http://schemas.openxmlformats.org/officeDocument/2006/relationships/hyperlink" Target="4-%20Dossier%20Travail%20El&#232;ve%20U32.pptx" TargetMode="External"/><Relationship Id="rId4" Type="http://schemas.openxmlformats.org/officeDocument/2006/relationships/hyperlink" Target="3-%20Dossier%20p&#233;dagogique%20U32.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rot="19140000">
            <a:off x="794646" y="2028396"/>
            <a:ext cx="5648623" cy="694419"/>
          </a:xfrm>
        </p:spPr>
        <p:txBody>
          <a:bodyPr/>
          <a:lstStyle/>
          <a:p>
            <a:r>
              <a:rPr lang="fr-FR" sz="3400" dirty="0" smtClean="0">
                <a:solidFill>
                  <a:schemeClr val="accent1">
                    <a:lumMod val="75000"/>
                  </a:schemeClr>
                </a:solidFill>
              </a:rPr>
              <a:t>GROUPE DE PRODUCTION</a:t>
            </a:r>
            <a:endParaRPr lang="fr-FR" sz="3400" dirty="0">
              <a:solidFill>
                <a:schemeClr val="accent1">
                  <a:lumMod val="75000"/>
                </a:schemeClr>
              </a:solidFill>
            </a:endParaRPr>
          </a:p>
        </p:txBody>
      </p:sp>
      <p:sp>
        <p:nvSpPr>
          <p:cNvPr id="7" name="Sous-titre 6"/>
          <p:cNvSpPr>
            <a:spLocks noGrp="1"/>
          </p:cNvSpPr>
          <p:nvPr>
            <p:ph type="subTitle" idx="1"/>
          </p:nvPr>
        </p:nvSpPr>
        <p:spPr>
          <a:xfrm rot="19140000">
            <a:off x="1145144" y="2356110"/>
            <a:ext cx="6511131" cy="329259"/>
          </a:xfrm>
        </p:spPr>
        <p:txBody>
          <a:bodyPr>
            <a:normAutofit fontScale="92500" lnSpcReduction="10000"/>
          </a:bodyPr>
          <a:lstStyle/>
          <a:p>
            <a:r>
              <a:rPr lang="fr-FR" sz="2000" b="1" i="1" dirty="0" smtClean="0">
                <a:solidFill>
                  <a:schemeClr val="accent1">
                    <a:lumMod val="75000"/>
                  </a:schemeClr>
                </a:solidFill>
              </a:rPr>
              <a:t>MAINTENANCE DES VEHICULES</a:t>
            </a:r>
            <a:endParaRPr lang="fr-FR" sz="2000" b="1" i="1" dirty="0">
              <a:solidFill>
                <a:schemeClr val="accent1">
                  <a:lumMod val="75000"/>
                </a:schemeClr>
              </a:solidFill>
            </a:endParaRPr>
          </a:p>
        </p:txBody>
      </p:sp>
      <p:sp>
        <p:nvSpPr>
          <p:cNvPr id="8" name="ZoneTexte 7"/>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6392" y="2340298"/>
            <a:ext cx="2581275" cy="1632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6393" y="4221088"/>
            <a:ext cx="258127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8057997"/>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204864"/>
            <a:ext cx="7997512" cy="548640"/>
          </a:xfrm>
          <a:solidFill>
            <a:schemeClr val="accent1">
              <a:lumMod val="20000"/>
              <a:lumOff val="80000"/>
            </a:schemeClr>
          </a:solidFill>
        </p:spPr>
        <p:txBody>
          <a:bodyPr/>
          <a:lstStyle/>
          <a:p>
            <a:pPr algn="ctr"/>
            <a:r>
              <a:rPr lang="fr-FR" dirty="0" smtClean="0">
                <a:solidFill>
                  <a:schemeClr val="accent1">
                    <a:lumMod val="75000"/>
                  </a:schemeClr>
                </a:solidFill>
              </a:rPr>
              <a:t>MERCI DE VOTRE ATTENTION !!</a:t>
            </a:r>
            <a:endParaRPr lang="fr-FR" dirty="0">
              <a:solidFill>
                <a:schemeClr val="accent1">
                  <a:lumMod val="75000"/>
                </a:schemeClr>
              </a:solidFill>
            </a:endParaRPr>
          </a:p>
        </p:txBody>
      </p:sp>
      <p:sp>
        <p:nvSpPr>
          <p:cNvPr id="5" name="ZoneTexte 4"/>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894079388"/>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144056"/>
            <a:ext cx="7520940" cy="548640"/>
          </a:xfrm>
        </p:spPr>
        <p:txBody>
          <a:bodyPr/>
          <a:lstStyle/>
          <a:p>
            <a:pPr algn="ctr"/>
            <a:r>
              <a:rPr lang="fr-FR" dirty="0" smtClean="0">
                <a:solidFill>
                  <a:schemeClr val="accent1">
                    <a:lumMod val="75000"/>
                  </a:schemeClr>
                </a:solidFill>
              </a:rPr>
              <a:t>ORDRE DU JOUR</a:t>
            </a:r>
            <a:endParaRPr lang="fr-FR" dirty="0">
              <a:solidFill>
                <a:schemeClr val="accent1">
                  <a:lumMod val="75000"/>
                </a:schemeClr>
              </a:solidFill>
            </a:endParaRP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3763377965"/>
              </p:ext>
            </p:extLst>
          </p:nvPr>
        </p:nvGraphicFramePr>
        <p:xfrm>
          <a:off x="678921" y="764704"/>
          <a:ext cx="7781511" cy="4001764"/>
        </p:xfrm>
        <a:graphic>
          <a:graphicData uri="http://schemas.openxmlformats.org/drawingml/2006/table">
            <a:tbl>
              <a:tblPr firstRow="1" bandRow="1">
                <a:tableStyleId>{5C22544A-7EE6-4342-B048-85BDC9FD1C3A}</a:tableStyleId>
              </a:tblPr>
              <a:tblGrid>
                <a:gridCol w="3965087"/>
                <a:gridCol w="3816424"/>
              </a:tblGrid>
              <a:tr h="516473">
                <a:tc>
                  <a:txBody>
                    <a:bodyPr/>
                    <a:lstStyle/>
                    <a:p>
                      <a:pPr algn="ctr"/>
                      <a:r>
                        <a:rPr lang="fr-FR" sz="1800" dirty="0" smtClean="0"/>
                        <a:t>POINTS</a:t>
                      </a:r>
                      <a:endParaRPr lang="fr-FR" sz="1800" dirty="0"/>
                    </a:p>
                  </a:txBody>
                  <a:tcPr anchor="ctr"/>
                </a:tc>
                <a:tc>
                  <a:txBody>
                    <a:bodyPr/>
                    <a:lstStyle/>
                    <a:p>
                      <a:pPr algn="ctr"/>
                      <a:r>
                        <a:rPr lang="fr-FR" sz="1800" dirty="0" smtClean="0"/>
                        <a:t>CONTENU</a:t>
                      </a:r>
                      <a:endParaRPr lang="fr-FR" sz="1800" dirty="0"/>
                    </a:p>
                  </a:txBody>
                  <a:tcPr anchor="ctr"/>
                </a:tc>
              </a:tr>
              <a:tr h="781635">
                <a:tc>
                  <a:txBody>
                    <a:bodyPr/>
                    <a:lstStyle/>
                    <a:p>
                      <a:pPr algn="just"/>
                      <a:r>
                        <a:rPr lang="fr-FR" sz="1600" b="1" dirty="0" smtClean="0">
                          <a:solidFill>
                            <a:schemeClr val="accent1">
                              <a:lumMod val="50000"/>
                            </a:schemeClr>
                          </a:solidFill>
                          <a:latin typeface="+mn-lt"/>
                        </a:rPr>
                        <a:t>Nouveau référentiel du Bac Pro Maintenance des Véhicules et contenu de l’épreuve E32</a:t>
                      </a:r>
                      <a:endParaRPr lang="fr-FR" sz="1600" b="1" dirty="0">
                        <a:solidFill>
                          <a:schemeClr val="accent1">
                            <a:lumMod val="50000"/>
                          </a:schemeClr>
                        </a:solidFill>
                        <a:latin typeface="+mn-lt"/>
                      </a:endParaRPr>
                    </a:p>
                  </a:txBody>
                  <a:tcPr anchor="ctr"/>
                </a:tc>
                <a:tc>
                  <a:txBody>
                    <a:bodyPr/>
                    <a:lstStyle/>
                    <a:p>
                      <a:pPr algn="just">
                        <a:spcAft>
                          <a:spcPts val="0"/>
                        </a:spcAft>
                      </a:pPr>
                      <a:r>
                        <a:rPr lang="fr-FR" sz="1600" dirty="0" smtClean="0">
                          <a:solidFill>
                            <a:schemeClr val="accent1">
                              <a:lumMod val="50000"/>
                            </a:schemeClr>
                          </a:solidFill>
                          <a:effectLst/>
                          <a:latin typeface="+mn-lt"/>
                          <a:ea typeface="Times New Roman"/>
                          <a:hlinkClick r:id="rId2" action="ppaction://hlinkpres?slideindex=1&amp;slidetitle="/>
                        </a:rPr>
                        <a:t>Rappels de la finalité de la</a:t>
                      </a:r>
                      <a:r>
                        <a:rPr lang="fr-FR" sz="1600" baseline="0" dirty="0" smtClean="0">
                          <a:solidFill>
                            <a:schemeClr val="accent1">
                              <a:lumMod val="50000"/>
                            </a:schemeClr>
                          </a:solidFill>
                          <a:effectLst/>
                          <a:latin typeface="+mn-lt"/>
                          <a:ea typeface="Times New Roman"/>
                          <a:hlinkClick r:id="rId2" action="ppaction://hlinkpres?slideindex=1&amp;slidetitle="/>
                        </a:rPr>
                        <a:t> sous-</a:t>
                      </a:r>
                      <a:r>
                        <a:rPr lang="fr-FR" sz="1600" dirty="0" smtClean="0">
                          <a:solidFill>
                            <a:schemeClr val="accent1">
                              <a:lumMod val="50000"/>
                            </a:schemeClr>
                          </a:solidFill>
                          <a:effectLst/>
                          <a:latin typeface="+mn-lt"/>
                          <a:ea typeface="Times New Roman"/>
                          <a:hlinkClick r:id="rId2" action="ppaction://hlinkpres?slideindex=1&amp;slidetitle="/>
                        </a:rPr>
                        <a:t>épreuve E32</a:t>
                      </a:r>
                      <a:endParaRPr lang="fr-FR" sz="1600" dirty="0">
                        <a:solidFill>
                          <a:schemeClr val="accent1">
                            <a:lumMod val="50000"/>
                          </a:schemeClr>
                        </a:solidFill>
                        <a:effectLst/>
                        <a:latin typeface="+mn-lt"/>
                        <a:ea typeface="Times New Roman"/>
                      </a:endParaRPr>
                    </a:p>
                  </a:txBody>
                  <a:tcPr marL="68580" marR="68580" marT="0" marB="0" anchor="ctr"/>
                </a:tc>
              </a:tr>
              <a:tr h="65584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b="1" dirty="0" smtClean="0">
                          <a:solidFill>
                            <a:schemeClr val="accent1">
                              <a:lumMod val="50000"/>
                            </a:schemeClr>
                          </a:solidFill>
                          <a:latin typeface="+mn-lt"/>
                        </a:rPr>
                        <a:t>Organisation du projet en terminale Bac Pro</a:t>
                      </a:r>
                    </a:p>
                  </a:txBody>
                  <a:tcPr anchor="ctr"/>
                </a:tc>
                <a:tc>
                  <a:txBody>
                    <a:bodyPr/>
                    <a:lstStyle/>
                    <a:p>
                      <a:pPr algn="just">
                        <a:spcAft>
                          <a:spcPts val="0"/>
                        </a:spcAft>
                      </a:pPr>
                      <a:r>
                        <a:rPr lang="fr-FR" sz="1600" dirty="0" smtClean="0">
                          <a:solidFill>
                            <a:schemeClr val="accent1">
                              <a:lumMod val="50000"/>
                            </a:schemeClr>
                          </a:solidFill>
                          <a:effectLst/>
                          <a:latin typeface="+mn-lt"/>
                          <a:ea typeface="Times New Roman"/>
                          <a:hlinkClick r:id="rId3" action="ppaction://hlinksldjump"/>
                        </a:rPr>
                        <a:t>Principes et organisation</a:t>
                      </a:r>
                      <a:endParaRPr lang="fr-FR" sz="1600" dirty="0">
                        <a:solidFill>
                          <a:schemeClr val="accent1">
                            <a:lumMod val="50000"/>
                          </a:schemeClr>
                        </a:solidFill>
                        <a:effectLst/>
                        <a:latin typeface="+mn-lt"/>
                        <a:ea typeface="Times New Roman"/>
                      </a:endParaRPr>
                    </a:p>
                  </a:txBody>
                  <a:tcPr marL="68580" marR="68580" marT="0" marB="0" anchor="ctr"/>
                </a:tc>
              </a:tr>
              <a:tr h="69478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b="1" dirty="0" smtClean="0">
                          <a:solidFill>
                            <a:schemeClr val="accent1">
                              <a:lumMod val="50000"/>
                            </a:schemeClr>
                          </a:solidFill>
                          <a:latin typeface="+mn-lt"/>
                        </a:rPr>
                        <a:t>Proposition d’un projet en</a:t>
                      </a:r>
                      <a:r>
                        <a:rPr lang="fr-FR" sz="1600" b="1" baseline="0" dirty="0" smtClean="0">
                          <a:solidFill>
                            <a:schemeClr val="accent1">
                              <a:lumMod val="50000"/>
                            </a:schemeClr>
                          </a:solidFill>
                          <a:latin typeface="+mn-lt"/>
                        </a:rPr>
                        <a:t> 1</a:t>
                      </a:r>
                      <a:r>
                        <a:rPr lang="fr-FR" sz="1600" b="1" baseline="30000" dirty="0" smtClean="0">
                          <a:solidFill>
                            <a:schemeClr val="accent1">
                              <a:lumMod val="50000"/>
                            </a:schemeClr>
                          </a:solidFill>
                          <a:latin typeface="+mn-lt"/>
                        </a:rPr>
                        <a:t>ère</a:t>
                      </a:r>
                      <a:r>
                        <a:rPr lang="fr-FR" sz="1600" b="1" baseline="0" dirty="0" smtClean="0">
                          <a:solidFill>
                            <a:schemeClr val="accent1">
                              <a:lumMod val="50000"/>
                            </a:schemeClr>
                          </a:solidFill>
                          <a:latin typeface="+mn-lt"/>
                        </a:rPr>
                        <a:t> Bac Pro</a:t>
                      </a:r>
                      <a:endParaRPr lang="fr-FR" sz="1600" b="1" dirty="0" smtClean="0">
                        <a:solidFill>
                          <a:schemeClr val="accent1">
                            <a:lumMod val="50000"/>
                          </a:schemeClr>
                        </a:solidFill>
                        <a:latin typeface="+mn-lt"/>
                      </a:endParaRPr>
                    </a:p>
                  </a:txBody>
                  <a:tcPr anchor="ctr"/>
                </a:tc>
                <a:tc>
                  <a:txBody>
                    <a:bodyPr/>
                    <a:lstStyle/>
                    <a:p>
                      <a:pPr algn="just">
                        <a:spcAft>
                          <a:spcPts val="0"/>
                        </a:spcAft>
                      </a:pPr>
                      <a:r>
                        <a:rPr lang="fr-FR" sz="1600" dirty="0" smtClean="0">
                          <a:solidFill>
                            <a:schemeClr val="accent1">
                              <a:lumMod val="50000"/>
                            </a:schemeClr>
                          </a:solidFill>
                          <a:effectLst/>
                          <a:latin typeface="+mn-lt"/>
                          <a:ea typeface="Times New Roman"/>
                          <a:hlinkClick r:id="rId4" action="ppaction://hlinksldjump"/>
                        </a:rPr>
                        <a:t>Principes et proposition d’organisation</a:t>
                      </a:r>
                      <a:endParaRPr lang="fr-FR" sz="1600" dirty="0">
                        <a:solidFill>
                          <a:schemeClr val="accent1">
                            <a:lumMod val="50000"/>
                          </a:schemeClr>
                        </a:solidFill>
                        <a:effectLst/>
                        <a:latin typeface="+mn-lt"/>
                        <a:ea typeface="Times New Roman"/>
                      </a:endParaRPr>
                    </a:p>
                  </a:txBody>
                  <a:tcPr marL="68580" marR="68580" marT="0" marB="0" anchor="ctr"/>
                </a:tc>
              </a:tr>
              <a:tr h="655848">
                <a:tc>
                  <a:txBody>
                    <a:bodyPr/>
                    <a:lstStyle/>
                    <a:p>
                      <a:pPr algn="just">
                        <a:spcAft>
                          <a:spcPts val="0"/>
                        </a:spcAft>
                      </a:pPr>
                      <a:r>
                        <a:rPr lang="fr-FR" sz="1600" b="1" dirty="0" smtClean="0">
                          <a:solidFill>
                            <a:schemeClr val="accent1">
                              <a:lumMod val="50000"/>
                            </a:schemeClr>
                          </a:solidFill>
                          <a:effectLst/>
                          <a:latin typeface="+mn-lt"/>
                          <a:ea typeface="Times New Roman"/>
                        </a:rPr>
                        <a:t>Choix</a:t>
                      </a:r>
                      <a:r>
                        <a:rPr lang="fr-FR" sz="1600" b="1" baseline="0" dirty="0" smtClean="0">
                          <a:solidFill>
                            <a:schemeClr val="accent1">
                              <a:lumMod val="50000"/>
                            </a:schemeClr>
                          </a:solidFill>
                          <a:effectLst/>
                          <a:latin typeface="+mn-lt"/>
                          <a:ea typeface="Times New Roman"/>
                        </a:rPr>
                        <a:t> d’un thème d’étude</a:t>
                      </a:r>
                      <a:endParaRPr lang="fr-FR" sz="1600" b="1" dirty="0">
                        <a:solidFill>
                          <a:schemeClr val="accent1">
                            <a:lumMod val="50000"/>
                          </a:schemeClr>
                        </a:solidFill>
                        <a:effectLst/>
                        <a:latin typeface="+mn-lt"/>
                        <a:ea typeface="Times New Roman"/>
                      </a:endParaRPr>
                    </a:p>
                  </a:txBody>
                  <a:tcPr marL="68580" marR="68580" marT="0" marB="0" anchor="ctr"/>
                </a:tc>
                <a:tc>
                  <a:txBody>
                    <a:bodyPr/>
                    <a:lstStyle/>
                    <a:p>
                      <a:pPr algn="just">
                        <a:spcAft>
                          <a:spcPts val="0"/>
                        </a:spcAft>
                      </a:pPr>
                      <a:r>
                        <a:rPr lang="fr-FR" sz="1600" dirty="0" smtClean="0">
                          <a:solidFill>
                            <a:schemeClr val="accent1">
                              <a:lumMod val="50000"/>
                            </a:schemeClr>
                          </a:solidFill>
                          <a:effectLst/>
                          <a:latin typeface="+mn-lt"/>
                          <a:ea typeface="Times New Roman"/>
                          <a:hlinkClick r:id="rId5" action="ppaction://hlinksldjump"/>
                        </a:rPr>
                        <a:t>Etudes</a:t>
                      </a:r>
                      <a:r>
                        <a:rPr lang="fr-FR" sz="1600" baseline="0" dirty="0" smtClean="0">
                          <a:solidFill>
                            <a:schemeClr val="accent1">
                              <a:lumMod val="50000"/>
                            </a:schemeClr>
                          </a:solidFill>
                          <a:effectLst/>
                          <a:latin typeface="+mn-lt"/>
                          <a:ea typeface="Times New Roman"/>
                          <a:hlinkClick r:id="rId5" action="ppaction://hlinksldjump"/>
                        </a:rPr>
                        <a:t> potentielles, selon les niveaux</a:t>
                      </a:r>
                      <a:endParaRPr lang="fr-FR" sz="1600" dirty="0">
                        <a:solidFill>
                          <a:schemeClr val="accent1">
                            <a:lumMod val="50000"/>
                          </a:schemeClr>
                        </a:solidFill>
                        <a:effectLst/>
                        <a:latin typeface="+mn-lt"/>
                        <a:ea typeface="Times New Roman"/>
                      </a:endParaRPr>
                    </a:p>
                  </a:txBody>
                  <a:tcPr marL="68580" marR="68580" marT="0" marB="0" anchor="ctr"/>
                </a:tc>
              </a:tr>
              <a:tr h="655848">
                <a:tc>
                  <a:txBody>
                    <a:bodyPr/>
                    <a:lstStyle/>
                    <a:p>
                      <a:pPr algn="just">
                        <a:spcAft>
                          <a:spcPts val="0"/>
                        </a:spcAft>
                      </a:pPr>
                      <a:r>
                        <a:rPr lang="fr-FR" sz="1600" b="1" dirty="0" smtClean="0">
                          <a:solidFill>
                            <a:schemeClr val="accent1">
                              <a:lumMod val="50000"/>
                            </a:schemeClr>
                          </a:solidFill>
                          <a:effectLst/>
                          <a:latin typeface="+mn-lt"/>
                          <a:ea typeface="Times New Roman"/>
                        </a:rPr>
                        <a:t>Présentation d’un projet « type »</a:t>
                      </a:r>
                      <a:endParaRPr lang="fr-FR" sz="1600" b="1" dirty="0">
                        <a:solidFill>
                          <a:schemeClr val="accent1">
                            <a:lumMod val="50000"/>
                          </a:schemeClr>
                        </a:solidFill>
                        <a:effectLst/>
                        <a:latin typeface="+mn-lt"/>
                        <a:ea typeface="Times New Roman"/>
                      </a:endParaRPr>
                    </a:p>
                  </a:txBody>
                  <a:tcPr marL="68580" marR="68580"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accent1">
                              <a:lumMod val="50000"/>
                            </a:schemeClr>
                          </a:solidFill>
                          <a:effectLst/>
                          <a:latin typeface="+mn-lt"/>
                          <a:ea typeface="Times New Roman"/>
                          <a:hlinkClick r:id="rId6" action="ppaction://hlinksldjump"/>
                        </a:rPr>
                        <a:t>Proposition d’un problème technique et développement possible</a:t>
                      </a:r>
                      <a:endParaRPr lang="fr-FR" sz="1600" dirty="0" smtClean="0">
                        <a:solidFill>
                          <a:schemeClr val="accent1">
                            <a:lumMod val="50000"/>
                          </a:schemeClr>
                        </a:solidFill>
                        <a:effectLst/>
                        <a:latin typeface="+mn-lt"/>
                        <a:ea typeface="Times New Roman"/>
                      </a:endParaRPr>
                    </a:p>
                  </a:txBody>
                  <a:tcPr marL="68580" marR="68580" marT="0" marB="0" anchor="ctr"/>
                </a:tc>
              </a:tr>
            </a:tbl>
          </a:graphicData>
        </a:graphic>
      </p:graphicFrame>
      <p:sp>
        <p:nvSpPr>
          <p:cNvPr id="6" name="ZoneTexte 5"/>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2552412645"/>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16064"/>
            <a:ext cx="7520940" cy="548640"/>
          </a:xfrm>
        </p:spPr>
        <p:txBody>
          <a:bodyPr/>
          <a:lstStyle/>
          <a:p>
            <a:pPr algn="ctr"/>
            <a:r>
              <a:rPr lang="fr-FR" dirty="0" smtClean="0">
                <a:solidFill>
                  <a:schemeClr val="accent1">
                    <a:lumMod val="75000"/>
                  </a:schemeClr>
                </a:solidFill>
              </a:rPr>
              <a:t>CONDUITE DU PROJET EN TERMINALE</a:t>
            </a:r>
            <a:endParaRPr lang="fr-FR" dirty="0">
              <a:solidFill>
                <a:schemeClr val="accent1">
                  <a:lumMod val="75000"/>
                </a:schemeClr>
              </a:solidFill>
            </a:endParaRPr>
          </a:p>
        </p:txBody>
      </p:sp>
      <p:sp>
        <p:nvSpPr>
          <p:cNvPr id="3" name="Espace réservé du contenu 2"/>
          <p:cNvSpPr>
            <a:spLocks noGrp="1"/>
          </p:cNvSpPr>
          <p:nvPr>
            <p:ph idx="1"/>
          </p:nvPr>
        </p:nvSpPr>
        <p:spPr>
          <a:xfrm>
            <a:off x="395536" y="956612"/>
            <a:ext cx="8280920" cy="3552508"/>
          </a:xfrm>
          <a:solidFill>
            <a:schemeClr val="accent1">
              <a:lumMod val="20000"/>
              <a:lumOff val="80000"/>
            </a:schemeClr>
          </a:solidFill>
        </p:spPr>
        <p:txBody>
          <a:bodyPr>
            <a:normAutofit/>
          </a:bodyPr>
          <a:lstStyle/>
          <a:p>
            <a:pPr marL="237744" lvl="2" indent="0">
              <a:buNone/>
            </a:pPr>
            <a:r>
              <a:rPr lang="fr-FR" b="1" u="sng" dirty="0" smtClean="0">
                <a:solidFill>
                  <a:schemeClr val="accent1">
                    <a:lumMod val="75000"/>
                  </a:schemeClr>
                </a:solidFill>
              </a:rPr>
              <a:t>QUELQUES PRINCIPES :</a:t>
            </a:r>
            <a:endParaRPr lang="fr-FR" dirty="0">
              <a:solidFill>
                <a:schemeClr val="accent1">
                  <a:lumMod val="75000"/>
                </a:schemeClr>
              </a:solidFill>
            </a:endParaRPr>
          </a:p>
          <a:p>
            <a:pPr lvl="2">
              <a:buFontTx/>
              <a:buChar char="-"/>
            </a:pPr>
            <a:r>
              <a:rPr lang="fr-FR" dirty="0" smtClean="0">
                <a:solidFill>
                  <a:schemeClr val="accent1">
                    <a:lumMod val="75000"/>
                  </a:schemeClr>
                </a:solidFill>
              </a:rPr>
              <a:t>Il s’agit du diagnostic </a:t>
            </a:r>
            <a:r>
              <a:rPr lang="fr-FR" dirty="0">
                <a:solidFill>
                  <a:schemeClr val="accent1">
                    <a:lumMod val="75000"/>
                  </a:schemeClr>
                </a:solidFill>
              </a:rPr>
              <a:t>d’un système </a:t>
            </a:r>
            <a:r>
              <a:rPr lang="fr-FR" dirty="0" smtClean="0">
                <a:solidFill>
                  <a:schemeClr val="accent1">
                    <a:lumMod val="75000"/>
                  </a:schemeClr>
                </a:solidFill>
              </a:rPr>
              <a:t>mécanique conduisant à la remise en service de la fonction défaillante, dans un compromis économique et technique.</a:t>
            </a:r>
            <a:endParaRPr lang="fr-FR" dirty="0">
              <a:solidFill>
                <a:schemeClr val="accent1">
                  <a:lumMod val="75000"/>
                </a:schemeClr>
              </a:solidFill>
            </a:endParaRPr>
          </a:p>
          <a:p>
            <a:pPr lvl="2">
              <a:buFontTx/>
              <a:buChar char="-"/>
            </a:pPr>
            <a:r>
              <a:rPr lang="fr-FR" dirty="0" smtClean="0">
                <a:solidFill>
                  <a:schemeClr val="accent1">
                    <a:lumMod val="75000"/>
                  </a:schemeClr>
                </a:solidFill>
              </a:rPr>
              <a:t>Limiter </a:t>
            </a:r>
            <a:r>
              <a:rPr lang="fr-FR" dirty="0">
                <a:solidFill>
                  <a:schemeClr val="accent1">
                    <a:lumMod val="75000"/>
                  </a:schemeClr>
                </a:solidFill>
              </a:rPr>
              <a:t>la durée du projet à 70 </a:t>
            </a:r>
            <a:r>
              <a:rPr lang="fr-FR" dirty="0" smtClean="0">
                <a:solidFill>
                  <a:schemeClr val="accent1">
                    <a:lumMod val="75000"/>
                  </a:schemeClr>
                </a:solidFill>
              </a:rPr>
              <a:t>heures maximum… </a:t>
            </a:r>
            <a:r>
              <a:rPr lang="fr-FR" dirty="0">
                <a:solidFill>
                  <a:schemeClr val="accent1">
                    <a:lumMod val="75000"/>
                  </a:schemeClr>
                </a:solidFill>
              </a:rPr>
              <a:t>un réajustement sera sans doute nécessaire, à l’usage.</a:t>
            </a:r>
          </a:p>
          <a:p>
            <a:pPr lvl="2">
              <a:buFontTx/>
              <a:buChar char="-"/>
            </a:pPr>
            <a:r>
              <a:rPr lang="fr-FR" b="0" dirty="0" smtClean="0">
                <a:solidFill>
                  <a:schemeClr val="accent1">
                    <a:lumMod val="75000"/>
                  </a:schemeClr>
                </a:solidFill>
              </a:rPr>
              <a:t>Plusieurs supports de projet sont souhaitables.</a:t>
            </a:r>
          </a:p>
          <a:p>
            <a:pPr lvl="2">
              <a:buFontTx/>
              <a:buChar char="-"/>
            </a:pPr>
            <a:r>
              <a:rPr lang="fr-FR" dirty="0" smtClean="0">
                <a:solidFill>
                  <a:schemeClr val="accent1">
                    <a:lumMod val="75000"/>
                  </a:schemeClr>
                </a:solidFill>
              </a:rPr>
              <a:t>Chaque support pouvant générer plusieurs problèmes techniques… il faudra veiller à en prévoir plusieurs.</a:t>
            </a:r>
          </a:p>
          <a:p>
            <a:pPr lvl="2">
              <a:buFontTx/>
              <a:buChar char="-"/>
            </a:pPr>
            <a:r>
              <a:rPr lang="fr-FR" dirty="0" smtClean="0">
                <a:solidFill>
                  <a:schemeClr val="accent1">
                    <a:lumMod val="75000"/>
                  </a:schemeClr>
                </a:solidFill>
              </a:rPr>
              <a:t>Garantir une répartition des classes assurant l’implication de plusieurs professeurs d’AFS pour la conduite des projets.</a:t>
            </a:r>
          </a:p>
          <a:p>
            <a:pPr lvl="2" algn="just">
              <a:buFontTx/>
              <a:buChar char="-"/>
            </a:pPr>
            <a:r>
              <a:rPr lang="fr-FR" dirty="0" smtClean="0">
                <a:solidFill>
                  <a:schemeClr val="accent1">
                    <a:lumMod val="75000"/>
                  </a:schemeClr>
                </a:solidFill>
              </a:rPr>
              <a:t>Tout au long de la conduite de projet, l’enseignant d’AFS pourra utiliser l’heure de classe entière afin de soutenir les travaux liés au projet et d’apporter les connaissances attendues par le référentiel.</a:t>
            </a:r>
          </a:p>
        </p:txBody>
      </p:sp>
      <p:sp>
        <p:nvSpPr>
          <p:cNvPr id="5" name="ZoneTexte 4"/>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7214508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16064"/>
            <a:ext cx="7520940" cy="548640"/>
          </a:xfrm>
        </p:spPr>
        <p:txBody>
          <a:bodyPr/>
          <a:lstStyle/>
          <a:p>
            <a:pPr algn="ctr"/>
            <a:r>
              <a:rPr lang="fr-FR" dirty="0" smtClean="0">
                <a:solidFill>
                  <a:schemeClr val="accent1">
                    <a:lumMod val="75000"/>
                  </a:schemeClr>
                </a:solidFill>
              </a:rPr>
              <a:t>ORGANISATION PEDAGOGIQUE EN TERMINALE</a:t>
            </a:r>
            <a:endParaRPr lang="fr-FR" dirty="0">
              <a:solidFill>
                <a:schemeClr val="accent1">
                  <a:lumMod val="75000"/>
                </a:schemeClr>
              </a:solidFill>
            </a:endParaRPr>
          </a:p>
        </p:txBody>
      </p:sp>
      <p:sp>
        <p:nvSpPr>
          <p:cNvPr id="3" name="Espace réservé du contenu 2"/>
          <p:cNvSpPr>
            <a:spLocks noGrp="1"/>
          </p:cNvSpPr>
          <p:nvPr>
            <p:ph idx="1"/>
          </p:nvPr>
        </p:nvSpPr>
        <p:spPr>
          <a:xfrm>
            <a:off x="323528" y="812596"/>
            <a:ext cx="8496944" cy="1320260"/>
          </a:xfrm>
          <a:solidFill>
            <a:schemeClr val="accent1">
              <a:lumMod val="20000"/>
              <a:lumOff val="80000"/>
            </a:schemeClr>
          </a:solidFill>
        </p:spPr>
        <p:txBody>
          <a:bodyPr>
            <a:normAutofit fontScale="92500"/>
          </a:bodyPr>
          <a:lstStyle/>
          <a:p>
            <a:pPr marL="0" indent="0" algn="ctr"/>
            <a:r>
              <a:rPr lang="fr-FR" dirty="0" smtClean="0">
                <a:solidFill>
                  <a:schemeClr val="accent1">
                    <a:lumMod val="75000"/>
                  </a:schemeClr>
                </a:solidFill>
              </a:rPr>
              <a:t>Proposition d’une organisation annuelle de terminale  :  4h en barrettes prof AFS et prof Maintenance :</a:t>
            </a:r>
          </a:p>
          <a:p>
            <a:pPr lvl="2">
              <a:buFontTx/>
              <a:buChar char="-"/>
            </a:pPr>
            <a:r>
              <a:rPr lang="fr-FR" dirty="0" smtClean="0">
                <a:solidFill>
                  <a:schemeClr val="accent1">
                    <a:lumMod val="75000"/>
                  </a:schemeClr>
                </a:solidFill>
              </a:rPr>
              <a:t>Que font les professeurs, hors du projet ? </a:t>
            </a:r>
            <a:r>
              <a:rPr lang="fr-FR" b="0" dirty="0" smtClean="0">
                <a:solidFill>
                  <a:schemeClr val="accent1">
                    <a:lumMod val="75000"/>
                  </a:schemeClr>
                </a:solidFill>
              </a:rPr>
              <a:t>Des TP scientifiques, technologiques et de simulation de 2h.</a:t>
            </a:r>
          </a:p>
          <a:p>
            <a:pPr lvl="2">
              <a:buFontTx/>
              <a:buChar char="-"/>
            </a:pPr>
            <a:r>
              <a:rPr lang="fr-FR" dirty="0" smtClean="0">
                <a:solidFill>
                  <a:schemeClr val="accent1">
                    <a:lumMod val="75000"/>
                  </a:schemeClr>
                </a:solidFill>
              </a:rPr>
              <a:t>Une journée complète d’intervention (1h de lancement + 3h + 3h) ou deux demi-journées consécutives.</a:t>
            </a:r>
            <a:endParaRPr lang="fr-FR" b="0" dirty="0">
              <a:solidFill>
                <a:schemeClr val="accent1">
                  <a:lumMod val="75000"/>
                </a:schemeClr>
              </a:solidFill>
            </a:endParaRPr>
          </a:p>
        </p:txBody>
      </p:sp>
      <p:graphicFrame>
        <p:nvGraphicFramePr>
          <p:cNvPr id="6" name="Espace réservé du contenu 7"/>
          <p:cNvGraphicFramePr>
            <a:graphicFrameLocks/>
          </p:cNvGraphicFramePr>
          <p:nvPr>
            <p:extLst>
              <p:ext uri="{D42A27DB-BD31-4B8C-83A1-F6EECF244321}">
                <p14:modId xmlns:p14="http://schemas.microsoft.com/office/powerpoint/2010/main" val="2844889624"/>
              </p:ext>
            </p:extLst>
          </p:nvPr>
        </p:nvGraphicFramePr>
        <p:xfrm>
          <a:off x="323529" y="2348879"/>
          <a:ext cx="8496944" cy="2520281"/>
        </p:xfrm>
        <a:graphic>
          <a:graphicData uri="http://schemas.openxmlformats.org/drawingml/2006/table">
            <a:tbl>
              <a:tblPr firstRow="1" bandRow="1">
                <a:tableStyleId>{5C22544A-7EE6-4342-B048-85BDC9FD1C3A}</a:tableStyleId>
              </a:tblPr>
              <a:tblGrid>
                <a:gridCol w="3631949"/>
                <a:gridCol w="4864995"/>
              </a:tblGrid>
              <a:tr h="490661">
                <a:tc>
                  <a:txBody>
                    <a:bodyPr/>
                    <a:lstStyle/>
                    <a:p>
                      <a:pPr algn="ctr"/>
                      <a:r>
                        <a:rPr lang="fr-FR" sz="1600" dirty="0" smtClean="0"/>
                        <a:t>DATE</a:t>
                      </a:r>
                      <a:endParaRPr lang="fr-FR" sz="1600" dirty="0"/>
                    </a:p>
                  </a:txBody>
                  <a:tcPr anchor="ctr"/>
                </a:tc>
                <a:tc>
                  <a:txBody>
                    <a:bodyPr/>
                    <a:lstStyle/>
                    <a:p>
                      <a:pPr algn="ctr"/>
                      <a:r>
                        <a:rPr lang="fr-FR" sz="1600" dirty="0" smtClean="0"/>
                        <a:t>CONTENU</a:t>
                      </a:r>
                      <a:endParaRPr lang="fr-FR" sz="1600" dirty="0"/>
                    </a:p>
                  </a:txBody>
                  <a:tcPr anchor="ctr"/>
                </a:tc>
              </a:tr>
              <a:tr h="676540">
                <a:tc>
                  <a:txBody>
                    <a:bodyPr/>
                    <a:lstStyle/>
                    <a:p>
                      <a:pPr algn="just"/>
                      <a:r>
                        <a:rPr lang="fr-FR" sz="1400" dirty="0" smtClean="0">
                          <a:solidFill>
                            <a:schemeClr val="accent1">
                              <a:lumMod val="50000"/>
                            </a:schemeClr>
                          </a:solidFill>
                          <a:latin typeface="+mn-lt"/>
                        </a:rPr>
                        <a:t>Semaines</a:t>
                      </a:r>
                      <a:r>
                        <a:rPr lang="fr-FR" sz="1400" baseline="0" dirty="0" smtClean="0">
                          <a:solidFill>
                            <a:schemeClr val="accent1">
                              <a:lumMod val="50000"/>
                            </a:schemeClr>
                          </a:solidFill>
                          <a:latin typeface="+mn-lt"/>
                        </a:rPr>
                        <a:t> 8 à 12</a:t>
                      </a:r>
                      <a:endParaRPr lang="fr-FR" sz="1400" dirty="0">
                        <a:solidFill>
                          <a:schemeClr val="accent1">
                            <a:lumMod val="50000"/>
                          </a:schemeClr>
                        </a:solidFill>
                        <a:latin typeface="+mn-lt"/>
                      </a:endParaRP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TD et TP de mesures, préparation, simulation.</a:t>
                      </a:r>
                    </a:p>
                    <a:p>
                      <a:pPr algn="just">
                        <a:spcAft>
                          <a:spcPts val="0"/>
                        </a:spcAft>
                      </a:pPr>
                      <a:r>
                        <a:rPr lang="fr-FR" sz="1400" dirty="0" smtClean="0">
                          <a:solidFill>
                            <a:schemeClr val="accent1">
                              <a:lumMod val="50000"/>
                            </a:schemeClr>
                          </a:solidFill>
                          <a:effectLst/>
                          <a:latin typeface="+mn-lt"/>
                          <a:ea typeface="Times New Roman"/>
                        </a:rPr>
                        <a:t>2h/groupe</a:t>
                      </a:r>
                    </a:p>
                    <a:p>
                      <a:pPr algn="just">
                        <a:spcAft>
                          <a:spcPts val="0"/>
                        </a:spcAft>
                      </a:pPr>
                      <a:r>
                        <a:rPr lang="fr-FR" sz="1400" dirty="0" smtClean="0">
                          <a:solidFill>
                            <a:schemeClr val="accent1">
                              <a:lumMod val="50000"/>
                            </a:schemeClr>
                          </a:solidFill>
                          <a:effectLst/>
                          <a:latin typeface="+mn-lt"/>
                          <a:ea typeface="Times New Roman"/>
                        </a:rPr>
                        <a:t>alternance AFS et maintenance</a:t>
                      </a:r>
                      <a:endParaRPr lang="fr-FR" sz="1400" dirty="0">
                        <a:solidFill>
                          <a:schemeClr val="accent1">
                            <a:lumMod val="50000"/>
                          </a:schemeClr>
                        </a:solidFill>
                        <a:effectLst/>
                        <a:latin typeface="+mn-lt"/>
                        <a:ea typeface="Times New Roman"/>
                      </a:endParaRPr>
                    </a:p>
                  </a:txBody>
                  <a:tcPr marL="68580" marR="68580" marT="0" marB="0" anchor="ctr"/>
                </a:tc>
              </a:tr>
              <a:tr h="6765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Semaines 13 à 41 (17 semaines, soit 68h)</a:t>
                      </a: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4h de projet</a:t>
                      </a:r>
                      <a:r>
                        <a:rPr lang="fr-FR" sz="1400" baseline="0" dirty="0" smtClean="0">
                          <a:solidFill>
                            <a:schemeClr val="accent1">
                              <a:lumMod val="50000"/>
                            </a:schemeClr>
                          </a:solidFill>
                          <a:effectLst/>
                          <a:latin typeface="+mn-lt"/>
                          <a:ea typeface="Times New Roman"/>
                        </a:rPr>
                        <a:t> conduit par le binôme de professeurs : AFS + maintenance pour la classe</a:t>
                      </a:r>
                      <a:endParaRPr lang="fr-FR" sz="1400" dirty="0">
                        <a:solidFill>
                          <a:schemeClr val="accent1">
                            <a:lumMod val="50000"/>
                          </a:schemeClr>
                        </a:solidFill>
                        <a:effectLst/>
                        <a:latin typeface="+mn-lt"/>
                        <a:ea typeface="Times New Roman"/>
                      </a:endParaRPr>
                    </a:p>
                  </a:txBody>
                  <a:tcPr marL="68580" marR="68580" marT="0" marB="0" anchor="ctr"/>
                </a:tc>
              </a:tr>
              <a:tr h="6765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Semaines 44 à 46</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94C600">
                              <a:lumMod val="50000"/>
                            </a:srgbClr>
                          </a:solidFill>
                          <a:effectLst/>
                          <a:uLnTx/>
                          <a:uFillTx/>
                          <a:latin typeface="+mn-lt"/>
                          <a:ea typeface="Times New Roman"/>
                          <a:cs typeface="+mn-cs"/>
                        </a:rPr>
                        <a:t>TD de préparation à l’épreuve E2 et à la poursuite d’études.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94C600">
                              <a:lumMod val="50000"/>
                            </a:srgbClr>
                          </a:solidFill>
                          <a:effectLst/>
                          <a:uLnTx/>
                          <a:uFillTx/>
                          <a:latin typeface="+mn-lt"/>
                          <a:ea typeface="Times New Roman"/>
                          <a:cs typeface="+mn-cs"/>
                        </a:rPr>
                        <a:t>2h/groupe, alternance AFS et maintenance</a:t>
                      </a:r>
                      <a:endParaRPr kumimoji="0" lang="fr-FR" sz="1400" b="0" i="0" u="none" strike="noStrike" kern="1200" cap="none" spc="0" normalizeH="0" baseline="0" noProof="0" dirty="0">
                        <a:ln>
                          <a:noFill/>
                        </a:ln>
                        <a:solidFill>
                          <a:srgbClr val="94C600">
                            <a:lumMod val="50000"/>
                          </a:srgbClr>
                        </a:solidFill>
                        <a:effectLst/>
                        <a:uLnTx/>
                        <a:uFillTx/>
                        <a:latin typeface="+mn-lt"/>
                        <a:ea typeface="Times New Roman"/>
                        <a:cs typeface="+mn-cs"/>
                      </a:endParaRPr>
                    </a:p>
                  </a:txBody>
                  <a:tcPr marL="68580" marR="68580" marT="0" marB="0" anchor="ctr"/>
                </a:tc>
              </a:tr>
            </a:tbl>
          </a:graphicData>
        </a:graphic>
      </p:graphicFrame>
      <p:pic>
        <p:nvPicPr>
          <p:cNvPr id="1026"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5157192"/>
            <a:ext cx="4572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568431863"/>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16064"/>
            <a:ext cx="7520940" cy="548640"/>
          </a:xfrm>
        </p:spPr>
        <p:txBody>
          <a:bodyPr/>
          <a:lstStyle/>
          <a:p>
            <a:pPr algn="ctr"/>
            <a:r>
              <a:rPr lang="fr-FR" dirty="0" smtClean="0">
                <a:solidFill>
                  <a:schemeClr val="accent1">
                    <a:lumMod val="75000"/>
                  </a:schemeClr>
                </a:solidFill>
              </a:rPr>
              <a:t>CONDUITE DU PROJET EN PREMIERE</a:t>
            </a:r>
            <a:endParaRPr lang="fr-FR" dirty="0">
              <a:solidFill>
                <a:schemeClr val="accent1">
                  <a:lumMod val="75000"/>
                </a:schemeClr>
              </a:solidFill>
            </a:endParaRPr>
          </a:p>
        </p:txBody>
      </p:sp>
      <p:sp>
        <p:nvSpPr>
          <p:cNvPr id="3" name="Espace réservé du contenu 2"/>
          <p:cNvSpPr>
            <a:spLocks noGrp="1"/>
          </p:cNvSpPr>
          <p:nvPr>
            <p:ph idx="1"/>
          </p:nvPr>
        </p:nvSpPr>
        <p:spPr>
          <a:xfrm>
            <a:off x="395536" y="956612"/>
            <a:ext cx="8280920" cy="3336484"/>
          </a:xfrm>
          <a:solidFill>
            <a:schemeClr val="accent1">
              <a:lumMod val="20000"/>
              <a:lumOff val="80000"/>
            </a:schemeClr>
          </a:solidFill>
        </p:spPr>
        <p:txBody>
          <a:bodyPr>
            <a:normAutofit/>
          </a:bodyPr>
          <a:lstStyle/>
          <a:p>
            <a:pPr marL="237744" lvl="2" indent="0">
              <a:buNone/>
            </a:pPr>
            <a:r>
              <a:rPr lang="fr-FR" b="1" u="sng" dirty="0" smtClean="0">
                <a:solidFill>
                  <a:schemeClr val="accent1">
                    <a:lumMod val="75000"/>
                  </a:schemeClr>
                </a:solidFill>
              </a:rPr>
              <a:t>QUELQUES PRINCIPES :</a:t>
            </a:r>
            <a:endParaRPr lang="fr-FR" dirty="0">
              <a:solidFill>
                <a:schemeClr val="accent1">
                  <a:lumMod val="75000"/>
                </a:schemeClr>
              </a:solidFill>
            </a:endParaRPr>
          </a:p>
          <a:p>
            <a:pPr lvl="2">
              <a:buFontTx/>
              <a:buChar char="-"/>
            </a:pPr>
            <a:r>
              <a:rPr lang="fr-FR" dirty="0" smtClean="0">
                <a:solidFill>
                  <a:schemeClr val="accent1">
                    <a:lumMod val="75000"/>
                  </a:schemeClr>
                </a:solidFill>
              </a:rPr>
              <a:t>Il s’agit du diagnostic d’un </a:t>
            </a:r>
            <a:r>
              <a:rPr lang="fr-FR" dirty="0">
                <a:solidFill>
                  <a:schemeClr val="accent1">
                    <a:lumMod val="75000"/>
                  </a:schemeClr>
                </a:solidFill>
              </a:rPr>
              <a:t>système </a:t>
            </a:r>
            <a:r>
              <a:rPr lang="fr-FR" dirty="0" smtClean="0">
                <a:solidFill>
                  <a:schemeClr val="accent1">
                    <a:lumMod val="75000"/>
                  </a:schemeClr>
                </a:solidFill>
              </a:rPr>
              <a:t>mécanique.</a:t>
            </a:r>
          </a:p>
          <a:p>
            <a:pPr lvl="2">
              <a:buFontTx/>
              <a:buChar char="-"/>
            </a:pPr>
            <a:r>
              <a:rPr lang="fr-FR" dirty="0" smtClean="0">
                <a:solidFill>
                  <a:schemeClr val="accent1">
                    <a:lumMod val="75000"/>
                  </a:schemeClr>
                </a:solidFill>
              </a:rPr>
              <a:t>On évitera la diversification des problèmes techniques, en visant une simplification des tâches puisqu’il s’agit là d’initier les élèves à cette démarche.</a:t>
            </a:r>
            <a:endParaRPr lang="fr-FR" dirty="0">
              <a:solidFill>
                <a:schemeClr val="accent1">
                  <a:lumMod val="75000"/>
                </a:schemeClr>
              </a:solidFill>
            </a:endParaRPr>
          </a:p>
          <a:p>
            <a:pPr lvl="2">
              <a:buFontTx/>
              <a:buChar char="-"/>
            </a:pPr>
            <a:r>
              <a:rPr lang="fr-FR" dirty="0" smtClean="0">
                <a:solidFill>
                  <a:schemeClr val="accent1">
                    <a:lumMod val="75000"/>
                  </a:schemeClr>
                </a:solidFill>
              </a:rPr>
              <a:t>Limiter </a:t>
            </a:r>
            <a:r>
              <a:rPr lang="fr-FR" dirty="0">
                <a:solidFill>
                  <a:schemeClr val="accent1">
                    <a:lumMod val="75000"/>
                  </a:schemeClr>
                </a:solidFill>
              </a:rPr>
              <a:t>la durée du projet à </a:t>
            </a:r>
            <a:r>
              <a:rPr lang="fr-FR" dirty="0" smtClean="0">
                <a:solidFill>
                  <a:schemeClr val="accent1">
                    <a:lumMod val="75000"/>
                  </a:schemeClr>
                </a:solidFill>
              </a:rPr>
              <a:t>30 </a:t>
            </a:r>
            <a:r>
              <a:rPr lang="fr-FR" dirty="0">
                <a:solidFill>
                  <a:schemeClr val="accent1">
                    <a:lumMod val="75000"/>
                  </a:schemeClr>
                </a:solidFill>
              </a:rPr>
              <a:t>heures… un réajustement sera sans doute nécessaire, à l’usage</a:t>
            </a:r>
            <a:r>
              <a:rPr lang="fr-FR" dirty="0" smtClean="0">
                <a:solidFill>
                  <a:schemeClr val="accent1">
                    <a:lumMod val="75000"/>
                  </a:schemeClr>
                </a:solidFill>
              </a:rPr>
              <a:t>.</a:t>
            </a:r>
          </a:p>
          <a:p>
            <a:pPr lvl="2" algn="just">
              <a:buFontTx/>
              <a:buChar char="-"/>
            </a:pPr>
            <a:r>
              <a:rPr lang="fr-FR" dirty="0" smtClean="0">
                <a:solidFill>
                  <a:schemeClr val="accent1">
                    <a:lumMod val="75000"/>
                  </a:schemeClr>
                </a:solidFill>
              </a:rPr>
              <a:t>Prévoir une revue intermédiaire (au bout de 10h) et une présentation. Pour cette dernière, une trame (PowerPoint ou autre) sera fournie aux élèves afin de guider leur travail et faciliter la phase de présentation.</a:t>
            </a:r>
            <a:endParaRPr lang="fr-FR" dirty="0">
              <a:solidFill>
                <a:schemeClr val="accent1">
                  <a:lumMod val="75000"/>
                </a:schemeClr>
              </a:solidFill>
            </a:endParaRPr>
          </a:p>
          <a:p>
            <a:pPr lvl="2">
              <a:buFontTx/>
              <a:buChar char="-"/>
            </a:pPr>
            <a:r>
              <a:rPr lang="fr-FR" b="0" dirty="0" smtClean="0">
                <a:solidFill>
                  <a:schemeClr val="accent1">
                    <a:lumMod val="75000"/>
                  </a:schemeClr>
                </a:solidFill>
              </a:rPr>
              <a:t>Plusieurs supports de projet sont souhaitables : pour un groupe de 20 élèves, prévoir 8 projets s’appuyant sur 4 supports (soit globalement 2 équipes par supports).</a:t>
            </a:r>
          </a:p>
          <a:p>
            <a:pPr lvl="2">
              <a:buFontTx/>
              <a:buChar char="-"/>
            </a:pPr>
            <a:r>
              <a:rPr lang="fr-FR" dirty="0" smtClean="0">
                <a:solidFill>
                  <a:schemeClr val="accent1">
                    <a:lumMod val="75000"/>
                  </a:schemeClr>
                </a:solidFill>
              </a:rPr>
              <a:t>Les équipes seront constituées de 2 à 3 élèves.</a:t>
            </a:r>
          </a:p>
        </p:txBody>
      </p:sp>
      <p:sp>
        <p:nvSpPr>
          <p:cNvPr id="5" name="ZoneTexte 4"/>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4259324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44624"/>
            <a:ext cx="7520940" cy="548640"/>
          </a:xfrm>
        </p:spPr>
        <p:txBody>
          <a:bodyPr/>
          <a:lstStyle/>
          <a:p>
            <a:pPr algn="ctr"/>
            <a:r>
              <a:rPr lang="fr-FR" dirty="0" smtClean="0">
                <a:solidFill>
                  <a:schemeClr val="accent1">
                    <a:lumMod val="75000"/>
                  </a:schemeClr>
                </a:solidFill>
              </a:rPr>
              <a:t>ORGANISATION PEDAGOGIQUE EN PREMIERE</a:t>
            </a:r>
            <a:endParaRPr lang="fr-FR" dirty="0">
              <a:solidFill>
                <a:schemeClr val="accent1">
                  <a:lumMod val="75000"/>
                </a:schemeClr>
              </a:solidFill>
            </a:endParaRPr>
          </a:p>
        </p:txBody>
      </p:sp>
      <p:sp>
        <p:nvSpPr>
          <p:cNvPr id="3" name="Espace réservé du contenu 2"/>
          <p:cNvSpPr>
            <a:spLocks noGrp="1"/>
          </p:cNvSpPr>
          <p:nvPr>
            <p:ph idx="1"/>
          </p:nvPr>
        </p:nvSpPr>
        <p:spPr>
          <a:xfrm>
            <a:off x="179512" y="596572"/>
            <a:ext cx="8784976" cy="1032228"/>
          </a:xfrm>
          <a:solidFill>
            <a:schemeClr val="accent1">
              <a:lumMod val="20000"/>
              <a:lumOff val="80000"/>
            </a:schemeClr>
          </a:solidFill>
        </p:spPr>
        <p:txBody>
          <a:bodyPr>
            <a:normAutofit fontScale="92500" lnSpcReduction="10000"/>
          </a:bodyPr>
          <a:lstStyle/>
          <a:p>
            <a:pPr marL="0" indent="0" algn="ctr"/>
            <a:r>
              <a:rPr lang="fr-FR" dirty="0" smtClean="0">
                <a:solidFill>
                  <a:schemeClr val="accent1">
                    <a:lumMod val="75000"/>
                  </a:schemeClr>
                </a:solidFill>
                <a:hlinkClick r:id="rId2" action="ppaction://hlinkfile"/>
              </a:rPr>
              <a:t>Proposition d’une organisation des services de première  : </a:t>
            </a:r>
            <a:r>
              <a:rPr lang="fr-FR" dirty="0" smtClean="0">
                <a:solidFill>
                  <a:schemeClr val="accent1">
                    <a:lumMod val="75000"/>
                  </a:schemeClr>
                </a:solidFill>
              </a:rPr>
              <a:t> 4h en barrettes prof AFS et prof Maintenance :</a:t>
            </a:r>
          </a:p>
          <a:p>
            <a:pPr lvl="2">
              <a:buFontTx/>
              <a:buChar char="-"/>
            </a:pPr>
            <a:r>
              <a:rPr lang="fr-FR" dirty="0" smtClean="0">
                <a:solidFill>
                  <a:schemeClr val="accent1">
                    <a:lumMod val="75000"/>
                  </a:schemeClr>
                </a:solidFill>
              </a:rPr>
              <a:t>Que font les professeurs, hors du projet ? </a:t>
            </a:r>
            <a:r>
              <a:rPr lang="fr-FR" b="0" dirty="0" smtClean="0">
                <a:solidFill>
                  <a:schemeClr val="accent1">
                    <a:lumMod val="75000"/>
                  </a:schemeClr>
                </a:solidFill>
              </a:rPr>
              <a:t>Des TP scientifiques, technologiques et de simulation de 2h.</a:t>
            </a:r>
          </a:p>
          <a:p>
            <a:pPr lvl="2">
              <a:buFontTx/>
              <a:buChar char="-"/>
            </a:pPr>
            <a:r>
              <a:rPr lang="fr-FR" dirty="0" smtClean="0">
                <a:solidFill>
                  <a:schemeClr val="accent1">
                    <a:lumMod val="75000"/>
                  </a:schemeClr>
                </a:solidFill>
              </a:rPr>
              <a:t>Une journée complète d’intervention (1h de lancement + 3h + 3h) ou deux demi-journées consécutives.</a:t>
            </a:r>
            <a:endParaRPr lang="fr-FR" b="0" dirty="0">
              <a:solidFill>
                <a:schemeClr val="accent1">
                  <a:lumMod val="75000"/>
                </a:schemeClr>
              </a:solidFill>
            </a:endParaRPr>
          </a:p>
        </p:txBody>
      </p:sp>
      <p:grpSp>
        <p:nvGrpSpPr>
          <p:cNvPr id="8" name="Groupe 7"/>
          <p:cNvGrpSpPr/>
          <p:nvPr/>
        </p:nvGrpSpPr>
        <p:grpSpPr>
          <a:xfrm>
            <a:off x="251520" y="1700808"/>
            <a:ext cx="8712968" cy="3548757"/>
            <a:chOff x="-141288" y="1916832"/>
            <a:chExt cx="8271769" cy="3260725"/>
          </a:xfrm>
        </p:grpSpPr>
        <p:pic>
          <p:nvPicPr>
            <p:cNvPr id="1033"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59202" b="4284"/>
            <a:stretch/>
          </p:blipFill>
          <p:spPr bwMode="auto">
            <a:xfrm>
              <a:off x="-141288" y="1916832"/>
              <a:ext cx="3846513" cy="312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9202"/>
            <a:stretch/>
          </p:blipFill>
          <p:spPr bwMode="auto">
            <a:xfrm>
              <a:off x="4283968" y="1916832"/>
              <a:ext cx="3846513" cy="326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050" name="Picture 2">
            <a:hlinkClick r:id="rId5"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504" y="5157192"/>
            <a:ext cx="4572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ZoneTexte 9"/>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365532847"/>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16064"/>
            <a:ext cx="7520940" cy="548640"/>
          </a:xfrm>
        </p:spPr>
        <p:txBody>
          <a:bodyPr/>
          <a:lstStyle/>
          <a:p>
            <a:pPr algn="ctr"/>
            <a:r>
              <a:rPr lang="fr-FR" dirty="0" smtClean="0">
                <a:solidFill>
                  <a:schemeClr val="accent1">
                    <a:lumMod val="75000"/>
                  </a:schemeClr>
                </a:solidFill>
              </a:rPr>
              <a:t>THEMES POTENTIELS</a:t>
            </a:r>
            <a:endParaRPr lang="fr-FR" dirty="0">
              <a:solidFill>
                <a:schemeClr val="accent1">
                  <a:lumMod val="75000"/>
                </a:schemeClr>
              </a:solidFill>
            </a:endParaRPr>
          </a:p>
        </p:txBody>
      </p:sp>
      <p:graphicFrame>
        <p:nvGraphicFramePr>
          <p:cNvPr id="6" name="Espace réservé du contenu 7"/>
          <p:cNvGraphicFramePr>
            <a:graphicFrameLocks/>
          </p:cNvGraphicFramePr>
          <p:nvPr>
            <p:extLst>
              <p:ext uri="{D42A27DB-BD31-4B8C-83A1-F6EECF244321}">
                <p14:modId xmlns:p14="http://schemas.microsoft.com/office/powerpoint/2010/main" val="2455907740"/>
              </p:ext>
            </p:extLst>
          </p:nvPr>
        </p:nvGraphicFramePr>
        <p:xfrm>
          <a:off x="395536" y="836712"/>
          <a:ext cx="8280920" cy="3346543"/>
        </p:xfrm>
        <a:graphic>
          <a:graphicData uri="http://schemas.openxmlformats.org/drawingml/2006/table">
            <a:tbl>
              <a:tblPr firstRow="1" bandRow="1">
                <a:tableStyleId>{5C22544A-7EE6-4342-B048-85BDC9FD1C3A}</a:tableStyleId>
              </a:tblPr>
              <a:tblGrid>
                <a:gridCol w="3635220"/>
                <a:gridCol w="4645700"/>
              </a:tblGrid>
              <a:tr h="358288">
                <a:tc>
                  <a:txBody>
                    <a:bodyPr/>
                    <a:lstStyle/>
                    <a:p>
                      <a:pPr algn="ctr"/>
                      <a:r>
                        <a:rPr lang="fr-FR" sz="1600" dirty="0" smtClean="0"/>
                        <a:t>PREMIERE</a:t>
                      </a:r>
                      <a:endParaRPr lang="fr-FR" sz="1600" dirty="0"/>
                    </a:p>
                  </a:txBody>
                  <a:tcPr anchor="ctr"/>
                </a:tc>
                <a:tc>
                  <a:txBody>
                    <a:bodyPr/>
                    <a:lstStyle/>
                    <a:p>
                      <a:pPr algn="ctr"/>
                      <a:r>
                        <a:rPr lang="fr-FR" sz="1600" dirty="0" smtClean="0"/>
                        <a:t>TERMINALE</a:t>
                      </a:r>
                      <a:endParaRPr lang="fr-FR" sz="1600" dirty="0"/>
                    </a:p>
                  </a:txBody>
                  <a:tcPr anchor="ctr"/>
                </a:tc>
              </a:tr>
              <a:tr h="494019">
                <a:tc>
                  <a:txBody>
                    <a:bodyPr/>
                    <a:lstStyle/>
                    <a:p>
                      <a:pPr algn="just"/>
                      <a:r>
                        <a:rPr lang="fr-FR" sz="1400" dirty="0" smtClean="0">
                          <a:solidFill>
                            <a:schemeClr val="accent1">
                              <a:lumMod val="50000"/>
                            </a:schemeClr>
                          </a:solidFill>
                          <a:latin typeface="+mn-lt"/>
                        </a:rPr>
                        <a:t>Système de direction (rotule…)</a:t>
                      </a:r>
                      <a:endParaRPr lang="fr-FR" sz="1400" dirty="0">
                        <a:solidFill>
                          <a:schemeClr val="accent1">
                            <a:lumMod val="50000"/>
                          </a:schemeClr>
                        </a:solidFill>
                        <a:latin typeface="+mn-lt"/>
                      </a:endParaRP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Direction assistée</a:t>
                      </a:r>
                      <a:endParaRPr lang="fr-FR" sz="1400" dirty="0">
                        <a:solidFill>
                          <a:schemeClr val="accent1">
                            <a:lumMod val="50000"/>
                          </a:schemeClr>
                        </a:solidFill>
                        <a:effectLst/>
                        <a:latin typeface="+mn-lt"/>
                        <a:ea typeface="Times New Roman"/>
                      </a:endParaRPr>
                    </a:p>
                  </a:txBody>
                  <a:tcPr marL="68580" marR="68580" marT="0" marB="0" anchor="ctr"/>
                </a:tc>
              </a:tr>
              <a:tr h="4940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Géométrie, train avant (rotule, roulement…)</a:t>
                      </a: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Climatisation</a:t>
                      </a:r>
                      <a:endParaRPr lang="fr-FR" sz="1400" dirty="0">
                        <a:solidFill>
                          <a:schemeClr val="accent1">
                            <a:lumMod val="50000"/>
                          </a:schemeClr>
                        </a:solidFill>
                        <a:effectLst/>
                        <a:latin typeface="+mn-lt"/>
                        <a:ea typeface="Times New Roman"/>
                      </a:endParaRPr>
                    </a:p>
                  </a:txBody>
                  <a:tcPr marL="68580" marR="68580" marT="0" marB="0" anchor="ctr"/>
                </a:tc>
              </a:tr>
              <a:tr h="4940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Système de freinage</a:t>
                      </a: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Système de freinage (assistance)</a:t>
                      </a:r>
                      <a:endParaRPr lang="fr-FR" sz="1400" dirty="0">
                        <a:solidFill>
                          <a:schemeClr val="accent1">
                            <a:lumMod val="50000"/>
                          </a:schemeClr>
                        </a:solidFill>
                        <a:effectLst/>
                        <a:latin typeface="+mn-lt"/>
                        <a:ea typeface="Times New Roman"/>
                      </a:endParaRPr>
                    </a:p>
                  </a:txBody>
                  <a:tcPr marL="68580" marR="68580" marT="0" marB="0" anchor="ctr"/>
                </a:tc>
              </a:tr>
              <a:tr h="4940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Système d’embrayage</a:t>
                      </a: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Réfection moteur</a:t>
                      </a:r>
                      <a:endParaRPr lang="fr-FR" sz="1400" dirty="0">
                        <a:solidFill>
                          <a:schemeClr val="accent1">
                            <a:lumMod val="50000"/>
                          </a:schemeClr>
                        </a:solidFill>
                        <a:effectLst/>
                        <a:latin typeface="+mn-lt"/>
                        <a:ea typeface="Times New Roman"/>
                      </a:endParaRPr>
                    </a:p>
                  </a:txBody>
                  <a:tcPr marL="68580" marR="68580" marT="0" marB="0" anchor="ctr"/>
                </a:tc>
              </a:tr>
              <a:tr h="4940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accent1">
                              <a:lumMod val="50000"/>
                            </a:schemeClr>
                          </a:solidFill>
                          <a:latin typeface="+mn-lt"/>
                        </a:rPr>
                        <a:t>Motorisation (distribution, manque de puissance…)</a:t>
                      </a: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Boîte de vitesse</a:t>
                      </a:r>
                      <a:endParaRPr lang="fr-FR" sz="1400" dirty="0">
                        <a:solidFill>
                          <a:schemeClr val="accent1">
                            <a:lumMod val="50000"/>
                          </a:schemeClr>
                        </a:solidFill>
                        <a:effectLst/>
                        <a:latin typeface="+mn-lt"/>
                        <a:ea typeface="Times New Roman"/>
                      </a:endParaRPr>
                    </a:p>
                  </a:txBody>
                  <a:tcPr marL="68580" marR="68580" marT="0" marB="0" anchor="ctr"/>
                </a:tc>
              </a:tr>
              <a:tr h="49401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sz="1400" dirty="0" smtClean="0">
                        <a:solidFill>
                          <a:schemeClr val="accent1">
                            <a:lumMod val="50000"/>
                          </a:schemeClr>
                        </a:solidFill>
                        <a:latin typeface="+mn-lt"/>
                      </a:endParaRPr>
                    </a:p>
                  </a:txBody>
                  <a:tcPr anchor="ctr"/>
                </a:tc>
                <a:tc>
                  <a:txBody>
                    <a:bodyPr/>
                    <a:lstStyle/>
                    <a:p>
                      <a:pPr algn="just">
                        <a:spcAft>
                          <a:spcPts val="0"/>
                        </a:spcAft>
                      </a:pPr>
                      <a:r>
                        <a:rPr lang="fr-FR" sz="1400" dirty="0" smtClean="0">
                          <a:solidFill>
                            <a:schemeClr val="accent1">
                              <a:lumMod val="50000"/>
                            </a:schemeClr>
                          </a:solidFill>
                          <a:effectLst/>
                          <a:latin typeface="+mn-lt"/>
                          <a:ea typeface="Times New Roman"/>
                        </a:rPr>
                        <a:t>Transmission</a:t>
                      </a:r>
                      <a:endParaRPr lang="fr-FR" sz="1400" dirty="0">
                        <a:solidFill>
                          <a:schemeClr val="accent1">
                            <a:lumMod val="50000"/>
                          </a:schemeClr>
                        </a:solidFill>
                        <a:effectLst/>
                        <a:latin typeface="+mn-lt"/>
                        <a:ea typeface="Times New Roman"/>
                      </a:endParaRPr>
                    </a:p>
                  </a:txBody>
                  <a:tcPr marL="68580" marR="68580" marT="0" marB="0" anchor="ctr"/>
                </a:tc>
              </a:tr>
            </a:tbl>
          </a:graphicData>
        </a:graphic>
      </p:graphicFrame>
      <p:pic>
        <p:nvPicPr>
          <p:cNvPr id="5"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5157192"/>
            <a:ext cx="4572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4117243331"/>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88072"/>
            <a:ext cx="7997512" cy="548640"/>
          </a:xfrm>
        </p:spPr>
        <p:txBody>
          <a:bodyPr/>
          <a:lstStyle/>
          <a:p>
            <a:pPr algn="ctr"/>
            <a:r>
              <a:rPr lang="fr-FR" dirty="0" smtClean="0">
                <a:solidFill>
                  <a:schemeClr val="accent1">
                    <a:lumMod val="75000"/>
                  </a:schemeClr>
                </a:solidFill>
              </a:rPr>
              <a:t>THEME ETUDIE PAR LE GROUPE DE PRODUCTION</a:t>
            </a:r>
            <a:endParaRPr lang="fr-FR" dirty="0">
              <a:solidFill>
                <a:schemeClr val="accent1">
                  <a:lumMod val="75000"/>
                </a:schemeClr>
              </a:solidFill>
            </a:endParaRPr>
          </a:p>
        </p:txBody>
      </p:sp>
      <p:sp>
        <p:nvSpPr>
          <p:cNvPr id="3" name="Espace réservé du contenu 2"/>
          <p:cNvSpPr>
            <a:spLocks noGrp="1"/>
          </p:cNvSpPr>
          <p:nvPr>
            <p:ph idx="1"/>
          </p:nvPr>
        </p:nvSpPr>
        <p:spPr>
          <a:xfrm>
            <a:off x="251520" y="1052736"/>
            <a:ext cx="8712968" cy="3264476"/>
          </a:xfrm>
          <a:solidFill>
            <a:schemeClr val="accent1">
              <a:lumMod val="20000"/>
              <a:lumOff val="80000"/>
            </a:schemeClr>
          </a:solidFill>
        </p:spPr>
        <p:txBody>
          <a:bodyPr>
            <a:normAutofit/>
          </a:bodyPr>
          <a:lstStyle/>
          <a:p>
            <a:pPr marL="237744" lvl="2" indent="0">
              <a:buNone/>
            </a:pPr>
            <a:r>
              <a:rPr lang="fr-FR" sz="2000" b="1" u="sng" dirty="0" smtClean="0">
                <a:solidFill>
                  <a:schemeClr val="accent1">
                    <a:lumMod val="75000"/>
                  </a:schemeClr>
                </a:solidFill>
              </a:rPr>
              <a:t>Thème :</a:t>
            </a:r>
            <a:r>
              <a:rPr lang="fr-FR" sz="2000" dirty="0" smtClean="0">
                <a:solidFill>
                  <a:schemeClr val="accent1">
                    <a:lumMod val="75000"/>
                  </a:schemeClr>
                </a:solidFill>
              </a:rPr>
              <a:t> Motorisation – distribution</a:t>
            </a:r>
          </a:p>
          <a:p>
            <a:pPr marL="237744" lvl="2" indent="0">
              <a:buNone/>
            </a:pPr>
            <a:endParaRPr lang="fr-FR" sz="2000" dirty="0" smtClean="0">
              <a:solidFill>
                <a:schemeClr val="accent1">
                  <a:lumMod val="75000"/>
                </a:schemeClr>
              </a:solidFill>
            </a:endParaRPr>
          </a:p>
          <a:p>
            <a:pPr marL="237744" lvl="2" indent="0">
              <a:buClr>
                <a:srgbClr val="71685A"/>
              </a:buClr>
              <a:buNone/>
            </a:pPr>
            <a:r>
              <a:rPr lang="fr-FR" sz="2000" b="1" u="sng" dirty="0">
                <a:solidFill>
                  <a:srgbClr val="94C600">
                    <a:lumMod val="75000"/>
                  </a:srgbClr>
                </a:solidFill>
              </a:rPr>
              <a:t>P</a:t>
            </a:r>
            <a:r>
              <a:rPr lang="fr-FR" sz="2000" b="1" u="sng" dirty="0" smtClean="0">
                <a:solidFill>
                  <a:srgbClr val="94C600">
                    <a:lumMod val="75000"/>
                  </a:srgbClr>
                </a:solidFill>
              </a:rPr>
              <a:t>roblème technique </a:t>
            </a:r>
            <a:r>
              <a:rPr lang="fr-FR" sz="2000" b="1" u="sng" dirty="0">
                <a:solidFill>
                  <a:srgbClr val="94C600">
                    <a:lumMod val="75000"/>
                  </a:srgbClr>
                </a:solidFill>
              </a:rPr>
              <a:t>:</a:t>
            </a:r>
            <a:r>
              <a:rPr lang="fr-FR" sz="2000" dirty="0">
                <a:solidFill>
                  <a:srgbClr val="94C600">
                    <a:lumMod val="75000"/>
                  </a:srgbClr>
                </a:solidFill>
              </a:rPr>
              <a:t> </a:t>
            </a:r>
            <a:r>
              <a:rPr lang="fr-FR" sz="2000" dirty="0" smtClean="0">
                <a:solidFill>
                  <a:srgbClr val="94C600">
                    <a:lumMod val="75000"/>
                  </a:srgbClr>
                </a:solidFill>
              </a:rPr>
              <a:t>le moteur présente un dysfonctionnement mécanique qui se traduit par un manque de puissance.</a:t>
            </a:r>
            <a:endParaRPr lang="fr-FR" sz="2000" dirty="0">
              <a:solidFill>
                <a:srgbClr val="94C600">
                  <a:lumMod val="75000"/>
                </a:srgbClr>
              </a:solidFill>
            </a:endParaRPr>
          </a:p>
          <a:p>
            <a:pPr marL="237744" lvl="2" indent="0">
              <a:buNone/>
            </a:pPr>
            <a:endParaRPr lang="fr-FR" sz="2000" dirty="0" smtClean="0">
              <a:solidFill>
                <a:schemeClr val="accent1">
                  <a:lumMod val="75000"/>
                </a:schemeClr>
              </a:solidFill>
            </a:endParaRPr>
          </a:p>
          <a:p>
            <a:pPr marL="237744" lvl="2" indent="0">
              <a:buClr>
                <a:srgbClr val="71685A"/>
              </a:buClr>
              <a:buNone/>
            </a:pPr>
            <a:r>
              <a:rPr lang="fr-FR" sz="2000" b="1" u="sng" dirty="0" smtClean="0">
                <a:solidFill>
                  <a:srgbClr val="94C600">
                    <a:lumMod val="75000"/>
                  </a:srgbClr>
                </a:solidFill>
              </a:rPr>
              <a:t>Choix d’un dysfonctionnement </a:t>
            </a:r>
            <a:r>
              <a:rPr lang="fr-FR" sz="2000" b="1" u="sng" dirty="0">
                <a:solidFill>
                  <a:srgbClr val="94C600">
                    <a:lumMod val="75000"/>
                  </a:srgbClr>
                </a:solidFill>
              </a:rPr>
              <a:t>:</a:t>
            </a:r>
            <a:r>
              <a:rPr lang="fr-FR" sz="2000" dirty="0">
                <a:solidFill>
                  <a:srgbClr val="94C600">
                    <a:lumMod val="75000"/>
                  </a:srgbClr>
                </a:solidFill>
              </a:rPr>
              <a:t> </a:t>
            </a:r>
            <a:r>
              <a:rPr lang="fr-FR" sz="2000" dirty="0" smtClean="0">
                <a:solidFill>
                  <a:srgbClr val="94C600">
                    <a:lumMod val="75000"/>
                  </a:srgbClr>
                </a:solidFill>
              </a:rPr>
              <a:t>réglage soupape, étanchéité de la culasse, segmentation, fêlure culasse, fêlure cylindre…</a:t>
            </a:r>
            <a:endParaRPr lang="fr-FR" sz="2000" dirty="0">
              <a:solidFill>
                <a:srgbClr val="94C600">
                  <a:lumMod val="75000"/>
                </a:srgbClr>
              </a:solidFill>
            </a:endParaRPr>
          </a:p>
          <a:p>
            <a:pPr marL="237744" lvl="2" indent="0">
              <a:buNone/>
            </a:pPr>
            <a:endParaRPr lang="fr-FR" sz="2000" dirty="0">
              <a:solidFill>
                <a:schemeClr val="accent1">
                  <a:lumMod val="75000"/>
                </a:schemeClr>
              </a:solidFill>
            </a:endParaRPr>
          </a:p>
          <a:p>
            <a:pPr marL="237744" lvl="2" indent="0">
              <a:buClr>
                <a:srgbClr val="71685A"/>
              </a:buClr>
              <a:buNone/>
            </a:pPr>
            <a:r>
              <a:rPr lang="fr-FR" sz="2000" b="1" u="sng" dirty="0" smtClean="0">
                <a:solidFill>
                  <a:srgbClr val="94C600">
                    <a:lumMod val="75000"/>
                  </a:srgbClr>
                </a:solidFill>
              </a:rPr>
              <a:t>Support </a:t>
            </a:r>
            <a:r>
              <a:rPr lang="fr-FR" sz="2000" b="1" u="sng" dirty="0">
                <a:solidFill>
                  <a:srgbClr val="94C600">
                    <a:lumMod val="75000"/>
                  </a:srgbClr>
                </a:solidFill>
              </a:rPr>
              <a:t>:</a:t>
            </a:r>
            <a:r>
              <a:rPr lang="fr-FR" sz="2000" dirty="0">
                <a:solidFill>
                  <a:srgbClr val="94C600">
                    <a:lumMod val="75000"/>
                  </a:srgbClr>
                </a:solidFill>
              </a:rPr>
              <a:t> </a:t>
            </a:r>
            <a:r>
              <a:rPr lang="fr-FR" sz="2000" dirty="0" smtClean="0">
                <a:solidFill>
                  <a:srgbClr val="94C600">
                    <a:lumMod val="75000"/>
                  </a:srgbClr>
                </a:solidFill>
              </a:rPr>
              <a:t>Moteur TU3</a:t>
            </a:r>
            <a:endParaRPr lang="fr-FR" sz="2000" dirty="0">
              <a:solidFill>
                <a:srgbClr val="94C600">
                  <a:lumMod val="75000"/>
                </a:srgbClr>
              </a:solidFill>
            </a:endParaRPr>
          </a:p>
        </p:txBody>
      </p:sp>
      <p:sp>
        <p:nvSpPr>
          <p:cNvPr id="5" name="ZoneTexte 4"/>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523220540"/>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6936" y="288072"/>
            <a:ext cx="7997512" cy="548640"/>
          </a:xfrm>
        </p:spPr>
        <p:txBody>
          <a:bodyPr/>
          <a:lstStyle/>
          <a:p>
            <a:pPr algn="ctr"/>
            <a:r>
              <a:rPr lang="fr-FR" dirty="0" smtClean="0">
                <a:solidFill>
                  <a:schemeClr val="accent1">
                    <a:lumMod val="75000"/>
                  </a:schemeClr>
                </a:solidFill>
              </a:rPr>
              <a:t>THEME ETUDIE PAR LE GROUPE DE PRODUCTION</a:t>
            </a:r>
            <a:endParaRPr lang="fr-FR" dirty="0">
              <a:solidFill>
                <a:schemeClr val="accent1">
                  <a:lumMod val="75000"/>
                </a:schemeClr>
              </a:solidFill>
            </a:endParaRPr>
          </a:p>
        </p:txBody>
      </p:sp>
      <p:sp>
        <p:nvSpPr>
          <p:cNvPr id="3" name="Espace réservé du contenu 2"/>
          <p:cNvSpPr>
            <a:spLocks noGrp="1"/>
          </p:cNvSpPr>
          <p:nvPr>
            <p:ph idx="1"/>
          </p:nvPr>
        </p:nvSpPr>
        <p:spPr>
          <a:xfrm>
            <a:off x="251520" y="1100628"/>
            <a:ext cx="8712968" cy="3264476"/>
          </a:xfrm>
          <a:solidFill>
            <a:schemeClr val="accent1">
              <a:lumMod val="20000"/>
              <a:lumOff val="80000"/>
            </a:schemeClr>
          </a:solidFill>
        </p:spPr>
        <p:txBody>
          <a:bodyPr>
            <a:normAutofit/>
          </a:bodyPr>
          <a:lstStyle/>
          <a:p>
            <a:pPr lvl="2">
              <a:buFontTx/>
              <a:buChar char="-"/>
            </a:pPr>
            <a:r>
              <a:rPr lang="fr-FR" sz="2000" dirty="0" smtClean="0">
                <a:solidFill>
                  <a:schemeClr val="accent1">
                    <a:lumMod val="75000"/>
                  </a:schemeClr>
                </a:solidFill>
                <a:hlinkClick r:id="rId2" action="ppaction://hlinkfile"/>
              </a:rPr>
              <a:t>Scénario </a:t>
            </a:r>
            <a:r>
              <a:rPr lang="fr-FR" sz="2000" dirty="0">
                <a:solidFill>
                  <a:schemeClr val="accent1">
                    <a:lumMod val="75000"/>
                  </a:schemeClr>
                </a:solidFill>
                <a:hlinkClick r:id="rId2" action="ppaction://hlinkfile"/>
              </a:rPr>
              <a:t>pédagogique (à l’attention des </a:t>
            </a:r>
            <a:r>
              <a:rPr lang="fr-FR" sz="2000" dirty="0" smtClean="0">
                <a:solidFill>
                  <a:schemeClr val="accent1">
                    <a:lumMod val="75000"/>
                  </a:schemeClr>
                </a:solidFill>
                <a:hlinkClick r:id="rId2" action="ppaction://hlinkfile"/>
              </a:rPr>
              <a:t>professeurs)</a:t>
            </a:r>
            <a:r>
              <a:rPr lang="fr-FR" sz="2000" dirty="0" smtClean="0">
                <a:solidFill>
                  <a:schemeClr val="accent1">
                    <a:lumMod val="75000"/>
                  </a:schemeClr>
                </a:solidFill>
              </a:rPr>
              <a:t> ;</a:t>
            </a:r>
          </a:p>
          <a:p>
            <a:pPr lvl="2">
              <a:buFontTx/>
              <a:buChar char="-"/>
            </a:pPr>
            <a:endParaRPr lang="fr-FR" sz="2000" dirty="0" smtClean="0">
              <a:solidFill>
                <a:schemeClr val="accent1">
                  <a:lumMod val="75000"/>
                </a:schemeClr>
              </a:solidFill>
            </a:endParaRPr>
          </a:p>
          <a:p>
            <a:pPr lvl="2">
              <a:buFontTx/>
              <a:buChar char="-"/>
            </a:pPr>
            <a:r>
              <a:rPr lang="fr-FR" sz="2000" dirty="0" smtClean="0">
                <a:solidFill>
                  <a:schemeClr val="accent1">
                    <a:lumMod val="75000"/>
                  </a:schemeClr>
                </a:solidFill>
                <a:hlinkClick r:id="rId3" action="ppaction://hlinkpres?slideindex=1&amp;slidetitle="/>
              </a:rPr>
              <a:t>Présentation du projet aux </a:t>
            </a:r>
            <a:r>
              <a:rPr lang="fr-FR" sz="2000" dirty="0">
                <a:solidFill>
                  <a:schemeClr val="accent1">
                    <a:lumMod val="75000"/>
                  </a:schemeClr>
                </a:solidFill>
                <a:hlinkClick r:id="rId3" action="ppaction://hlinkpres?slideindex=1&amp;slidetitle="/>
              </a:rPr>
              <a:t>élèves (à l’attention des professeurs) </a:t>
            </a:r>
            <a:r>
              <a:rPr lang="fr-FR" sz="2000" dirty="0" smtClean="0">
                <a:solidFill>
                  <a:schemeClr val="accent1">
                    <a:lumMod val="75000"/>
                  </a:schemeClr>
                </a:solidFill>
              </a:rPr>
              <a:t>;</a:t>
            </a:r>
          </a:p>
          <a:p>
            <a:pPr lvl="2">
              <a:buFontTx/>
              <a:buChar char="-"/>
            </a:pPr>
            <a:endParaRPr lang="fr-FR" sz="2000" dirty="0" smtClean="0">
              <a:solidFill>
                <a:schemeClr val="accent1">
                  <a:lumMod val="75000"/>
                </a:schemeClr>
              </a:solidFill>
            </a:endParaRPr>
          </a:p>
          <a:p>
            <a:pPr lvl="2">
              <a:buFontTx/>
              <a:buChar char="-"/>
            </a:pPr>
            <a:r>
              <a:rPr lang="fr-FR" sz="2000" dirty="0" smtClean="0">
                <a:solidFill>
                  <a:schemeClr val="accent1">
                    <a:lumMod val="75000"/>
                  </a:schemeClr>
                </a:solidFill>
                <a:hlinkClick r:id="rId4" action="ppaction://hlinkpres?slideindex=1&amp;slidetitle="/>
              </a:rPr>
              <a:t>Productions </a:t>
            </a:r>
            <a:r>
              <a:rPr lang="fr-FR" sz="2000" dirty="0">
                <a:solidFill>
                  <a:schemeClr val="accent1">
                    <a:lumMod val="75000"/>
                  </a:schemeClr>
                </a:solidFill>
                <a:hlinkClick r:id="rId4" action="ppaction://hlinkpres?slideindex=1&amp;slidetitle="/>
              </a:rPr>
              <a:t>attendues (à l’attention des professeurs)</a:t>
            </a:r>
            <a:r>
              <a:rPr lang="fr-FR" sz="2000" dirty="0">
                <a:solidFill>
                  <a:schemeClr val="accent1">
                    <a:lumMod val="75000"/>
                  </a:schemeClr>
                </a:solidFill>
              </a:rPr>
              <a:t> </a:t>
            </a:r>
            <a:r>
              <a:rPr lang="fr-FR" sz="2000" dirty="0" smtClean="0">
                <a:solidFill>
                  <a:schemeClr val="accent1">
                    <a:lumMod val="75000"/>
                  </a:schemeClr>
                </a:solidFill>
              </a:rPr>
              <a:t>;</a:t>
            </a:r>
          </a:p>
          <a:p>
            <a:pPr lvl="2">
              <a:buFontTx/>
              <a:buChar char="-"/>
            </a:pPr>
            <a:endParaRPr lang="fr-FR" sz="2000" dirty="0" smtClean="0">
              <a:solidFill>
                <a:schemeClr val="accent1">
                  <a:lumMod val="75000"/>
                </a:schemeClr>
              </a:solidFill>
            </a:endParaRPr>
          </a:p>
          <a:p>
            <a:pPr lvl="2">
              <a:buFontTx/>
              <a:buChar char="-"/>
            </a:pPr>
            <a:r>
              <a:rPr lang="fr-FR" sz="2000" dirty="0" smtClean="0">
                <a:solidFill>
                  <a:schemeClr val="accent1">
                    <a:lumMod val="75000"/>
                  </a:schemeClr>
                </a:solidFill>
                <a:hlinkClick r:id="rId5" action="ppaction://hlinkpres?slideindex=1&amp;slidetitle="/>
              </a:rPr>
              <a:t>Trame de présentation (à l’attention des élèves)</a:t>
            </a:r>
            <a:r>
              <a:rPr lang="fr-FR" sz="2000" dirty="0" smtClean="0">
                <a:solidFill>
                  <a:schemeClr val="accent1">
                    <a:lumMod val="75000"/>
                  </a:schemeClr>
                </a:solidFill>
              </a:rPr>
              <a:t> ;</a:t>
            </a:r>
          </a:p>
          <a:p>
            <a:pPr lvl="2">
              <a:buFontTx/>
              <a:buChar char="-"/>
            </a:pPr>
            <a:endParaRPr lang="fr-FR" sz="2000" dirty="0" smtClean="0">
              <a:solidFill>
                <a:schemeClr val="accent1">
                  <a:lumMod val="75000"/>
                </a:schemeClr>
              </a:solidFill>
            </a:endParaRPr>
          </a:p>
          <a:p>
            <a:pPr lvl="2">
              <a:buFontTx/>
              <a:buChar char="-"/>
            </a:pPr>
            <a:r>
              <a:rPr lang="fr-FR" sz="2000" dirty="0" smtClean="0">
                <a:solidFill>
                  <a:schemeClr val="accent1">
                    <a:lumMod val="75000"/>
                  </a:schemeClr>
                </a:solidFill>
                <a:hlinkClick r:id="rId6" action="ppaction://hlinkfile"/>
              </a:rPr>
              <a:t>Grilles d’évaluation.</a:t>
            </a:r>
            <a:endParaRPr lang="fr-FR" sz="2000" dirty="0" smtClean="0">
              <a:solidFill>
                <a:schemeClr val="accent1">
                  <a:lumMod val="75000"/>
                </a:schemeClr>
              </a:solidFill>
            </a:endParaRPr>
          </a:p>
          <a:p>
            <a:pPr marL="237744" lvl="2" indent="0">
              <a:buNone/>
            </a:pPr>
            <a:endParaRPr lang="fr-FR" sz="2000" dirty="0" smtClean="0">
              <a:solidFill>
                <a:schemeClr val="accent1">
                  <a:lumMod val="75000"/>
                </a:schemeClr>
              </a:solidFill>
            </a:endParaRPr>
          </a:p>
          <a:p>
            <a:pPr marL="237744" lvl="2" indent="0">
              <a:buNone/>
            </a:pPr>
            <a:endParaRPr lang="fr-FR" sz="2000" dirty="0" smtClean="0">
              <a:solidFill>
                <a:schemeClr val="accent1">
                  <a:lumMod val="75000"/>
                </a:schemeClr>
              </a:solidFill>
            </a:endParaRPr>
          </a:p>
        </p:txBody>
      </p:sp>
      <p:pic>
        <p:nvPicPr>
          <p:cNvPr id="5" name="Picture 2">
            <a:hlinkClick r:id="rId7" action="ppaction://hlinksldjump"/>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4" y="5157192"/>
            <a:ext cx="4572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5868144" y="5890046"/>
            <a:ext cx="3168352" cy="923330"/>
          </a:xfrm>
          <a:prstGeom prst="rect">
            <a:avLst/>
          </a:prstGeom>
          <a:noFill/>
        </p:spPr>
        <p:txBody>
          <a:bodyPr wrap="square" rtlCol="0">
            <a:spAutoFit/>
          </a:bodyPr>
          <a:lstStyle/>
          <a:p>
            <a:r>
              <a:rPr lang="fr-FR" b="1" dirty="0" smtClean="0">
                <a:solidFill>
                  <a:schemeClr val="bg1"/>
                </a:solidFill>
              </a:rPr>
              <a:t>Robert AUBLIN, IA-IPR STI</a:t>
            </a:r>
          </a:p>
          <a:p>
            <a:r>
              <a:rPr lang="fr-FR" b="1" dirty="0" smtClean="0">
                <a:solidFill>
                  <a:schemeClr val="bg1"/>
                </a:solidFill>
              </a:rPr>
              <a:t>Philippe LEFEBVRE, IA-IPR STI</a:t>
            </a:r>
          </a:p>
          <a:p>
            <a:r>
              <a:rPr lang="fr-FR" b="1" dirty="0" smtClean="0">
                <a:solidFill>
                  <a:schemeClr val="bg1"/>
                </a:solidFill>
              </a:rPr>
              <a:t>Olivier MONTOUT, CMI STI</a:t>
            </a:r>
            <a:endParaRPr lang="fr-FR" b="1" dirty="0">
              <a:solidFill>
                <a:schemeClr val="bg1"/>
              </a:solidFill>
            </a:endParaRPr>
          </a:p>
        </p:txBody>
      </p:sp>
    </p:spTree>
    <p:extLst>
      <p:ext uri="{BB962C8B-B14F-4D97-AF65-F5344CB8AC3E}">
        <p14:creationId xmlns:p14="http://schemas.microsoft.com/office/powerpoint/2010/main" val="1828051401"/>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5185</TotalTime>
  <Words>815</Words>
  <Application>Microsoft Office PowerPoint</Application>
  <PresentationFormat>Affichage à l'écran (4:3)</PresentationFormat>
  <Paragraphs>113</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Angles</vt:lpstr>
      <vt:lpstr>GROUPE DE PRODUCTION</vt:lpstr>
      <vt:lpstr>ORDRE DU JOUR</vt:lpstr>
      <vt:lpstr>CONDUITE DU PROJET EN TERMINALE</vt:lpstr>
      <vt:lpstr>ORGANISATION PEDAGOGIQUE EN TERMINALE</vt:lpstr>
      <vt:lpstr>CONDUITE DU PROJET EN PREMIERE</vt:lpstr>
      <vt:lpstr>ORGANISATION PEDAGOGIQUE EN PREMIERE</vt:lpstr>
      <vt:lpstr>THEMES POTENTIELS</vt:lpstr>
      <vt:lpstr>THEME ETUDIE PAR LE GROUPE DE PRODUCTION</vt:lpstr>
      <vt:lpstr>THEME ETUDIE PAR LE GROUPE DE PRODUCTION</vt:lpstr>
      <vt:lpstr>MERCI DE VOTRE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MONTOUT Olivier</dc:creator>
  <cp:lastModifiedBy>omontout</cp:lastModifiedBy>
  <cp:revision>66</cp:revision>
  <dcterms:created xsi:type="dcterms:W3CDTF">2014-08-30T00:14:05Z</dcterms:created>
  <dcterms:modified xsi:type="dcterms:W3CDTF">2016-03-10T05:05:51Z</dcterms:modified>
</cp:coreProperties>
</file>