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71" r:id="rId6"/>
    <p:sldId id="262" r:id="rId7"/>
    <p:sldId id="263" r:id="rId8"/>
    <p:sldId id="264" r:id="rId9"/>
    <p:sldId id="273" r:id="rId10"/>
    <p:sldId id="276" r:id="rId11"/>
    <p:sldId id="275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52" d="100"/>
          <a:sy n="52" d="100"/>
        </p:scale>
        <p:origin x="200" y="1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81DD-F8F3-4CF8-9058-887DE604DA20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E5D1-69DD-43AB-8C2E-90D9E703F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84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81DD-F8F3-4CF8-9058-887DE604DA20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E5D1-69DD-43AB-8C2E-90D9E703F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799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81DD-F8F3-4CF8-9058-887DE604DA20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E5D1-69DD-43AB-8C2E-90D9E703F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9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81DD-F8F3-4CF8-9058-887DE604DA20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E5D1-69DD-43AB-8C2E-90D9E703F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96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81DD-F8F3-4CF8-9058-887DE604DA20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E5D1-69DD-43AB-8C2E-90D9E703F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862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81DD-F8F3-4CF8-9058-887DE604DA20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E5D1-69DD-43AB-8C2E-90D9E703F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1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81DD-F8F3-4CF8-9058-887DE604DA20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E5D1-69DD-43AB-8C2E-90D9E703F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47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81DD-F8F3-4CF8-9058-887DE604DA20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E5D1-69DD-43AB-8C2E-90D9E703F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887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81DD-F8F3-4CF8-9058-887DE604DA20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E5D1-69DD-43AB-8C2E-90D9E703F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42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81DD-F8F3-4CF8-9058-887DE604DA20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E5D1-69DD-43AB-8C2E-90D9E703F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107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81DD-F8F3-4CF8-9058-887DE604DA20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7E5D1-69DD-43AB-8C2E-90D9E703F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7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E81DD-F8F3-4CF8-9058-887DE604DA20}" type="datetimeFigureOut">
              <a:rPr lang="fr-FR" smtClean="0"/>
              <a:t>30/06/2019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7E5D1-69DD-43AB-8C2E-90D9E703F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740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53324" y="2955324"/>
            <a:ext cx="9144000" cy="1247350"/>
          </a:xfrm>
        </p:spPr>
        <p:txBody>
          <a:bodyPr/>
          <a:lstStyle/>
          <a:p>
            <a:r>
              <a:rPr lang="fr-FR" b="1" dirty="0">
                <a:latin typeface="+mn-lt"/>
              </a:rPr>
              <a:t>Les plaies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85611" y="1163461"/>
            <a:ext cx="103546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/>
              <a:t>PSC1 - Séquence 10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79561" cy="2279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323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33306"/>
            <a:ext cx="10515600" cy="1325563"/>
          </a:xfrm>
        </p:spPr>
        <p:txBody>
          <a:bodyPr/>
          <a:lstStyle/>
          <a:p>
            <a:pPr algn="ctr"/>
            <a:r>
              <a:rPr lang="fr-FR" b="1" dirty="0"/>
              <a:t>Plaies simples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920329"/>
            <a:ext cx="10515600" cy="2797890"/>
          </a:xfrm>
        </p:spPr>
        <p:txBody>
          <a:bodyPr/>
          <a:lstStyle/>
          <a:p>
            <a:r>
              <a:rPr lang="fr-FR" dirty="0"/>
              <a:t>Se nettoyer les mains avec de l’eau et du savon</a:t>
            </a:r>
          </a:p>
          <a:p>
            <a:r>
              <a:rPr lang="fr-FR" dirty="0"/>
              <a:t>Nettoyer la plaie avec ou sans savon si besoin </a:t>
            </a:r>
            <a:r>
              <a:rPr lang="fr-FR"/>
              <a:t>avec une </a:t>
            </a:r>
            <a:r>
              <a:rPr lang="fr-FR" dirty="0"/>
              <a:t>compresse </a:t>
            </a:r>
          </a:p>
          <a:p>
            <a:r>
              <a:rPr lang="fr-FR" dirty="0"/>
              <a:t>Désinfecter </a:t>
            </a:r>
          </a:p>
          <a:p>
            <a:r>
              <a:rPr lang="fr-FR" dirty="0"/>
              <a:t>Pansement </a:t>
            </a:r>
          </a:p>
          <a:p>
            <a:r>
              <a:rPr lang="fr-FR" dirty="0"/>
              <a:t>Vérifier les vaccins antitétaniques. 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00" y="447399"/>
            <a:ext cx="1852311" cy="1819276"/>
          </a:xfrm>
          <a:prstGeom prst="rect">
            <a:avLst/>
          </a:prstGeom>
        </p:spPr>
      </p:pic>
      <p:pic>
        <p:nvPicPr>
          <p:cNvPr id="5" name="Picture 2" descr="https://encrypted-tbn2.gstatic.com/images?q=tbn:ANd9GcR3kIffBmmG4SX6E_r_Z4d3g_Hpwn6Ow1jZAQoFp9szQch3q_3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771" y="4583185"/>
            <a:ext cx="3566129" cy="1788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3893" y="447398"/>
            <a:ext cx="2343007" cy="181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58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649273" y="334851"/>
            <a:ext cx="2691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PLAIE</a:t>
            </a:r>
          </a:p>
        </p:txBody>
      </p:sp>
      <p:sp>
        <p:nvSpPr>
          <p:cNvPr id="5" name="Rectangle 4"/>
          <p:cNvSpPr/>
          <p:nvPr/>
        </p:nvSpPr>
        <p:spPr>
          <a:xfrm>
            <a:off x="4649273" y="334851"/>
            <a:ext cx="2691684" cy="3863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649273" y="1285742"/>
            <a:ext cx="2691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PROTECTION ADAPTEE </a:t>
            </a:r>
          </a:p>
        </p:txBody>
      </p:sp>
      <p:sp>
        <p:nvSpPr>
          <p:cNvPr id="7" name="Rectangle 6"/>
          <p:cNvSpPr/>
          <p:nvPr/>
        </p:nvSpPr>
        <p:spPr>
          <a:xfrm>
            <a:off x="4649272" y="1285741"/>
            <a:ext cx="2691685" cy="3693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931831" y="2292440"/>
            <a:ext cx="17128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GRAVES </a:t>
            </a:r>
          </a:p>
          <a:p>
            <a:pPr algn="ctr"/>
            <a:r>
              <a:rPr lang="fr-FR" b="1" dirty="0">
                <a:solidFill>
                  <a:schemeClr val="bg1">
                    <a:lumMod val="75000"/>
                  </a:schemeClr>
                </a:solidFill>
              </a:rPr>
              <a:t>Localisation </a:t>
            </a:r>
          </a:p>
          <a:p>
            <a:pPr algn="ctr"/>
            <a:r>
              <a:rPr lang="fr-FR" b="1" dirty="0">
                <a:solidFill>
                  <a:schemeClr val="bg1">
                    <a:lumMod val="75000"/>
                  </a:schemeClr>
                </a:solidFill>
              </a:rPr>
              <a:t>Aspect </a:t>
            </a:r>
          </a:p>
          <a:p>
            <a:pPr algn="ctr"/>
            <a:r>
              <a:rPr lang="fr-FR" b="1" dirty="0">
                <a:solidFill>
                  <a:schemeClr val="bg1">
                    <a:lumMod val="75000"/>
                  </a:schemeClr>
                </a:solidFill>
              </a:rPr>
              <a:t>Mécanisme</a:t>
            </a:r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1931831" y="2292439"/>
            <a:ext cx="1712890" cy="1200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422783" y="2292439"/>
            <a:ext cx="2446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SIMPLES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422783" y="2293053"/>
            <a:ext cx="2446986" cy="3863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8422783" y="3106401"/>
            <a:ext cx="2446986" cy="7443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8422783" y="3155425"/>
            <a:ext cx="2446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NETTOYER</a:t>
            </a:r>
          </a:p>
          <a:p>
            <a:pPr algn="ctr"/>
            <a:r>
              <a:rPr lang="fr-FR" dirty="0"/>
              <a:t>Eau et savon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422783" y="4278378"/>
            <a:ext cx="2446986" cy="5125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8422783" y="4327402"/>
            <a:ext cx="2446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PANSEMENT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95126" y="5267905"/>
            <a:ext cx="3895859" cy="9723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7923726" y="5420167"/>
            <a:ext cx="3438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VERIFIER </a:t>
            </a:r>
          </a:p>
          <a:p>
            <a:pPr algn="ctr"/>
            <a:r>
              <a:rPr lang="fr-FR" dirty="0"/>
              <a:t>La vaccination antitétanique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566670" y="3850782"/>
            <a:ext cx="49068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>
                    <a:lumMod val="75000"/>
                  </a:schemeClr>
                </a:solidFill>
              </a:rPr>
              <a:t>POSITION D’ATTENTE</a:t>
            </a:r>
          </a:p>
          <a:p>
            <a:pPr algn="ctr"/>
            <a:r>
              <a:rPr lang="fr-FR" i="1" dirty="0">
                <a:solidFill>
                  <a:schemeClr val="bg1">
                    <a:lumMod val="75000"/>
                  </a:schemeClr>
                </a:solidFill>
              </a:rPr>
              <a:t>Assise</a:t>
            </a:r>
          </a:p>
          <a:p>
            <a:pPr algn="ctr"/>
            <a:r>
              <a:rPr lang="fr-FR" i="1" dirty="0">
                <a:solidFill>
                  <a:schemeClr val="bg1">
                    <a:lumMod val="75000"/>
                  </a:schemeClr>
                </a:solidFill>
              </a:rPr>
              <a:t>Allongée jambes fléchies </a:t>
            </a:r>
          </a:p>
          <a:p>
            <a:pPr algn="ctr"/>
            <a:r>
              <a:rPr lang="fr-FR" i="1" dirty="0">
                <a:solidFill>
                  <a:schemeClr val="bg1">
                    <a:lumMod val="75000"/>
                  </a:schemeClr>
                </a:solidFill>
              </a:rPr>
              <a:t>Allongée yeux fermés (+ maintien tête si possible)</a:t>
            </a:r>
          </a:p>
          <a:p>
            <a:pPr algn="ctr"/>
            <a:r>
              <a:rPr lang="fr-FR" i="1" dirty="0">
                <a:solidFill>
                  <a:schemeClr val="bg1">
                    <a:lumMod val="75000"/>
                  </a:schemeClr>
                </a:solidFill>
              </a:rPr>
              <a:t>Dans tous les autres cas: allongé</a:t>
            </a:r>
          </a:p>
          <a:p>
            <a:pPr algn="ctr"/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931831" y="5934670"/>
            <a:ext cx="17128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ALERTER </a:t>
            </a:r>
          </a:p>
          <a:p>
            <a:pPr algn="ctr"/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SURVEILLER </a:t>
            </a:r>
          </a:p>
          <a:p>
            <a:pPr algn="ctr"/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PROTEGER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53792" y="3836555"/>
            <a:ext cx="4855335" cy="15725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931831" y="5924282"/>
            <a:ext cx="1712890" cy="933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" name="Connecteur droit avec flèche 23"/>
          <p:cNvCxnSpPr>
            <a:endCxn id="7" idx="0"/>
          </p:cNvCxnSpPr>
          <p:nvPr/>
        </p:nvCxnSpPr>
        <p:spPr>
          <a:xfrm>
            <a:off x="5995114" y="704183"/>
            <a:ext cx="1" cy="581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endCxn id="8" idx="0"/>
          </p:cNvCxnSpPr>
          <p:nvPr/>
        </p:nvCxnSpPr>
        <p:spPr>
          <a:xfrm flipH="1">
            <a:off x="2788276" y="1655074"/>
            <a:ext cx="3232596" cy="6373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endCxn id="10" idx="0"/>
          </p:cNvCxnSpPr>
          <p:nvPr/>
        </p:nvCxnSpPr>
        <p:spPr>
          <a:xfrm>
            <a:off x="6005845" y="1675536"/>
            <a:ext cx="3640431" cy="616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2788276" y="3478590"/>
            <a:ext cx="0" cy="372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endCxn id="13" idx="0"/>
          </p:cNvCxnSpPr>
          <p:nvPr/>
        </p:nvCxnSpPr>
        <p:spPr>
          <a:xfrm>
            <a:off x="9644127" y="2697066"/>
            <a:ext cx="2149" cy="409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>
            <a:endCxn id="22" idx="0"/>
          </p:cNvCxnSpPr>
          <p:nvPr/>
        </p:nvCxnSpPr>
        <p:spPr>
          <a:xfrm flipH="1">
            <a:off x="2788276" y="5409127"/>
            <a:ext cx="8584" cy="515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7340957" y="994962"/>
            <a:ext cx="785612" cy="379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endCxn id="17" idx="0"/>
          </p:cNvCxnSpPr>
          <p:nvPr/>
        </p:nvCxnSpPr>
        <p:spPr>
          <a:xfrm flipH="1">
            <a:off x="9643056" y="4790941"/>
            <a:ext cx="1070" cy="476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endCxn id="15" idx="0"/>
          </p:cNvCxnSpPr>
          <p:nvPr/>
        </p:nvCxnSpPr>
        <p:spPr>
          <a:xfrm>
            <a:off x="9644126" y="3850438"/>
            <a:ext cx="2150" cy="427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8152326" y="653333"/>
            <a:ext cx="2446986" cy="7366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8152326" y="698476"/>
            <a:ext cx="2446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1" dirty="0"/>
              <a:t>Dégager toute source de danger </a:t>
            </a:r>
          </a:p>
          <a:p>
            <a:pPr algn="ctr"/>
            <a:r>
              <a:rPr lang="fr-FR" sz="1200" i="1" dirty="0"/>
              <a:t>Si le mécanismes est dans la plaie, ne pas le retirer </a:t>
            </a:r>
          </a:p>
        </p:txBody>
      </p:sp>
      <p:pic>
        <p:nvPicPr>
          <p:cNvPr id="45" name="Image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743" y="5962130"/>
            <a:ext cx="949415" cy="812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065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1726" y="236348"/>
            <a:ext cx="10515600" cy="882802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Qu’est ce qu’une plaie et quels sont les signes?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477" y="1581194"/>
            <a:ext cx="2200265" cy="2624853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8502" y="1657156"/>
            <a:ext cx="1852311" cy="2472931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5" y="1581194"/>
            <a:ext cx="2585878" cy="262485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314" y="4861382"/>
            <a:ext cx="2609850" cy="1752600"/>
          </a:xfrm>
          <a:prstGeom prst="rect">
            <a:avLst/>
          </a:prstGeom>
        </p:spPr>
      </p:pic>
      <p:pic>
        <p:nvPicPr>
          <p:cNvPr id="1026" name="Picture 2" descr="https://encrypted-tbn2.gstatic.com/images?q=tbn:ANd9GcR3kIffBmmG4SX6E_r_Z4d3g_Hpwn6Ow1jZAQoFp9szQch3q_3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7213" y="4762698"/>
            <a:ext cx="3566129" cy="1788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data:image/jpeg;base64,/9j/4AAQSkZJRgABAQAAAQABAAD/2wCEAAkGBxQTEhQUEhQUFBQUFxQUFRUUFBQUFBQUFBUWFxUUFBUYHCggGBolHBQUITEhJSkrLi4uFx8zODMsNygtLisBCgoKDg0OFxAQGiwcHBwsLCwsLCwsLCwsLCwsLCwsLCwsLCwsLCwsLCwsNiwsLCwsLCwsLC4sNywsLCw3LCs3N//AABEIAMYA/wMBIgACEQEDEQH/xAAbAAACAwEBAQAAAAAAAAAAAAACAwEEBQAGB//EADoQAAIBAgMFBAgFAwUBAAAAAAABAgMRBCExBRJBUWFxgdHwEyIyU5GhscEGQlKT4UNikhQVIzOC8f/EABkBAAMBAQEAAAAAAAAAAAAAAAABAgMEBf/EACMRAQEAAgICAwEAAwEAAAAAAAABAhEDIRIxE0FRBDJhcRT/2gAMAwEAAhEDEQA/ANFbNo+5pftw8Cf9to+5pftw8C3YhnLtrqKctm0fc0v24eAmez6PuaX7cfAvTZVrTHKNRQq4Cj7ql+3HwK8sBS91T/wj4F2chUhp6VlgKXu6f+EfAn/QUfdU/wDCPgOOAlWWAprP0dN/+I+A2ngqLX/XT/wj4D0DBbt7aEZSt+PLH1QvZ9L3VP8Awj4D6GCpcaVL9uPgHCVydDK2/rpmOP4KWzqL/pUv24eBC2fR91T/AG4+AyFVjqUSPK/rWY436Khs6l7mlw/pw8C/h9jUX/Rpftw8CMJH1j0mFoJK4vO/q/HGfTAo4anSleNOEXzjCMXbtSLKxCZOMhm2UlKzJt37aSSeo0XWA9MUa281k8yngdoqbaUlvJ2cXlJPsYtDptwkFa5WhUy0GwqCHQpREzpZaFmGYVSADTLcWmmsmtDcwk7pPmZs4jq+Phh6SlN66Li2zfit9OL+nCa2dtfa0MPDelm3lGK1k/A8BWrTr1HUnq/glwSCxmKniKrnPLkuEVyLuFw5eeWumfHx77qKOH0saeHokUqZeo0jC11TCBVImcPVZZUBWIeTELFdgyYUhFWZ2PNBUmVKkg6syvKQytBKQJLQIJSCSSASgwEiYsAKKt50HQd1z6iUw6cmndd65kZYb9Ojj5fqo3rMv0JI6hKnPKSz7LMCeHdOXq3ceHG3RmFdmK7hHZmlDHK1kYVCrfR6ZMt0yLG0Wak7kbhFNDBL2U6fA87tz8ORqvfjeNRaSWuWh6Vu2YNRhOiseZ2ZtGtCSpV6csk7VI2adlduSemSNbBbXpVFenUjPsY/FYeLWaueVqbLjSnv0k1F+3H6SRWpYnvb2tDEjpVzzuEb4P5mzgqLkru7S1sTJsZXxm6OtVjGO9N2gs2+fRdTyOOxcsTU3pZRWUVwSLv4kpYipP8A65ehjlGMWn2ykk9Srg7PLR8mrP4M314xyW/Jls7C4Y0qVOxFGnYtJGVreQyjTLUWkITCSuSodWV9BM4uzuWY0gp08hxF7Z8ilXZenEoYmJ2R5tVZsXImTBZSAnWJsFBAEKIz0Y2lTLKpZC2NM1ohFivArgE3CTAYUQI6LH0qjWjy5PT+CqmTUrKKvJ27RWS+2mHJlj6q9k3deq3r1GRm14oyf91hym//AD9BlHbEG7Wkusll320MMsNendxc3l76bMKnUZ6WxSjNPo+gx3XXsMrHTFlsm+QiE78R8lkCtgnLn3LmVa1K/wBSxVWfRAQAqzq2GlD1oacV4G9sSrFwe7O7v60WrNcroquORSis7q6to1qCM8fKPUTwzeRMvw5TqWc7NrjxXY1mUtk45zkoSlaT0fB9Lc8j02Eptamvlty5S4vL43YUqSum5R45Zx7ea6lame+aTWfLM8WqNm7aXduy+SIymmnDncuvwr0Vw408y1CBE1yJbyIiRUzTCig5x9Vi2NMtlbEUrlkGx2vK0xatMWa1bD3KcsO0OVNiqkMpwGrDlijRDZaFRpljdChTCkT9qZuLiUZIv4pmZWxEYvPN8lmxloZ05pLPIVFzl7K3e3UOns5t3k231Juci8OHLIr07llDJfqf2Ojhru8s3zeZfWGSGKBFz27MOCYqcMKS8KuBcb5ERJ2vwgIUna12Vsdi6lNwe9/x70d/JN7t88+w0EwcTh1OLT4oStXXTfpbDdSKlBxd0rPNXXMGpsitDlLsyZY/AmPTh6KT9al6tucV7L+D+R6TE5i1GPyZTLTw84NO0k0+qCUeR6TF4VTVmvkYSwTTajdtXy4NLrwfgTY3xz2ROGQqNLeajz8sZVx9NZN2elnrfki1hdnVpJTilG7taTadnq9OiFJa08pIbhKKjNNcLW+h6jAT3lkeZr3pvdmrWzvwaN/YFKSg3JWcne3JWVvp8x4+3PzyeGzNr1tynJrV5Lv1+VzzqNbb9RStHk7v4GVCFvPyHnR/PjrHf6ZY5o5rMFkNxRidV0fniHCdkJxEsmBswJAko7HlJaBdNBE2AivRoKNMYiWItAnJRV5NJc3kviZ1fatP8r33/bp8dDIqp1ZuU3fPJcEuCsWadJIi5t8eC3sNRzqf2p8Fr8QsPgFHRfyWabVy2mrEXK104cEhFOmh1gL2OnVXMTfxkdOJWkw54hFHF42MEnJ2TaHqsrnjvW1ulIK92U6NdS9lpp8i9hoiq4OMQ4Rv2IJENi2vxKc5Uqka1PNxykl+aD1X37j6Bs7ERqxUlmpK67z57Osm91XvdXy4dpr7G2g6Lsl6nFcuwNs+X+e2bnt7hYdCKuz072yvr57xWD23Snlez6qxowqJ6O5fTz7543tl0dlwg7qKvztn8WaVKI0HdGWWdy9lYjDqWquTvqMc+A5GLt3EZqHPN9mi+f0Ff0ccudmKhOe+3J8X/wDBUssvLBvb6efj8yKmea18/a5ne3pTHXSU8yZMU1589pCJUPeF1tB1Km5afx8S0qKjF8+fetC8cLWPJyzFgI5HHHU4EoK4JKEQrnNkXIlIRsXF4Nwbcc4u7y1RUdY1MXXM6chfHtpj/RcetCpVR3+pK1zkxfFF/wDs/wBHSrtimyLiq1dR7eCNJJGGXLnnR1qiirtmRi4yqPetlF5Lpx7y5uSm7vuXBFijBaPIzuTbi4bO8jMLg4yjFrgsmaFKEoq17lOjTcPZzXLwL9Ovzy7TCu/EfpHysKrzekfafHgr8xVTHuctynFtrKTkmorxDpO10s3xeiv2CdEmu6dBOMUo6+bsbuXVl5fEpuuotJvN97fw0RcoMCuVX6NkixSxLjnFtW65FLeAlX4Ai479t+ltya5S+WRZp/iNXs4S7rM8tTbeuS6FhSS016D8rGV/m479PSVPxDH8sJN9bJGTjJSqS35a9NEuCQmhTervbz8ixvrzwDy2MeDDC7ivTnfJ9gaqfMRV1v2kxYmlmjbjMPQcs3lH5vsDwtC+b0+v8F1GuGH3XJzc2uo6MbKy0Iq+ywkDV0fnijVxbecRJBzGEkEnCDrlXE1rDa1SyMjEVbscK0NSdxJFyblM65IlkJleriL5Q158F2BboTG5XpOJr7uSzl9OrBw2Herzb5k0cPbtfMv0qJjllt6HDwzEj0Ns1qPotMbCl0DlhU8yNunxDuMbHsuBFyjqrofTqJ6fBiGnZv8AKu+5KpMtNrkA32CVKrYXBKEnK7k3z82LM6iWoqUuvzFvdFpVzt9ilib6eewClLp8Qt9dDtRDa1TjfV9yyLWHi1/JVoxfA0MLTE0izSjlnp2AVMh1V2K83cET9IlqWsLhr5vRfP8AgTQpbzs9Fx+xpQ6GuGG+65efm+oZckC4Zu4XJA1Vk+76hAVdH54gVeeRBJDA3AVZ2RFSskZeKxTYSJtRisRcp3JlIApArkSkkrsXVq7uvwF04Ob9buXAVul4cdyBKUpuy9WPzZcw2H3eGRZpYdLgWo0DG3b0OPjmMV6lNZNFmFlkKxuKp0leckvPAxJ7alOX/HTe7b2per8FxJ1W01Hp6c480HvR5oxMHUctbLmi5OrGOqFo/KLvpEuN0DPdfJr6FKOIT/K/kdu3zV4gNnyqNaPIFVJ9H8hO9JcmvmFTn3AmmSqf2/cGNZcmDOoLp3YEswsy3RoorUaXQv0FbiRWmMWKFKxdi7CabGOQmjqjbFyvey1JlLkHTjbtLwx25+bmmMPpQsvOY2LFoOJ0vOt3dmoKICGRESAaujDaBqrJ+eIB54rYqvZFt6GJjJ3ZSbSatZsQ2GwJZDRsDFVq1slnJ8PudKtfKK7+AeGo89SbW3HxXIOHw13d5svUo2I3lFXbSMbF7Yc24UU2+MuCM/btmMk028RtCnSV5tX4LizLe2a1VWpw9HH9Tu33Ir4XYt3vVXvvXPT4G1RopIKcrKo7JvLenJzlzl9kadLCouwpFHaO1oUsval+mObJXDo4bisn9VyOnXinnqjGnisRV9m1OPDmLw2ypKW9Kc5N9Wl8AD0Ea65Ayq9AKEGsnpzLHolbUhar6XoC23zL6oo6NANjxUYxknnpxNHD072sMjQQUMM45rTkLZzA6jSZapURdDMsSqiaejElHJASkL3hkEVjjtzcvLr0OlAdFARDSN504crbd0yIxARGRGkUQ0QkHYA6xFWPqvu+oaIqrJ932AnnmjCxsLTZvtGbtaloypU2Mllaac3/AG/UbX4Lnr3BzqRgrtpW85Cyv014eLc3UU6NtCrjtpQhks5cEs8yjito1Kj3aastLlnAbNjHNq8ub17uRDq/4pegrV3ed4w5ZXfgbGEwCgskkWIRsMnVUVeUkg9nJ+ihAXiMVTpK83bpx7kY20PxBb1aSu+dr/BFXDbLqVXvVm7fpv8AV/YWlLtfblSveOHjZLJzf2C2bs3d9aT3pPVv7cjQw2FUVZK1uWiLMaIjiKdLkWFQIq4unSjecku3XuMitj6lbKnenD9VvXl2LghaOU/GbWjG8IJzmtUtF2sy5xxVR331TXKKT+pfwuFUVZLxb5t8zSpYfLIR+1PAqcfbe8+eS/g2sLG4EKJZp0rE1rIdGHKxMpEEdgtHcpAy6E7zYapsZGBUjmz5t+ioxGwYSgEoFxy1MJDUxaiHApOj4jIldMOMhlpaTDK8ZBqoELRyIq+y/PFEKRFWWT88UNLDEYqlvRaHnWGHkMYms1qjLWElUk7ttfXoeo2zg37UVe+q5dSns6kLKt+Df+JODwFrZWXItS3Yq8skjRjQyueZ20pTqbibSVjN1+GlbGbbd3Gmnyvq+5FangKtV3m2ly1b8DbwWzIq1rdrNalhUPyKYbYmB2XGHsrPi9W+1mnCmXlSM3aeLcHuQSc5X7IrmxbV4aOxFeFON5yUV1MqrtSdRWoxsv1y+yDw2y957025y5vRdi0RpUcFYC1WRg9mZ783vTf5n9lwNWjhi1HDlqNNE2nMP1Vhhy1ThYfClfT+BkcPz+AvZ244lJobuyfAsQgkMK8Wd5r9EU6HMb6MNHWDTG5b9o3TrE2OGm0FgjjrAlyDsCkSgJISBJQwYmSmAEipS0bcGcsmC2BVlk/PFDTVBI6xKCGWi5xM+eEs7x+HgadgJQuKxeGVxvShJu1tDEns6UajqOW8nlbRLP8Ag9R6MCdNcibG/wAt+1PCUVx0HejS5Bxo20BdMnxbfPjronGYjdi3GO/JJtLS/eef2FeqpVJ+3KTv0s9O49RGgJWz0m3G0bu7yyb525hYWPL326hg/Vby7OIXoh0aL0v9hkaBOl5c2M9EQjwLNOiuQyNMYolaYZctqIxCuTugND0zuSbkgskE7SmSmCcA2K5yZxDEQkSQkcxm4kixwBNyUyEcAEGLuTvAQ2xFd5PzxDbE15ZMuJpaCRxw6mJAsScJTlE5xOOAwbpKpnHCUOKJaIOAbEohWOODQMjAOxBw9J2ixDiQcLRgsRY44eg4mxxwgI5o44Wg4lHHBDcdY44eg4lkHCDgJSOODSQuQqpLI44cF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81167" y="1657156"/>
            <a:ext cx="2343007" cy="1819276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0" y="285553"/>
            <a:ext cx="123655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/>
              <a:t>Que feriez-vous?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417136" y="255104"/>
            <a:ext cx="78234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Quelles en sont les causes?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205487" y="255103"/>
            <a:ext cx="79545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/>
              <a:t>Y </a:t>
            </a:r>
            <a:r>
              <a:rPr lang="fr-FR" sz="4400" dirty="0" err="1"/>
              <a:t>a-t’il</a:t>
            </a:r>
            <a:r>
              <a:rPr lang="fr-FR" sz="4400" dirty="0"/>
              <a:t> un risque?</a:t>
            </a:r>
          </a:p>
        </p:txBody>
      </p:sp>
    </p:spTree>
    <p:extLst>
      <p:ext uri="{BB962C8B-B14F-4D97-AF65-F5344CB8AC3E}">
        <p14:creationId xmlns:p14="http://schemas.microsoft.com/office/powerpoint/2010/main" val="68866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0" grpId="1"/>
      <p:bldP spid="11" grpId="0"/>
      <p:bldP spid="11" grpId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2914" y="1825625"/>
            <a:ext cx="2158218" cy="464869"/>
          </a:xfrm>
        </p:spPr>
        <p:txBody>
          <a:bodyPr>
            <a:normAutofit fontScale="90000"/>
          </a:bodyPr>
          <a:lstStyle/>
          <a:p>
            <a:r>
              <a:rPr lang="fr-FR" b="1" dirty="0">
                <a:latin typeface="+mn-lt"/>
              </a:rPr>
              <a:t>Objectif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43778"/>
            <a:ext cx="10876722" cy="4351338"/>
          </a:xfrm>
        </p:spPr>
        <p:txBody>
          <a:bodyPr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marL="0" indent="0" algn="ctr">
              <a:buNone/>
            </a:pPr>
            <a:r>
              <a:rPr lang="fr-FR" dirty="0"/>
              <a:t>A la fin de la séquence, vous serez capable de réaliser la conduite à tenir face à une personne présentant une plaie, en fonction de sa gravité. </a:t>
            </a:r>
          </a:p>
        </p:txBody>
      </p:sp>
    </p:spTree>
    <p:extLst>
      <p:ext uri="{BB962C8B-B14F-4D97-AF65-F5344CB8AC3E}">
        <p14:creationId xmlns:p14="http://schemas.microsoft.com/office/powerpoint/2010/main" val="1911051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72197"/>
          </a:xfrm>
        </p:spPr>
        <p:txBody>
          <a:bodyPr/>
          <a:lstStyle/>
          <a:p>
            <a:pPr algn="ctr"/>
            <a:r>
              <a:rPr lang="fr-FR" b="1" dirty="0">
                <a:latin typeface="+mn-lt"/>
              </a:rPr>
              <a:t>Synthèse: </a:t>
            </a:r>
          </a:p>
        </p:txBody>
      </p:sp>
      <p:graphicFrame>
        <p:nvGraphicFramePr>
          <p:cNvPr id="4" name="Espace réservé du contenu 5"/>
          <p:cNvGraphicFramePr>
            <a:graphicFrameLocks/>
          </p:cNvGraphicFramePr>
          <p:nvPr>
            <p:extLst/>
          </p:nvPr>
        </p:nvGraphicFramePr>
        <p:xfrm>
          <a:off x="838200" y="1043189"/>
          <a:ext cx="10515600" cy="5395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954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3200" dirty="0">
                          <a:solidFill>
                            <a:schemeClr val="tx1"/>
                          </a:solidFill>
                        </a:rPr>
                        <a:t>Plaie graves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3200" dirty="0">
                          <a:solidFill>
                            <a:schemeClr val="tx1"/>
                          </a:solidFill>
                        </a:rPr>
                        <a:t>Plaie simples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941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Lésion de la peau avec une atteinte possible des tissus situés dessous.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3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7358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/>
                        <a:t>Les signes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Hémorragie</a:t>
                      </a:r>
                    </a:p>
                    <a:p>
                      <a:pPr algn="ctr"/>
                      <a:r>
                        <a:rPr lang="fr-FR" dirty="0"/>
                        <a:t>Mécanisme pénétrant </a:t>
                      </a:r>
                      <a:endParaRPr lang="fr-FR" baseline="0" dirty="0"/>
                    </a:p>
                    <a:p>
                      <a:pPr algn="ctr"/>
                      <a:r>
                        <a:rPr lang="fr-FR" baseline="0" dirty="0"/>
                        <a:t>Localisation (thoracique, abdominale, oculaire, proche d’un orifice naturelle)</a:t>
                      </a:r>
                    </a:p>
                    <a:p>
                      <a:pPr algn="ctr"/>
                      <a:r>
                        <a:rPr lang="fr-FR" baseline="0" dirty="0"/>
                        <a:t>Aspect: déchiqueté, écrasé 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Petite coupure superficielle</a:t>
                      </a:r>
                    </a:p>
                    <a:p>
                      <a:pPr algn="ctr"/>
                      <a:r>
                        <a:rPr lang="fr-FR" dirty="0"/>
                        <a:t>Saigne un peu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/>
                        <a:t>Les causes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fr-FR" dirty="0"/>
                        <a:t>Secondaire à un traumatisme</a:t>
                      </a:r>
                    </a:p>
                    <a:p>
                      <a:pPr marL="0" indent="0" algn="ctr">
                        <a:buNone/>
                      </a:pPr>
                      <a:endParaRPr lang="fr-FR" dirty="0"/>
                    </a:p>
                    <a:p>
                      <a:pPr marL="0" indent="0" algn="ctr">
                        <a:buNone/>
                      </a:pPr>
                      <a:r>
                        <a:rPr lang="fr-FR" dirty="0"/>
                        <a:t>Morsure</a:t>
                      </a:r>
                      <a:r>
                        <a:rPr lang="fr-FR" baseline="0" dirty="0"/>
                        <a:t>                    </a:t>
                      </a:r>
                      <a:r>
                        <a:rPr lang="fr-FR" dirty="0"/>
                        <a:t>Eraflure</a:t>
                      </a:r>
                      <a:r>
                        <a:rPr lang="fr-FR" baseline="0" dirty="0"/>
                        <a:t>                          </a:t>
                      </a:r>
                      <a:r>
                        <a:rPr lang="fr-FR" dirty="0"/>
                        <a:t>Coupure</a:t>
                      </a:r>
                      <a:r>
                        <a:rPr lang="fr-FR" baseline="0" dirty="0"/>
                        <a:t>                           </a:t>
                      </a:r>
                      <a:r>
                        <a:rPr lang="fr-FR" dirty="0"/>
                        <a:t>Piqure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9627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/>
                        <a:t>Les risques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Infection (tétanos)</a:t>
                      </a:r>
                    </a:p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hémorragie ou défaillance de la respiration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Infection (tétanos)</a:t>
                      </a:r>
                      <a:r>
                        <a:rPr lang="fr-FR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fr-FR" sz="2800" b="1" dirty="0">
                          <a:solidFill>
                            <a:schemeClr val="tx1"/>
                          </a:solidFill>
                        </a:rPr>
                        <a:t>Identifier</a:t>
                      </a:r>
                      <a:r>
                        <a:rPr lang="fr-FR" sz="2800" b="1" baseline="0" dirty="0">
                          <a:solidFill>
                            <a:schemeClr val="tx1"/>
                          </a:solidFill>
                        </a:rPr>
                        <a:t> la gravité de la plaie pour adopter une CAT adaptée. </a:t>
                      </a:r>
                      <a:endParaRPr lang="fr-FR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796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649273" y="334851"/>
            <a:ext cx="2691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PLAIE</a:t>
            </a:r>
          </a:p>
        </p:txBody>
      </p:sp>
      <p:sp>
        <p:nvSpPr>
          <p:cNvPr id="5" name="Rectangle 4"/>
          <p:cNvSpPr/>
          <p:nvPr/>
        </p:nvSpPr>
        <p:spPr>
          <a:xfrm>
            <a:off x="4649273" y="334851"/>
            <a:ext cx="2691684" cy="3863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649273" y="1285742"/>
            <a:ext cx="2691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PROTECTION ADAPTEE </a:t>
            </a:r>
          </a:p>
        </p:txBody>
      </p:sp>
      <p:sp>
        <p:nvSpPr>
          <p:cNvPr id="7" name="Rectangle 6"/>
          <p:cNvSpPr/>
          <p:nvPr/>
        </p:nvSpPr>
        <p:spPr>
          <a:xfrm>
            <a:off x="4649272" y="1285741"/>
            <a:ext cx="2691685" cy="3693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931831" y="2292440"/>
            <a:ext cx="17128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GRAVES </a:t>
            </a:r>
          </a:p>
          <a:p>
            <a:pPr algn="ctr"/>
            <a:r>
              <a:rPr lang="fr-FR" b="1" dirty="0"/>
              <a:t>Localisation </a:t>
            </a:r>
          </a:p>
          <a:p>
            <a:pPr algn="ctr"/>
            <a:r>
              <a:rPr lang="fr-FR" b="1" dirty="0"/>
              <a:t>Aspect </a:t>
            </a:r>
          </a:p>
          <a:p>
            <a:pPr algn="ctr"/>
            <a:r>
              <a:rPr lang="fr-FR" b="1" dirty="0"/>
              <a:t>Mécanisme</a:t>
            </a:r>
            <a:r>
              <a:rPr lang="fr-FR" dirty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1931831" y="2292439"/>
            <a:ext cx="1712890" cy="1200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8422783" y="2292439"/>
            <a:ext cx="2446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SIMPLES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422783" y="2293053"/>
            <a:ext cx="2446986" cy="3863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422783" y="3106401"/>
            <a:ext cx="2446986" cy="7443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8422783" y="3155425"/>
            <a:ext cx="2446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NETTOYER</a:t>
            </a:r>
          </a:p>
          <a:p>
            <a:pPr algn="ctr"/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Eau et savon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422783" y="4278378"/>
            <a:ext cx="2446986" cy="5125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8422783" y="4327402"/>
            <a:ext cx="2446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PANSEMENT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95126" y="5267905"/>
            <a:ext cx="3895859" cy="9723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7923726" y="5420167"/>
            <a:ext cx="3438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VERIFIER </a:t>
            </a:r>
          </a:p>
          <a:p>
            <a:pPr algn="ctr"/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La vaccination antitétanique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566670" y="3850782"/>
            <a:ext cx="49068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POSITION D’ATTENTE</a:t>
            </a:r>
          </a:p>
          <a:p>
            <a:pPr algn="ctr"/>
            <a:r>
              <a:rPr lang="fr-FR" i="1" dirty="0"/>
              <a:t>Assise</a:t>
            </a:r>
          </a:p>
          <a:p>
            <a:pPr algn="ctr"/>
            <a:r>
              <a:rPr lang="fr-FR" i="1" dirty="0"/>
              <a:t>Allongée jambes fléchies </a:t>
            </a:r>
          </a:p>
          <a:p>
            <a:pPr algn="ctr"/>
            <a:r>
              <a:rPr lang="fr-FR" i="1" dirty="0"/>
              <a:t>Allongée yeux fermés (+ maintien tête si possible)</a:t>
            </a:r>
          </a:p>
          <a:p>
            <a:pPr algn="ctr"/>
            <a:r>
              <a:rPr lang="fr-FR" i="1" dirty="0"/>
              <a:t>Dans tous les autres cas: allongé</a:t>
            </a:r>
          </a:p>
          <a:p>
            <a:pPr algn="ctr"/>
            <a:r>
              <a:rPr lang="fr-FR" dirty="0"/>
              <a:t> 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931831" y="5934670"/>
            <a:ext cx="17128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ALERTER </a:t>
            </a:r>
          </a:p>
          <a:p>
            <a:pPr algn="ctr"/>
            <a:r>
              <a:rPr lang="fr-FR" dirty="0"/>
              <a:t>SURVEILLER </a:t>
            </a:r>
          </a:p>
          <a:p>
            <a:pPr algn="ctr"/>
            <a:r>
              <a:rPr lang="fr-FR" dirty="0"/>
              <a:t>PROTEGER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53792" y="3836555"/>
            <a:ext cx="4855335" cy="15725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1931831" y="5924282"/>
            <a:ext cx="1712890" cy="933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" name="Connecteur droit avec flèche 23"/>
          <p:cNvCxnSpPr>
            <a:endCxn id="7" idx="0"/>
          </p:cNvCxnSpPr>
          <p:nvPr/>
        </p:nvCxnSpPr>
        <p:spPr>
          <a:xfrm>
            <a:off x="5995114" y="704183"/>
            <a:ext cx="1" cy="581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endCxn id="8" idx="0"/>
          </p:cNvCxnSpPr>
          <p:nvPr/>
        </p:nvCxnSpPr>
        <p:spPr>
          <a:xfrm flipH="1">
            <a:off x="2788276" y="1655074"/>
            <a:ext cx="3232596" cy="6373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endCxn id="10" idx="0"/>
          </p:cNvCxnSpPr>
          <p:nvPr/>
        </p:nvCxnSpPr>
        <p:spPr>
          <a:xfrm>
            <a:off x="6005845" y="1675536"/>
            <a:ext cx="3640431" cy="616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2788276" y="3478590"/>
            <a:ext cx="0" cy="372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endCxn id="13" idx="0"/>
          </p:cNvCxnSpPr>
          <p:nvPr/>
        </p:nvCxnSpPr>
        <p:spPr>
          <a:xfrm>
            <a:off x="9644127" y="2697066"/>
            <a:ext cx="2149" cy="409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>
            <a:endCxn id="22" idx="0"/>
          </p:cNvCxnSpPr>
          <p:nvPr/>
        </p:nvCxnSpPr>
        <p:spPr>
          <a:xfrm flipH="1">
            <a:off x="2788276" y="5409127"/>
            <a:ext cx="8584" cy="515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7340957" y="994962"/>
            <a:ext cx="785612" cy="379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endCxn id="17" idx="0"/>
          </p:cNvCxnSpPr>
          <p:nvPr/>
        </p:nvCxnSpPr>
        <p:spPr>
          <a:xfrm flipH="1">
            <a:off x="9643056" y="4790941"/>
            <a:ext cx="1070" cy="476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endCxn id="15" idx="0"/>
          </p:cNvCxnSpPr>
          <p:nvPr/>
        </p:nvCxnSpPr>
        <p:spPr>
          <a:xfrm>
            <a:off x="9644126" y="3850438"/>
            <a:ext cx="2150" cy="427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8152326" y="653333"/>
            <a:ext cx="2446986" cy="7366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8152326" y="698476"/>
            <a:ext cx="2446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i="1" dirty="0"/>
              <a:t>Dégager toute source de danger </a:t>
            </a:r>
          </a:p>
          <a:p>
            <a:pPr algn="ctr"/>
            <a:r>
              <a:rPr lang="fr-FR" sz="1200" i="1" dirty="0"/>
              <a:t>Si le mécanismes est dans la plaie, ne pas le retirer </a:t>
            </a:r>
          </a:p>
        </p:txBody>
      </p:sp>
      <p:pic>
        <p:nvPicPr>
          <p:cNvPr id="45" name="Image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743" y="5962130"/>
            <a:ext cx="949415" cy="812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886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latin typeface="+mn-lt"/>
              </a:rPr>
              <a:t>Plaies à l’</a:t>
            </a:r>
            <a:r>
              <a:rPr lang="fr-FR" b="1" dirty="0" err="1">
                <a:latin typeface="+mn-lt"/>
              </a:rPr>
              <a:t>oeil</a:t>
            </a:r>
            <a:endParaRPr lang="fr-FR" b="1" dirty="0">
              <a:latin typeface="+mn-lt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6689" y="1990699"/>
            <a:ext cx="6244897" cy="42077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9839459" y="6156101"/>
            <a:ext cx="721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DCJM</a:t>
            </a:r>
          </a:p>
        </p:txBody>
      </p:sp>
    </p:spTree>
    <p:extLst>
      <p:ext uri="{BB962C8B-B14F-4D97-AF65-F5344CB8AC3E}">
        <p14:creationId xmlns:p14="http://schemas.microsoft.com/office/powerpoint/2010/main" val="337795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latin typeface="+mn-lt"/>
              </a:rPr>
              <a:t>Plaies à l’abdomen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9000" y="1840137"/>
            <a:ext cx="7183003" cy="4797519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9839459" y="6156101"/>
            <a:ext cx="721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DCJM</a:t>
            </a:r>
          </a:p>
        </p:txBody>
      </p:sp>
    </p:spTree>
    <p:extLst>
      <p:ext uri="{BB962C8B-B14F-4D97-AF65-F5344CB8AC3E}">
        <p14:creationId xmlns:p14="http://schemas.microsoft.com/office/powerpoint/2010/main" val="1407977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latin typeface="+mn-lt"/>
              </a:rPr>
              <a:t>Plaies au thorax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23623"/>
            <a:ext cx="8234118" cy="4317144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9839459" y="6156101"/>
            <a:ext cx="721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DCJM</a:t>
            </a:r>
          </a:p>
        </p:txBody>
      </p:sp>
    </p:spTree>
    <p:extLst>
      <p:ext uri="{BB962C8B-B14F-4D97-AF65-F5344CB8AC3E}">
        <p14:creationId xmlns:p14="http://schemas.microsoft.com/office/powerpoint/2010/main" val="2043934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A vous de jouer!!!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510" y="1628800"/>
            <a:ext cx="8832981" cy="4392488"/>
          </a:xfrm>
        </p:spPr>
      </p:pic>
    </p:spTree>
    <p:extLst>
      <p:ext uri="{BB962C8B-B14F-4D97-AF65-F5344CB8AC3E}">
        <p14:creationId xmlns:p14="http://schemas.microsoft.com/office/powerpoint/2010/main" val="14421281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315</Words>
  <Application>Microsoft Macintosh PowerPoint</Application>
  <PresentationFormat>Grand écran</PresentationFormat>
  <Paragraphs>90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Les plaies</vt:lpstr>
      <vt:lpstr>Qu’est ce qu’une plaie et quels sont les signes?</vt:lpstr>
      <vt:lpstr>Objectif</vt:lpstr>
      <vt:lpstr>Synthèse: </vt:lpstr>
      <vt:lpstr>Présentation PowerPoint</vt:lpstr>
      <vt:lpstr>Plaies à l’oeil</vt:lpstr>
      <vt:lpstr>Plaies à l’abdomen</vt:lpstr>
      <vt:lpstr>Plaies au thorax</vt:lpstr>
      <vt:lpstr>A vous de jouer!!!</vt:lpstr>
      <vt:lpstr>Plaies simples 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Cédric</dc:creator>
  <cp:lastModifiedBy>sophie Bergé</cp:lastModifiedBy>
  <cp:revision>11</cp:revision>
  <dcterms:created xsi:type="dcterms:W3CDTF">2018-04-15T05:03:58Z</dcterms:created>
  <dcterms:modified xsi:type="dcterms:W3CDTF">2019-06-30T12:06:57Z</dcterms:modified>
</cp:coreProperties>
</file>