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5" r:id="rId6"/>
    <p:sldId id="262" r:id="rId7"/>
    <p:sldId id="260" r:id="rId8"/>
    <p:sldId id="266" r:id="rId9"/>
    <p:sldId id="261" r:id="rId10"/>
  </p:sldIdLst>
  <p:sldSz cx="9144000" cy="6858000" type="screen4x3"/>
  <p:notesSz cx="6858000" cy="97107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821" autoAdjust="0"/>
  </p:normalViewPr>
  <p:slideViewPr>
    <p:cSldViewPr>
      <p:cViewPr varScale="1">
        <p:scale>
          <a:sx n="35" d="100"/>
          <a:sy n="35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652B4-CEF3-4CA9-B132-2B57E543DA12}" type="datetimeFigureOut">
              <a:rPr lang="fr-FR" smtClean="0"/>
              <a:pPr/>
              <a:t>28/11/2014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2233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2233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66A76-A593-4F7D-A000-1A7D3B67CD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293EC-B27A-4B0B-B01C-9ADA2C175F9B}" type="datetimeFigureOut">
              <a:rPr lang="fr-FR" smtClean="0"/>
              <a:pPr/>
              <a:t>28/11/2014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612601"/>
            <a:ext cx="5486400" cy="4369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86DEB-E745-44A2-A2C9-C291ACD1C90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86DEB-E745-44A2-A2C9-C291ACD1C90C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Attendre des réponses des élèves avant</a:t>
            </a:r>
            <a:r>
              <a:rPr lang="fr-FR" baseline="0" dirty="0" smtClean="0"/>
              <a:t> de donner les réponses.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86DEB-E745-44A2-A2C9-C291ACD1C90C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Maintenant que vous connaissez la définition d’un malaise, que vous connaissez les causes et les risques nous allons pouvoir étudier les</a:t>
            </a:r>
            <a:r>
              <a:rPr lang="fr-FR" baseline="0" dirty="0" smtClean="0"/>
              <a:t> signes et </a:t>
            </a:r>
            <a:r>
              <a:rPr lang="fr-FR" dirty="0" smtClean="0"/>
              <a:t>la conduite à tenir face à une victime qui présente un malaise. C’est pourquoi</a:t>
            </a:r>
            <a:r>
              <a:rPr lang="fr-FR" baseline="0" dirty="0" smtClean="0"/>
              <a:t> à </a:t>
            </a:r>
            <a:r>
              <a:rPr lang="fr-FR" baseline="0" dirty="0" smtClean="0"/>
              <a:t>l’issue </a:t>
            </a:r>
            <a:r>
              <a:rPr lang="fr-FR" baseline="0" dirty="0" smtClean="0"/>
              <a:t>de cette </a:t>
            </a:r>
            <a:r>
              <a:rPr lang="fr-FR" baseline="0" dirty="0" smtClean="0"/>
              <a:t>partie </a:t>
            </a:r>
            <a:r>
              <a:rPr lang="fr-FR" baseline="0" dirty="0" smtClean="0"/>
              <a:t>vous serez capable…</a:t>
            </a:r>
            <a:r>
              <a:rPr lang="fr-FR" b="1" baseline="0" dirty="0" smtClean="0"/>
              <a:t>situation de malaise jouée</a:t>
            </a:r>
          </a:p>
          <a:p>
            <a:r>
              <a:rPr lang="fr-FR" b="1" baseline="0" dirty="0" smtClean="0"/>
              <a:t>2 téléphones (sauveteur/victime+ 15) couverture</a:t>
            </a:r>
            <a:endParaRPr lang="fr-FR" baseline="0" dirty="0" smtClean="0"/>
          </a:p>
          <a:p>
            <a:r>
              <a:rPr lang="fr-FR" b="0" baseline="0" dirty="0" smtClean="0"/>
              <a:t>On va définir ensemble la conduite a tenir à partir </a:t>
            </a:r>
            <a:r>
              <a:rPr lang="fr-FR" b="1" baseline="0" dirty="0" smtClean="0"/>
              <a:t>d’une situation jouée</a:t>
            </a:r>
          </a:p>
          <a:p>
            <a:r>
              <a:rPr lang="fr-FR" b="1" baseline="0" dirty="0" smtClean="0"/>
              <a:t>Sueur + se tenir la poitrine (pas </a:t>
            </a:r>
            <a:r>
              <a:rPr lang="fr-FR" b="1" baseline="0" dirty="0" smtClean="0"/>
              <a:t>ou peu de maquillage = pâleur sous les yeux)</a:t>
            </a:r>
            <a:endParaRPr lang="fr-FR" b="1" baseline="0" dirty="0" smtClean="0"/>
          </a:p>
          <a:p>
            <a:r>
              <a:rPr lang="fr-FR" b="1" baseline="0" dirty="0" smtClean="0"/>
              <a:t>Durant la situation:  allonger la victime, faire communiquer médecin et victime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86DEB-E745-44A2-A2C9-C291ACD1C90C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Cela</a:t>
            </a:r>
            <a:r>
              <a:rPr lang="fr-FR" baseline="0" dirty="0" smtClean="0"/>
              <a:t> vous est il déjà arrivé? </a:t>
            </a:r>
          </a:p>
          <a:p>
            <a:r>
              <a:rPr lang="fr-FR" dirty="0" smtClean="0"/>
              <a:t>Que feriez vous dans cette situation?</a:t>
            </a:r>
          </a:p>
          <a:p>
            <a:r>
              <a:rPr lang="fr-FR" dirty="0" smtClean="0"/>
              <a:t>Ça va? Qu’est ce qui t’arrive? Tu veux t’asseoir?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>
                <a:solidFill>
                  <a:srgbClr val="FF0000"/>
                </a:solidFill>
              </a:rPr>
              <a:t>Age = 12ans, durée du malaise=5minutes, traitement médicamenteux=non, maladie ou hospitalisation ou traumatisme récent = non, 1</a:t>
            </a:r>
            <a:r>
              <a:rPr lang="fr-FR" sz="1200" baseline="30000" dirty="0" smtClean="0">
                <a:solidFill>
                  <a:srgbClr val="FF0000"/>
                </a:solidFill>
              </a:rPr>
              <a:t>er</a:t>
            </a:r>
            <a:r>
              <a:rPr lang="fr-FR" sz="1200" dirty="0" smtClean="0">
                <a:solidFill>
                  <a:srgbClr val="FF0000"/>
                </a:solidFill>
              </a:rPr>
              <a:t> malaise= oui, on a </a:t>
            </a:r>
            <a:r>
              <a:rPr lang="fr-FR" sz="1200" dirty="0" err="1" smtClean="0">
                <a:solidFill>
                  <a:srgbClr val="FF0000"/>
                </a:solidFill>
              </a:rPr>
              <a:t>bcp</a:t>
            </a:r>
            <a:r>
              <a:rPr lang="fr-FR" sz="1200" dirty="0" smtClean="0">
                <a:solidFill>
                  <a:srgbClr val="FF0000"/>
                </a:solidFill>
              </a:rPr>
              <a:t> couru sous le soleil en EPS.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86DEB-E745-44A2-A2C9-C291ACD1C90C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Comment avez reconnu que cette victime</a:t>
            </a:r>
            <a:r>
              <a:rPr lang="fr-FR" baseline="0" dirty="0" smtClean="0"/>
              <a:t> faisait un malaise?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86DEB-E745-44A2-A2C9-C291ACD1C90C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86DEB-E745-44A2-A2C9-C291ACD1C90C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558B-7765-4329-A754-A80F3EE8ACC2}" type="datetime1">
              <a:rPr lang="fr-FR" smtClean="0"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80319-8FB2-4376-BA48-FBFC220C9E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A3897-08AF-4D54-8D97-9DE0CA31700A}" type="datetime1">
              <a:rPr lang="fr-FR" smtClean="0"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80319-8FB2-4376-BA48-FBFC220C9E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5E68-3F7F-4C06-A142-AE0F6C46F0FB}" type="datetime1">
              <a:rPr lang="fr-FR" smtClean="0"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80319-8FB2-4376-BA48-FBFC220C9E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2E7B3-9FA4-426D-8043-FFAEE0BAE747}" type="datetime1">
              <a:rPr lang="fr-FR" smtClean="0"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80319-8FB2-4376-BA48-FBFC220C9E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DA5B-ABE9-40C2-885C-680BDD5EB160}" type="datetime1">
              <a:rPr lang="fr-FR" smtClean="0"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80319-8FB2-4376-BA48-FBFC220C9E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DEF7-2DB0-44B7-80CC-B18E2942A9F7}" type="datetime1">
              <a:rPr lang="fr-FR" smtClean="0"/>
              <a:t>28/11/2014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80319-8FB2-4376-BA48-FBFC220C9E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4C9B-FC26-4EDC-96C2-E1BC76E6C491}" type="datetime1">
              <a:rPr lang="fr-FR" smtClean="0"/>
              <a:t>28/11/2014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80319-8FB2-4376-BA48-FBFC220C9E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27FAA-AEFC-4992-81D2-EB36A59A077D}" type="datetime1">
              <a:rPr lang="fr-FR" smtClean="0"/>
              <a:t>28/11/2014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80319-8FB2-4376-BA48-FBFC220C9E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93A5-8829-43A5-A331-75F67A7E97BD}" type="datetime1">
              <a:rPr lang="fr-FR" smtClean="0"/>
              <a:t>28/11/2014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80319-8FB2-4376-BA48-FBFC220C9E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F5A-9335-44B6-971F-8947E6A420B5}" type="datetime1">
              <a:rPr lang="fr-FR" smtClean="0"/>
              <a:t>28/11/2014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80319-8FB2-4376-BA48-FBFC220C9E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8828-2E40-4090-82C7-D782FCD2345C}" type="datetime1">
              <a:rPr lang="fr-FR" smtClean="0"/>
              <a:t>28/11/2014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80319-8FB2-4376-BA48-FBFC220C9E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8A3EB-789B-4E27-95FF-7689AF23F4FD}" type="datetime1">
              <a:rPr lang="fr-FR" smtClean="0"/>
              <a:t>28/11/2014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Laurent BETTINI moniteur PSC1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80319-8FB2-4376-BA48-FBFC220C9E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r>
              <a:rPr lang="fr-FR" sz="7200" b="1" i="1" dirty="0" smtClean="0">
                <a:solidFill>
                  <a:srgbClr val="7030A0"/>
                </a:solidFill>
                <a:latin typeface="Chiller" pitchFamily="82" charset="0"/>
              </a:rPr>
              <a:t>Les malaises</a:t>
            </a:r>
            <a:endParaRPr lang="fr-FR" sz="7200" b="1" i="1" dirty="0">
              <a:solidFill>
                <a:srgbClr val="7030A0"/>
              </a:solidFill>
              <a:latin typeface="Chiller" pitchFamily="8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2780928"/>
            <a:ext cx="7992888" cy="2664296"/>
          </a:xfrm>
        </p:spPr>
        <p:txBody>
          <a:bodyPr>
            <a:normAutofit lnSpcReduction="10000"/>
          </a:bodyPr>
          <a:lstStyle/>
          <a:p>
            <a:r>
              <a:rPr lang="fr-FR" i="1" u="sng" dirty="0" smtClean="0"/>
              <a:t>Objectif: </a:t>
            </a:r>
          </a:p>
          <a:p>
            <a:r>
              <a:rPr lang="fr-FR" dirty="0" smtClean="0"/>
              <a:t>Capable, face à une victime qui se plaint</a:t>
            </a:r>
          </a:p>
          <a:p>
            <a:r>
              <a:rPr lang="fr-FR" dirty="0" smtClean="0"/>
              <a:t> d’un </a:t>
            </a:r>
            <a:r>
              <a:rPr lang="fr-FR" b="1" dirty="0" smtClean="0"/>
              <a:t>malaise</a:t>
            </a:r>
            <a:r>
              <a:rPr lang="fr-FR" dirty="0" smtClean="0"/>
              <a:t>, </a:t>
            </a:r>
          </a:p>
          <a:p>
            <a:r>
              <a:rPr lang="fr-FR" dirty="0" smtClean="0"/>
              <a:t>d’en reconnaitre les </a:t>
            </a:r>
            <a:r>
              <a:rPr lang="fr-FR" b="1" dirty="0" smtClean="0"/>
              <a:t>signes</a:t>
            </a:r>
            <a:r>
              <a:rPr lang="fr-FR" dirty="0" smtClean="0"/>
              <a:t> et de réaliser les </a:t>
            </a:r>
            <a:r>
              <a:rPr lang="fr-FR" b="1" dirty="0" smtClean="0"/>
              <a:t>gestes de secours adaptés et nécessaires</a:t>
            </a:r>
            <a:endParaRPr lang="fr-FR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Qu’évoque pour vous un </a:t>
            </a:r>
            <a:br>
              <a:rPr lang="fr-FR" dirty="0" smtClean="0"/>
            </a:br>
            <a:r>
              <a:rPr lang="fr-FR" sz="6000" b="1" i="1" dirty="0" smtClean="0">
                <a:solidFill>
                  <a:srgbClr val="7030A0"/>
                </a:solidFill>
                <a:latin typeface="Chiller" pitchFamily="82" charset="0"/>
              </a:rPr>
              <a:t>malaise  </a:t>
            </a:r>
            <a:r>
              <a:rPr lang="fr-FR" sz="6000" i="1" dirty="0" smtClean="0">
                <a:solidFill>
                  <a:srgbClr val="7030A0"/>
                </a:solidFill>
              </a:rPr>
              <a:t>?</a:t>
            </a:r>
            <a:endParaRPr lang="fr-FR" i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 </a:t>
            </a:r>
            <a:r>
              <a:rPr lang="fr-FR" sz="4000" b="1" dirty="0" smtClean="0"/>
              <a:t>Définition</a:t>
            </a:r>
            <a:endParaRPr lang="fr-FR" b="1" dirty="0" smtClean="0"/>
          </a:p>
          <a:p>
            <a:pPr algn="ctr">
              <a:buNone/>
            </a:pPr>
            <a:r>
              <a:rPr lang="fr-FR" b="1" dirty="0" smtClean="0"/>
              <a:t>Sensation pénible </a:t>
            </a:r>
            <a:r>
              <a:rPr lang="fr-FR" dirty="0" smtClean="0"/>
              <a:t>traduisant un trouble du fonctionnement de l’organisme, sans pouvoir en identifier obligatoirement l’origine. </a:t>
            </a:r>
          </a:p>
          <a:p>
            <a:pPr algn="ctr">
              <a:buNone/>
            </a:pPr>
            <a:r>
              <a:rPr lang="fr-FR" dirty="0" smtClean="0"/>
              <a:t>Cette sensation, </a:t>
            </a:r>
            <a:r>
              <a:rPr lang="fr-FR" b="1" dirty="0" smtClean="0"/>
              <a:t>parfois répétitive</a:t>
            </a:r>
            <a:r>
              <a:rPr lang="fr-FR" dirty="0" smtClean="0"/>
              <a:t>, peut être </a:t>
            </a:r>
            <a:r>
              <a:rPr lang="fr-FR" b="1" dirty="0" smtClean="0"/>
              <a:t>fugace</a:t>
            </a:r>
            <a:r>
              <a:rPr lang="fr-FR" dirty="0" smtClean="0"/>
              <a:t> ou </a:t>
            </a:r>
            <a:r>
              <a:rPr lang="fr-FR" b="1" dirty="0" smtClean="0"/>
              <a:t>durable</a:t>
            </a:r>
            <a:r>
              <a:rPr lang="fr-FR" dirty="0" smtClean="0"/>
              <a:t>, de </a:t>
            </a:r>
            <a:r>
              <a:rPr lang="fr-FR" b="1" dirty="0" smtClean="0"/>
              <a:t>survenue brutale </a:t>
            </a:r>
            <a:r>
              <a:rPr lang="fr-FR" dirty="0" smtClean="0"/>
              <a:t>ou </a:t>
            </a:r>
            <a:r>
              <a:rPr lang="fr-FR" b="1" dirty="0" smtClean="0"/>
              <a:t>progressive</a:t>
            </a:r>
            <a:endParaRPr lang="fr-FR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Malaise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19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4868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Causes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Risques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 anchor="ctr"/>
                </a:tc>
              </a:tr>
              <a:tr h="2870994">
                <a:tc>
                  <a:txBody>
                    <a:bodyPr/>
                    <a:lstStyle/>
                    <a:p>
                      <a:pPr algn="l"/>
                      <a:r>
                        <a:rPr lang="fr-FR" sz="3200" dirty="0" smtClean="0"/>
                        <a:t>Maladie</a:t>
                      </a:r>
                    </a:p>
                    <a:p>
                      <a:pPr algn="l"/>
                      <a:endParaRPr lang="fr-FR" sz="3200" dirty="0" smtClean="0"/>
                    </a:p>
                    <a:p>
                      <a:pPr algn="l"/>
                      <a:r>
                        <a:rPr lang="fr-FR" sz="3200" dirty="0" smtClean="0"/>
                        <a:t>Intoxications</a:t>
                      </a:r>
                    </a:p>
                    <a:p>
                      <a:pPr algn="l"/>
                      <a:endParaRPr lang="fr-FR" sz="3200" dirty="0" smtClean="0"/>
                    </a:p>
                    <a:p>
                      <a:pPr algn="l"/>
                      <a:r>
                        <a:rPr lang="fr-FR" sz="3200" dirty="0" smtClean="0"/>
                        <a:t>Allergies</a:t>
                      </a:r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4000" dirty="0" smtClean="0"/>
                        <a:t>Détresse vitale</a:t>
                      </a:r>
                    </a:p>
                    <a:p>
                      <a:pPr algn="l"/>
                      <a:endParaRPr lang="fr-FR" sz="4000" dirty="0" smtClean="0"/>
                    </a:p>
                    <a:p>
                      <a:pPr algn="l"/>
                      <a:r>
                        <a:rPr lang="fr-FR" sz="4000" dirty="0" smtClean="0"/>
                        <a:t>Sur-accident </a:t>
                      </a:r>
                      <a:endParaRPr lang="fr-FR" sz="4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b="1" i="1" dirty="0" smtClean="0">
                <a:solidFill>
                  <a:srgbClr val="7030A0"/>
                </a:solidFill>
                <a:latin typeface="Chiller" pitchFamily="82" charset="0"/>
              </a:rPr>
              <a:t>Les malaises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i="1" u="sng" dirty="0" smtClean="0"/>
              <a:t>Objectif: </a:t>
            </a:r>
          </a:p>
          <a:p>
            <a:pPr algn="ctr">
              <a:buNone/>
            </a:pPr>
            <a:r>
              <a:rPr lang="fr-FR" dirty="0" smtClean="0"/>
              <a:t>Capable </a:t>
            </a:r>
            <a:r>
              <a:rPr lang="fr-FR" b="1" dirty="0" smtClean="0"/>
              <a:t>d’observer la victime</a:t>
            </a:r>
            <a:r>
              <a:rPr lang="fr-FR" dirty="0" smtClean="0"/>
              <a:t>, de l’installer ou de l’aider à s’installer en </a:t>
            </a:r>
            <a:r>
              <a:rPr lang="fr-FR" b="1" dirty="0" smtClean="0"/>
              <a:t>position de repos </a:t>
            </a:r>
            <a:r>
              <a:rPr lang="fr-FR" dirty="0" smtClean="0"/>
              <a:t>afin </a:t>
            </a:r>
            <a:r>
              <a:rPr lang="fr-FR" b="1" dirty="0" smtClean="0"/>
              <a:t>d’éviter l’aggravation </a:t>
            </a:r>
            <a:r>
              <a:rPr lang="fr-FR" dirty="0" smtClean="0"/>
              <a:t>et de</a:t>
            </a:r>
          </a:p>
          <a:p>
            <a:pPr algn="ctr">
              <a:buNone/>
            </a:pPr>
            <a:r>
              <a:rPr lang="fr-FR" dirty="0" smtClean="0"/>
              <a:t> </a:t>
            </a:r>
            <a:r>
              <a:rPr lang="fr-FR" b="1" dirty="0" smtClean="0"/>
              <a:t>transmettre les informations recueillies</a:t>
            </a:r>
          </a:p>
          <a:p>
            <a:pPr algn="ctr">
              <a:buNone/>
            </a:pPr>
            <a:r>
              <a:rPr lang="fr-FR" b="1" dirty="0" smtClean="0"/>
              <a:t> </a:t>
            </a:r>
            <a:r>
              <a:rPr lang="fr-FR" dirty="0" smtClean="0"/>
              <a:t>afin </a:t>
            </a:r>
            <a:r>
              <a:rPr lang="fr-FR" b="1" dirty="0" smtClean="0"/>
              <a:t>d’obtenir un avis médical</a:t>
            </a:r>
          </a:p>
          <a:p>
            <a:pPr algn="ctr">
              <a:buNone/>
            </a:pPr>
            <a:r>
              <a:rPr lang="fr-FR" dirty="0" smtClean="0"/>
              <a:t> et de la </a:t>
            </a:r>
            <a:r>
              <a:rPr lang="fr-FR" b="1" dirty="0" smtClean="0"/>
              <a:t>surveiller</a:t>
            </a:r>
            <a:endParaRPr lang="fr-FR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/>
              <a:t>On va définir ensemble la conduite a tenir à partir </a:t>
            </a:r>
            <a:r>
              <a:rPr lang="fr-FR" sz="3200" b="1" dirty="0" smtClean="0"/>
              <a:t>d’une situation jouée</a:t>
            </a:r>
            <a:endParaRPr lang="fr-FR" sz="3200" dirty="0"/>
          </a:p>
        </p:txBody>
      </p:sp>
      <p:pic>
        <p:nvPicPr>
          <p:cNvPr id="5" name="Espace réservé du contenu 4" descr="coure récré collège baudoux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244600" y="1700808"/>
            <a:ext cx="6279728" cy="3600400"/>
          </a:xfrm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43608" y="5517232"/>
            <a:ext cx="7056784" cy="1340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dirty="0" smtClean="0"/>
              <a:t>Cour de récréation du Collège </a:t>
            </a:r>
            <a:r>
              <a:rPr lang="fr-FR" sz="3200" dirty="0" err="1" smtClean="0"/>
              <a:t>Baudoux</a:t>
            </a:r>
            <a:r>
              <a:rPr lang="fr-FR" sz="3200" dirty="0" smtClean="0"/>
              <a:t> </a:t>
            </a:r>
          </a:p>
          <a:p>
            <a:pPr>
              <a:buNone/>
            </a:pPr>
            <a:r>
              <a:rPr lang="fr-FR" sz="3200" dirty="0" smtClean="0"/>
              <a:t>Nouméa</a:t>
            </a:r>
            <a:endParaRPr lang="fr-FR" sz="320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6000" b="1" i="1" dirty="0" smtClean="0">
                <a:solidFill>
                  <a:srgbClr val="7030A0"/>
                </a:solidFill>
                <a:latin typeface="Chiller" pitchFamily="82" charset="0"/>
              </a:rPr>
              <a:t>Les malaises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600" b="1" i="1" dirty="0" smtClean="0">
                <a:solidFill>
                  <a:srgbClr val="00B0F0"/>
                </a:solidFill>
              </a:rPr>
              <a:t>les signes</a:t>
            </a:r>
            <a:endParaRPr lang="fr-FR" b="1" i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5"/>
          </a:xfrm>
          <a:solidFill>
            <a:srgbClr val="00B0F0"/>
          </a:solidFill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Douleur dans la poitrine</a:t>
            </a:r>
          </a:p>
          <a:p>
            <a:r>
              <a:rPr lang="fr-FR" dirty="0" smtClean="0"/>
              <a:t>Douleur abdominale intense</a:t>
            </a:r>
          </a:p>
          <a:p>
            <a:r>
              <a:rPr lang="fr-FR" dirty="0" smtClean="0"/>
              <a:t>Difficulté à parler ou respirer</a:t>
            </a:r>
          </a:p>
          <a:p>
            <a:r>
              <a:rPr lang="fr-FR" dirty="0" smtClean="0"/>
              <a:t>Sueurs abondantes, sensation de froid</a:t>
            </a:r>
          </a:p>
          <a:p>
            <a:r>
              <a:rPr lang="fr-FR" dirty="0" smtClean="0"/>
              <a:t>Pâleur intense</a:t>
            </a:r>
          </a:p>
          <a:p>
            <a:r>
              <a:rPr lang="fr-FR" dirty="0" smtClean="0"/>
              <a:t>Apparition soudaine :  </a:t>
            </a:r>
            <a:r>
              <a:rPr lang="fr-FR" sz="2800" dirty="0" smtClean="0"/>
              <a:t>faiblesse ou paralysie d’un membre, déformation de la face, perte de la vision, difficulté langage compréhension, mal de tête sévère inhabituel, Perte d’équilibre</a:t>
            </a:r>
          </a:p>
          <a:p>
            <a:pPr>
              <a:buNone/>
            </a:pPr>
            <a:endParaRPr lang="fr-FR" sz="2800" dirty="0" smtClean="0"/>
          </a:p>
          <a:p>
            <a:pPr algn="ctr"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1 seul de ces signes suffit à déceler un malaise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rgbClr val="7030A0"/>
                </a:solidFill>
                <a:latin typeface="Chiller" pitchFamily="82" charset="0"/>
              </a:rPr>
              <a:t>Les malaises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i="1" dirty="0" smtClean="0">
                <a:solidFill>
                  <a:srgbClr val="00B0F0"/>
                </a:solidFill>
              </a:rPr>
              <a:t>Conduite à tenir</a:t>
            </a:r>
            <a:endParaRPr lang="fr-FR" b="1" i="1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256584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r>
              <a:rPr lang="fr-FR" sz="2800" b="1" dirty="0" smtClean="0"/>
              <a:t>Observer</a:t>
            </a:r>
            <a:r>
              <a:rPr lang="fr-FR" sz="2800" dirty="0" smtClean="0"/>
              <a:t> les signes présentés par la victime</a:t>
            </a:r>
          </a:p>
          <a:p>
            <a:r>
              <a:rPr lang="fr-FR" sz="2800" b="1" dirty="0" smtClean="0"/>
              <a:t>Position à l’aise</a:t>
            </a:r>
            <a:r>
              <a:rPr lang="fr-FR" sz="2800" dirty="0" smtClean="0"/>
              <a:t>: </a:t>
            </a:r>
          </a:p>
          <a:p>
            <a:pPr>
              <a:buNone/>
            </a:pPr>
            <a:r>
              <a:rPr lang="fr-FR" sz="2800" dirty="0"/>
              <a:t> </a:t>
            </a:r>
            <a:r>
              <a:rPr lang="fr-FR" sz="2800" dirty="0" smtClean="0"/>
              <a:t>             - allongée le plus souvent</a:t>
            </a:r>
          </a:p>
          <a:p>
            <a:pPr>
              <a:buNone/>
            </a:pPr>
            <a:r>
              <a:rPr lang="fr-FR" sz="2800" dirty="0"/>
              <a:t> </a:t>
            </a:r>
            <a:r>
              <a:rPr lang="fr-FR" sz="2800" dirty="0" smtClean="0"/>
              <a:t>             - assise si difficulté à respirer</a:t>
            </a:r>
          </a:p>
          <a:p>
            <a:pPr>
              <a:buNone/>
            </a:pPr>
            <a:r>
              <a:rPr lang="fr-FR" sz="2800" dirty="0"/>
              <a:t> </a:t>
            </a:r>
            <a:r>
              <a:rPr lang="fr-FR" sz="2800" dirty="0" smtClean="0"/>
              <a:t>             - position où elle se sent le mieux</a:t>
            </a:r>
          </a:p>
          <a:p>
            <a:r>
              <a:rPr lang="fr-FR" sz="2800" b="1" dirty="0" smtClean="0"/>
              <a:t>Se renseigner </a:t>
            </a:r>
            <a:r>
              <a:rPr lang="fr-FR" sz="2800" dirty="0" smtClean="0"/>
              <a:t>auprès de la victime ou de son entourage: </a:t>
            </a:r>
            <a:endParaRPr lang="fr-FR" sz="2400" b="1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Age, durée du malaise, traitement médicamenteux, maladie ou hospitalisation ou traumatisme récent, 1</a:t>
            </a:r>
            <a:r>
              <a:rPr lang="fr-FR" sz="3000" baseline="30000" dirty="0" smtClean="0">
                <a:solidFill>
                  <a:srgbClr val="FF0000"/>
                </a:solidFill>
              </a:rPr>
              <a:t>er</a:t>
            </a:r>
            <a:r>
              <a:rPr lang="fr-FR" sz="3000" dirty="0" smtClean="0">
                <a:solidFill>
                  <a:srgbClr val="FF0000"/>
                </a:solidFill>
              </a:rPr>
              <a:t> malaise</a:t>
            </a:r>
          </a:p>
          <a:p>
            <a:pPr algn="ctr">
              <a:buNone/>
            </a:pPr>
            <a:r>
              <a:rPr lang="fr-FR" sz="3000" b="1" dirty="0" smtClean="0">
                <a:solidFill>
                  <a:srgbClr val="FF0000"/>
                </a:solidFill>
              </a:rPr>
              <a:t>=&gt; Questionner la victime</a:t>
            </a:r>
          </a:p>
          <a:p>
            <a:pPr>
              <a:buNone/>
            </a:pPr>
            <a:endParaRPr lang="fr-FR" sz="2800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Conduite A Tenir </a:t>
            </a:r>
            <a:br>
              <a:rPr lang="fr-FR" dirty="0" smtClean="0"/>
            </a:br>
            <a:r>
              <a:rPr lang="fr-FR" sz="3600" dirty="0" smtClean="0"/>
              <a:t>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b="1" dirty="0" smtClean="0"/>
              <a:t>A sa demande </a:t>
            </a:r>
            <a:r>
              <a:rPr lang="fr-FR" dirty="0" smtClean="0"/>
              <a:t>lui donner son traitement éventuel ou morceaux de sucre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Transmettre</a:t>
            </a:r>
            <a:r>
              <a:rPr lang="fr-FR" dirty="0" smtClean="0"/>
              <a:t> les info recueillies et </a:t>
            </a:r>
            <a:r>
              <a:rPr lang="fr-FR" b="1" dirty="0" smtClean="0"/>
              <a:t>Avis médical </a:t>
            </a:r>
          </a:p>
          <a:p>
            <a:pPr>
              <a:lnSpc>
                <a:spcPct val="150000"/>
              </a:lnSpc>
              <a:buNone/>
            </a:pPr>
            <a:r>
              <a:rPr lang="fr-FR" sz="2400" dirty="0" smtClean="0"/>
              <a:t>       (médecin parle à la victime)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Appliquer</a:t>
            </a:r>
            <a:r>
              <a:rPr lang="fr-FR" dirty="0" smtClean="0"/>
              <a:t> les consignes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P</a:t>
            </a:r>
            <a:r>
              <a:rPr lang="fr-FR" dirty="0" smtClean="0"/>
              <a:t>rotéger, </a:t>
            </a:r>
            <a:r>
              <a:rPr lang="fr-FR" b="1" dirty="0" smtClean="0"/>
              <a:t>R</a:t>
            </a:r>
            <a:r>
              <a:rPr lang="fr-FR" dirty="0" smtClean="0"/>
              <a:t>assurer</a:t>
            </a:r>
            <a:r>
              <a:rPr lang="fr-FR" b="1" dirty="0" smtClean="0"/>
              <a:t>,  S</a:t>
            </a:r>
            <a:r>
              <a:rPr lang="fr-FR" dirty="0" smtClean="0"/>
              <a:t>urveiller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cas d’aggravation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2620887"/>
          </a:xfrm>
        </p:spPr>
        <p:txBody>
          <a:bodyPr/>
          <a:lstStyle/>
          <a:p>
            <a:r>
              <a:rPr lang="fr-FR" dirty="0" smtClean="0"/>
              <a:t>15</a:t>
            </a:r>
          </a:p>
          <a:p>
            <a:r>
              <a:rPr lang="fr-FR" dirty="0" smtClean="0"/>
              <a:t>Perte de connaissance =&gt; partie 9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Laurent BETTINI moniteur PSC1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546</Words>
  <Application>Microsoft Office PowerPoint</Application>
  <PresentationFormat>Affichage à l'écran (4:3)</PresentationFormat>
  <Paragraphs>84</Paragraphs>
  <Slides>9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Les malaises</vt:lpstr>
      <vt:lpstr>Qu’évoque pour vous un  malaise  ?</vt:lpstr>
      <vt:lpstr>Malaise</vt:lpstr>
      <vt:lpstr>Les malaises</vt:lpstr>
      <vt:lpstr>On va définir ensemble la conduite a tenir à partir d’une situation jouée</vt:lpstr>
      <vt:lpstr>Les malaises les signes</vt:lpstr>
      <vt:lpstr>Les malaises Conduite à tenir</vt:lpstr>
      <vt:lpstr>Conduite A Tenir  (suite)</vt:lpstr>
      <vt:lpstr>En cas d’aggravation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malaises</dc:title>
  <dc:creator>Utilisateur</dc:creator>
  <cp:lastModifiedBy>Utilisateur</cp:lastModifiedBy>
  <cp:revision>39</cp:revision>
  <dcterms:created xsi:type="dcterms:W3CDTF">2013-11-20T10:01:40Z</dcterms:created>
  <dcterms:modified xsi:type="dcterms:W3CDTF">2014-11-27T23:26:27Z</dcterms:modified>
</cp:coreProperties>
</file>