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61" r:id="rId4"/>
    <p:sldId id="272" r:id="rId5"/>
    <p:sldId id="270" r:id="rId6"/>
    <p:sldId id="260" r:id="rId7"/>
    <p:sldId id="262" r:id="rId8"/>
    <p:sldId id="278" r:id="rId9"/>
    <p:sldId id="273" r:id="rId10"/>
    <p:sldId id="274" r:id="rId11"/>
    <p:sldId id="277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0" autoAdjust="0"/>
    <p:restoredTop sz="94660"/>
  </p:normalViewPr>
  <p:slideViewPr>
    <p:cSldViewPr>
      <p:cViewPr varScale="1">
        <p:scale>
          <a:sx n="106" d="100"/>
          <a:sy n="10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4DAB-0A64-467B-8430-3A6AAADE9AD7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E2CA9-EE4B-4998-B901-C70CF225E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5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2CA9-EE4B-4998-B901-C70CF225E8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3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2CA9-EE4B-4998-B901-C70CF225E8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3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2CA9-EE4B-4998-B901-C70CF225E8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3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2CA9-EE4B-4998-B901-C70CF225E8FE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Cas concret 8.1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42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E2CA9-EE4B-4998-B901-C70CF225E8FE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Cas concret 8.1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42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7.wdp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7.wdp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7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9287" y="2930027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</a:t>
            </a:r>
            <a:r>
              <a:rPr lang="fr-FR" sz="3200" dirty="0" smtClean="0">
                <a:solidFill>
                  <a:schemeClr val="tx1"/>
                </a:solidFill>
              </a:rPr>
              <a:t>être </a:t>
            </a:r>
            <a:r>
              <a:rPr lang="fr-FR" sz="3200" dirty="0">
                <a:solidFill>
                  <a:schemeClr val="tx1"/>
                </a:solidFill>
              </a:rPr>
              <a:t>capable face à une victime qui se plaint d’un malaise, d’en reconnaître les signes et de réaliser les gestes de secours d’urgence adaptés et nécessaires. 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/>
              <a:t>MALAISE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48251"/>
            <a:ext cx="5791200" cy="365125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000" y1="91793" x2="25000" y2="91793"/>
                        <a14:foregroundMark x1="75543" y1="87257" x2="89674" y2="96112"/>
                        <a14:foregroundMark x1="21739" y1="87905" x2="35870" y2="97408"/>
                        <a14:foregroundMark x1="84783" y1="88769" x2="92935" y2="93952"/>
                        <a14:foregroundMark x1="29891" y1="88337" x2="33696" y2="92657"/>
                        <a14:foregroundMark x1="34783" y1="93952" x2="38043" y2="96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50" y="124594"/>
            <a:ext cx="1044116" cy="26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7783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/>
              <a:t>Une alerte particulière   </a:t>
            </a:r>
            <a:endParaRPr lang="fr-FR" sz="4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43000" y="1124744"/>
            <a:ext cx="8821488" cy="5256584"/>
            <a:chOff x="143000" y="1124744"/>
            <a:chExt cx="8821488" cy="5256584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771800" y="1124744"/>
              <a:ext cx="3528392" cy="10081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23888"/>
              <a:r>
                <a:rPr lang="fr-FR" b="1" dirty="0" smtClean="0">
                  <a:solidFill>
                    <a:prstClr val="black"/>
                  </a:solidFill>
                </a:rPr>
                <a:t>   Alerter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43000" y="2852936"/>
              <a:ext cx="8821488" cy="352839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Se renseigner  :  Pourquoi ?</a:t>
              </a: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4535996" y="2132856"/>
              <a:ext cx="0" cy="7200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189782"/>
              <a:ext cx="1205199" cy="87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C:\Users\Neretti AC\Desktop\red-question-mark-clip-art-circle_428358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45024"/>
              <a:ext cx="2140521" cy="2143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07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19442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5400" dirty="0" smtClean="0"/>
              <a:t>En cas d’aggravation</a:t>
            </a:r>
            <a:endParaRPr lang="fr-FR" sz="54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04800" y="2492896"/>
            <a:ext cx="3352800" cy="30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fr-FR" altLang="fr-FR">
              <a:solidFill>
                <a:schemeClr val="bg1"/>
              </a:solidFill>
              <a:latin typeface="Lucida Grande" charset="0"/>
            </a:endParaRPr>
          </a:p>
        </p:txBody>
      </p:sp>
      <p:pic>
        <p:nvPicPr>
          <p:cNvPr id="9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7" b="98419" l="1508" r="100000">
                        <a14:foregroundMark x1="18593" y1="75099" x2="24121" y2="78261"/>
                        <a14:foregroundMark x1="31156" y1="81423" x2="31156" y2="81423"/>
                        <a14:foregroundMark x1="36181" y1="80237" x2="42211" y2="78261"/>
                        <a14:foregroundMark x1="49246" y1="81028" x2="49246" y2="81028"/>
                        <a14:foregroundMark x1="55779" y1="74308" x2="59296" y2="80237"/>
                        <a14:foregroundMark x1="69347" y1="81028" x2="69347" y2="81028"/>
                        <a14:foregroundMark x1="76884" y1="74704" x2="75879" y2="79447"/>
                        <a14:foregroundMark x1="88945" y1="81028" x2="88945" y2="81028"/>
                        <a14:foregroundMark x1="45729" y1="86166" x2="45729" y2="92490"/>
                        <a14:foregroundMark x1="53266" y1="86957" x2="53266" y2="8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492896"/>
            <a:ext cx="2391951" cy="30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962400" y="2516413"/>
            <a:ext cx="5029200" cy="30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altLang="fr-FR" sz="2800" b="1">
                <a:latin typeface="Lucida Grande" charset="0"/>
              </a:rPr>
              <a:t>PERTE DE CONNAISSANCE</a:t>
            </a:r>
          </a:p>
          <a:p>
            <a:pPr algn="ctr"/>
            <a:r>
              <a:rPr lang="fr-FR" altLang="fr-FR" sz="2800" b="1">
                <a:latin typeface="Lucida Grande" charset="0"/>
              </a:rPr>
              <a:t>=</a:t>
            </a:r>
          </a:p>
          <a:p>
            <a:pPr algn="ctr"/>
            <a:r>
              <a:rPr lang="fr-FR" altLang="fr-FR" sz="2800" b="1">
                <a:latin typeface="Lucida Grande" charset="0"/>
              </a:rPr>
              <a:t>Gestes adaptés et</a:t>
            </a:r>
          </a:p>
          <a:p>
            <a:pPr algn="ctr"/>
            <a:r>
              <a:rPr lang="fr-FR" altLang="fr-FR" sz="2800" b="1">
                <a:latin typeface="Lucida Grande" charset="0"/>
              </a:rPr>
              <a:t> nécessaires</a:t>
            </a:r>
          </a:p>
        </p:txBody>
      </p:sp>
    </p:spTree>
    <p:extLst>
      <p:ext uri="{BB962C8B-B14F-4D97-AF65-F5344CB8AC3E}">
        <p14:creationId xmlns:p14="http://schemas.microsoft.com/office/powerpoint/2010/main" val="13346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avec flèche 33"/>
          <p:cNvCxnSpPr>
            <a:endCxn id="26" idx="1"/>
          </p:cNvCxnSpPr>
          <p:nvPr/>
        </p:nvCxnSpPr>
        <p:spPr>
          <a:xfrm>
            <a:off x="3472118" y="1726521"/>
            <a:ext cx="451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7566873" y="4441743"/>
            <a:ext cx="173408" cy="315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2440766" y="5536917"/>
            <a:ext cx="6910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7783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/>
              <a:t>Bilan : Malaise</a:t>
            </a:r>
            <a:endParaRPr lang="fr-FR" sz="4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555777" y="2738421"/>
            <a:ext cx="3403790" cy="1703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Aggravation :  </a:t>
            </a:r>
          </a:p>
          <a:p>
            <a:pPr marL="720725" indent="-179388"/>
            <a:r>
              <a:rPr lang="fr-FR" b="1" dirty="0" smtClean="0">
                <a:solidFill>
                  <a:prstClr val="black"/>
                </a:solidFill>
              </a:rPr>
              <a:t>- Rappeler le 15</a:t>
            </a:r>
          </a:p>
          <a:p>
            <a:pPr marL="720725" indent="-179388"/>
            <a:r>
              <a:rPr lang="fr-FR" b="1" dirty="0" smtClean="0">
                <a:solidFill>
                  <a:prstClr val="black"/>
                </a:solidFill>
              </a:rPr>
              <a:t>- Gestes perte de connaissance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131840" y="4757606"/>
            <a:ext cx="5544616" cy="2055770"/>
            <a:chOff x="3131840" y="4757606"/>
            <a:chExt cx="5544616" cy="205577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131840" y="4757606"/>
              <a:ext cx="5544616" cy="205577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Se renseigner :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Age</a:t>
              </a:r>
              <a:endParaRPr lang="fr-FR" dirty="0" smtClean="0">
                <a:solidFill>
                  <a:prstClr val="black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Durée du malaise</a:t>
              </a:r>
              <a:r>
                <a:rPr lang="fr-FR" dirty="0" smtClean="0">
                  <a:solidFill>
                    <a:prstClr val="black"/>
                  </a:solidFill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1</a:t>
              </a:r>
              <a:r>
                <a:rPr lang="fr-FR" b="1" baseline="30000" dirty="0" smtClean="0">
                  <a:solidFill>
                    <a:prstClr val="black"/>
                  </a:solidFill>
                </a:rPr>
                <a:t>ère</a:t>
              </a:r>
              <a:r>
                <a:rPr lang="fr-FR" b="1" dirty="0" smtClean="0">
                  <a:solidFill>
                    <a:prstClr val="black"/>
                  </a:solidFill>
                </a:rPr>
                <a:t> fois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Médicaments 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Hospitalisation, maladies , traumatismes récents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8" descr="C:\Users\Neretti AC\Desktop\red-question-mark-clip-art-circle_428358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560" y="4869160"/>
              <a:ext cx="1211880" cy="121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9029" y="828776"/>
            <a:ext cx="3468123" cy="1581821"/>
            <a:chOff x="175200" y="1052736"/>
            <a:chExt cx="2685844" cy="177701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75200" y="1052736"/>
              <a:ext cx="2685844" cy="17770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           </a:t>
              </a:r>
              <a:r>
                <a:rPr lang="fr-FR" b="1" dirty="0" smtClean="0">
                  <a:solidFill>
                    <a:prstClr val="black"/>
                  </a:solidFill>
                </a:rPr>
                <a:t>Les signes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72" y="1570162"/>
              <a:ext cx="830582" cy="64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5700473" y="1042445"/>
            <a:ext cx="3384376" cy="1388732"/>
            <a:chOff x="2968694" y="1052736"/>
            <a:chExt cx="3384376" cy="138873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968694" y="1052736"/>
              <a:ext cx="3384376" cy="13681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b="1" dirty="0">
                  <a:solidFill>
                    <a:prstClr val="black"/>
                  </a:solidFill>
                </a:rPr>
                <a:t>Mettre au repos</a:t>
              </a:r>
              <a:r>
                <a:rPr lang="fr-FR" dirty="0">
                  <a:solidFill>
                    <a:prstClr val="black"/>
                  </a:solidFill>
                </a:rPr>
                <a:t>, </a:t>
              </a:r>
              <a:r>
                <a:rPr lang="fr-FR" b="1" dirty="0">
                  <a:solidFill>
                    <a:prstClr val="black"/>
                  </a:solidFill>
                </a:rPr>
                <a:t>à </a:t>
              </a:r>
              <a:r>
                <a:rPr lang="fr-FR" b="1" dirty="0" smtClean="0">
                  <a:solidFill>
                    <a:prstClr val="black"/>
                  </a:solidFill>
                </a:rPr>
                <a:t>l’aise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8421" y1="75940" x2="72895" y2="76692"/>
                          <a14:foregroundMark x1="81053" y1="92481" x2="81053" y2="92481"/>
                          <a14:foregroundMark x1="10526" y1="54135" x2="40789" y2="57895"/>
                          <a14:foregroundMark x1="9474" y1="60150" x2="32895" y2="71429"/>
                          <a14:foregroundMark x1="35263" y1="69173" x2="55526" y2="82707"/>
                          <a14:foregroundMark x1="43421" y1="51880" x2="76316" y2="62406"/>
                          <a14:foregroundMark x1="77105" y1="63158" x2="88158" y2="66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73" y="1556793"/>
              <a:ext cx="2014999" cy="7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5323593" y="1421800"/>
              <a:ext cx="854109" cy="1019668"/>
              <a:chOff x="5666520" y="1840142"/>
              <a:chExt cx="4219785" cy="4057703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873" b="100000" l="0" r="100000">
                            <a14:foregroundMark x1="44444" y1="17978" x2="15344" y2="68914"/>
                            <a14:foregroundMark x1="44444" y1="28839" x2="44444" y2="28839"/>
                            <a14:foregroundMark x1="12698" y1="55056" x2="12698" y2="55056"/>
                            <a14:foregroundMark x1="17989" y1="49438" x2="7407" y2="681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50"/>
              <a:stretch/>
            </p:blipFill>
            <p:spPr bwMode="auto">
              <a:xfrm flipH="1">
                <a:off x="5666520" y="1840142"/>
                <a:ext cx="4113434" cy="4057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Connecteur droit 24"/>
              <p:cNvCxnSpPr/>
              <p:nvPr/>
            </p:nvCxnSpPr>
            <p:spPr>
              <a:xfrm>
                <a:off x="9886305" y="2090783"/>
                <a:ext cx="0" cy="28971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à coins arrondis 25"/>
          <p:cNvSpPr/>
          <p:nvPr/>
        </p:nvSpPr>
        <p:spPr>
          <a:xfrm>
            <a:off x="3923928" y="1042444"/>
            <a:ext cx="1440160" cy="13681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Protéger 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A l’aide !</a:t>
            </a:r>
            <a:endParaRPr lang="fr-FR" b="1" dirty="0">
              <a:solidFill>
                <a:prstClr val="black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635223" y="2738421"/>
            <a:ext cx="2545289" cy="1703322"/>
            <a:chOff x="6712060" y="1045222"/>
            <a:chExt cx="2545289" cy="1703322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6712060" y="1045222"/>
              <a:ext cx="2468756" cy="170332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Rassurer</a:t>
              </a:r>
            </a:p>
            <a:p>
              <a:pPr algn="ctr"/>
              <a:endParaRPr lang="fr-FR" sz="1100" b="1" dirty="0">
                <a:solidFill>
                  <a:prstClr val="black"/>
                </a:solidFill>
              </a:endParaRPr>
            </a:p>
            <a:p>
              <a:r>
                <a:rPr lang="fr-FR" dirty="0" smtClean="0">
                  <a:solidFill>
                    <a:prstClr val="black"/>
                  </a:solidFill>
                </a:rPr>
                <a:t>Si demande : </a:t>
              </a:r>
              <a:r>
                <a:rPr lang="fr-FR" b="1" dirty="0" smtClean="0">
                  <a:solidFill>
                    <a:prstClr val="black"/>
                  </a:solidFill>
                </a:rPr>
                <a:t>Donner sucre </a:t>
              </a: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ou traitement 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9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253" y="1875899"/>
              <a:ext cx="864096" cy="57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5375705" y="1693514"/>
            <a:ext cx="3247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7" idx="0"/>
          </p:cNvCxnSpPr>
          <p:nvPr/>
        </p:nvCxnSpPr>
        <p:spPr>
          <a:xfrm>
            <a:off x="7608685" y="2410597"/>
            <a:ext cx="260916" cy="327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179512" y="4345143"/>
            <a:ext cx="2280723" cy="2429726"/>
            <a:chOff x="259662" y="3033769"/>
            <a:chExt cx="2880320" cy="1128867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59662" y="3033769"/>
              <a:ext cx="2880320" cy="112886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 b="1" dirty="0" smtClean="0">
                <a:solidFill>
                  <a:prstClr val="black"/>
                </a:solidFill>
              </a:endParaRP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dirty="0" smtClean="0">
                <a:solidFill>
                  <a:prstClr val="black"/>
                </a:solidFill>
              </a:endParaRPr>
            </a:p>
            <a:p>
              <a:pPr algn="ctr"/>
              <a:endParaRPr lang="fr-FR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Appliquer les </a:t>
              </a:r>
              <a:r>
                <a:rPr lang="fr-FR" b="1" dirty="0" smtClean="0">
                  <a:solidFill>
                    <a:prstClr val="black"/>
                  </a:solidFill>
                </a:rPr>
                <a:t>consignes</a:t>
              </a: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Surveiller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41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744" y="3152026"/>
              <a:ext cx="1175404" cy="39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llipse 1"/>
          <p:cNvSpPr/>
          <p:nvPr/>
        </p:nvSpPr>
        <p:spPr>
          <a:xfrm>
            <a:off x="3008958" y="1916832"/>
            <a:ext cx="41091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99032"/>
          </a:xfrm>
        </p:spPr>
        <p:txBody>
          <a:bodyPr/>
          <a:lstStyle/>
          <a:p>
            <a:pPr marL="0" algn="ctr"/>
            <a:r>
              <a:rPr lang="fr-FR" smtClean="0"/>
              <a:t>Cas concrets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9287" y="2930027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capable face à une victime qui se plaint d’un malaise, d’en reconnaître les signes et de réaliser les gestes de secours d’urgence adaptés et nécessaires. </a:t>
            </a: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MALAISE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48251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0" y1="91793" x2="25000" y2="91793"/>
                        <a14:foregroundMark x1="75543" y1="87257" x2="89674" y2="96112"/>
                        <a14:foregroundMark x1="21739" y1="87905" x2="35870" y2="97408"/>
                        <a14:foregroundMark x1="84783" y1="88769" x2="92935" y2="93952"/>
                        <a14:foregroundMark x1="29891" y1="88337" x2="33696" y2="92657"/>
                        <a14:foregroundMark x1="34783" y1="93952" x2="38043" y2="96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50" y="124594"/>
            <a:ext cx="1044116" cy="26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703840" y="6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8.1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7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i-cms.journaldesfemmes.com/image_cms/original/811907-un-sejour-tres-ouve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r="24262"/>
          <a:stretch/>
        </p:blipFill>
        <p:spPr bwMode="auto">
          <a:xfrm>
            <a:off x="5114" y="0"/>
            <a:ext cx="9138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88640"/>
            <a:ext cx="424847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/>
              <a:t>1, rue du chiffon</a:t>
            </a:r>
          </a:p>
          <a:p>
            <a:r>
              <a:rPr lang="fr-FR" sz="3600" b="1" dirty="0" smtClean="0"/>
              <a:t>98 000 NOUMEA </a:t>
            </a:r>
          </a:p>
          <a:p>
            <a:r>
              <a:rPr lang="fr-FR" sz="3600" b="1" dirty="0" smtClean="0"/>
              <a:t>Tel : 78.01.01 </a:t>
            </a:r>
          </a:p>
        </p:txBody>
      </p:sp>
    </p:spTree>
    <p:extLst>
      <p:ext uri="{BB962C8B-B14F-4D97-AF65-F5344CB8AC3E}">
        <p14:creationId xmlns:p14="http://schemas.microsoft.com/office/powerpoint/2010/main" val="901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avec flèche 33"/>
          <p:cNvCxnSpPr>
            <a:endCxn id="26" idx="1"/>
          </p:cNvCxnSpPr>
          <p:nvPr/>
        </p:nvCxnSpPr>
        <p:spPr>
          <a:xfrm>
            <a:off x="3472118" y="1726521"/>
            <a:ext cx="451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7566873" y="4441743"/>
            <a:ext cx="173408" cy="315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2440766" y="5536917"/>
            <a:ext cx="6910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7783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Malaise : conduite à tenir </a:t>
            </a:r>
            <a:endParaRPr lang="fr-FR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55777" y="2738421"/>
            <a:ext cx="3403790" cy="1703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Aggravation :  </a:t>
            </a:r>
          </a:p>
          <a:p>
            <a:pPr marL="720725" indent="-179388"/>
            <a:r>
              <a:rPr lang="fr-FR" b="1" dirty="0" smtClean="0">
                <a:solidFill>
                  <a:prstClr val="black"/>
                </a:solidFill>
              </a:rPr>
              <a:t>- Rappeler le 15</a:t>
            </a:r>
          </a:p>
          <a:p>
            <a:pPr marL="720725" indent="-179388"/>
            <a:r>
              <a:rPr lang="fr-FR" b="1" dirty="0" smtClean="0">
                <a:solidFill>
                  <a:prstClr val="black"/>
                </a:solidFill>
              </a:rPr>
              <a:t>- Gestes perte de connaissance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131840" y="4757606"/>
            <a:ext cx="5544616" cy="2055770"/>
            <a:chOff x="3131840" y="4757606"/>
            <a:chExt cx="5544616" cy="205577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131840" y="4757606"/>
              <a:ext cx="5544616" cy="205577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Se renseigner :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Age</a:t>
              </a:r>
              <a:endParaRPr lang="fr-FR" dirty="0" smtClean="0">
                <a:solidFill>
                  <a:prstClr val="black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Durée du malaise</a:t>
              </a:r>
              <a:r>
                <a:rPr lang="fr-FR" dirty="0" smtClean="0">
                  <a:solidFill>
                    <a:prstClr val="black"/>
                  </a:solidFill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1</a:t>
              </a:r>
              <a:r>
                <a:rPr lang="fr-FR" b="1" baseline="30000" dirty="0" smtClean="0">
                  <a:solidFill>
                    <a:prstClr val="black"/>
                  </a:solidFill>
                </a:rPr>
                <a:t>ère</a:t>
              </a:r>
              <a:r>
                <a:rPr lang="fr-FR" b="1" dirty="0" smtClean="0">
                  <a:solidFill>
                    <a:prstClr val="black"/>
                  </a:solidFill>
                </a:rPr>
                <a:t> fois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Médicaments 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Hospitalisation, maladies , traumatismes récents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8" descr="C:\Users\Neretti AC\Desktop\red-question-mark-clip-art-circle_428358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560" y="4869160"/>
              <a:ext cx="1211880" cy="121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9029" y="828776"/>
            <a:ext cx="3468123" cy="1581821"/>
            <a:chOff x="175200" y="1052736"/>
            <a:chExt cx="2685844" cy="177701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75200" y="1052736"/>
              <a:ext cx="2685844" cy="17770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           </a:t>
              </a:r>
              <a:r>
                <a:rPr lang="fr-FR" b="1" dirty="0" smtClean="0">
                  <a:solidFill>
                    <a:prstClr val="black"/>
                  </a:solidFill>
                </a:rPr>
                <a:t>Les signes</a:t>
              </a:r>
            </a:p>
            <a:p>
              <a:pPr algn="ctr"/>
              <a:endParaRPr lang="fr-FR" sz="6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Douleur </a:t>
              </a:r>
              <a:r>
                <a:rPr lang="fr-FR" dirty="0">
                  <a:solidFill>
                    <a:prstClr val="black"/>
                  </a:solidFill>
                </a:rPr>
                <a:t>(poitrine, ventre) , mal à parler, respirer, sueur, pâleur, faiblesse, </a:t>
              </a:r>
              <a:r>
                <a:rPr lang="fr-FR" dirty="0" smtClean="0">
                  <a:solidFill>
                    <a:prstClr val="black"/>
                  </a:solidFill>
                </a:rPr>
                <a:t>paralysie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72" y="1065178"/>
              <a:ext cx="830582" cy="64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5700473" y="1042445"/>
            <a:ext cx="3384376" cy="1388732"/>
            <a:chOff x="2968694" y="1052736"/>
            <a:chExt cx="3384376" cy="138873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968694" y="1052736"/>
              <a:ext cx="3384376" cy="13681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b="1" dirty="0">
                  <a:solidFill>
                    <a:prstClr val="black"/>
                  </a:solidFill>
                </a:rPr>
                <a:t>Mettre au repos</a:t>
              </a:r>
              <a:r>
                <a:rPr lang="fr-FR" dirty="0">
                  <a:solidFill>
                    <a:prstClr val="black"/>
                  </a:solidFill>
                </a:rPr>
                <a:t>, </a:t>
              </a:r>
              <a:r>
                <a:rPr lang="fr-FR" b="1" dirty="0">
                  <a:solidFill>
                    <a:prstClr val="black"/>
                  </a:solidFill>
                </a:rPr>
                <a:t>à </a:t>
              </a:r>
              <a:r>
                <a:rPr lang="fr-FR" b="1" dirty="0" smtClean="0">
                  <a:solidFill>
                    <a:prstClr val="black"/>
                  </a:solidFill>
                </a:rPr>
                <a:t>l’aise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8421" y1="75940" x2="72895" y2="76692"/>
                          <a14:foregroundMark x1="81053" y1="92481" x2="81053" y2="92481"/>
                          <a14:foregroundMark x1="10526" y1="54135" x2="40789" y2="57895"/>
                          <a14:foregroundMark x1="9474" y1="60150" x2="32895" y2="71429"/>
                          <a14:foregroundMark x1="35263" y1="69173" x2="55526" y2="82707"/>
                          <a14:foregroundMark x1="43421" y1="51880" x2="76316" y2="62406"/>
                          <a14:foregroundMark x1="77105" y1="63158" x2="88158" y2="66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73" y="1556793"/>
              <a:ext cx="2014999" cy="7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5323593" y="1421800"/>
              <a:ext cx="854109" cy="1019668"/>
              <a:chOff x="5666520" y="1840142"/>
              <a:chExt cx="4219785" cy="4057703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873" b="100000" l="0" r="100000">
                            <a14:foregroundMark x1="44444" y1="17978" x2="15344" y2="68914"/>
                            <a14:foregroundMark x1="44444" y1="28839" x2="44444" y2="28839"/>
                            <a14:foregroundMark x1="12698" y1="55056" x2="12698" y2="55056"/>
                            <a14:foregroundMark x1="17989" y1="49438" x2="7407" y2="681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50"/>
              <a:stretch/>
            </p:blipFill>
            <p:spPr bwMode="auto">
              <a:xfrm flipH="1">
                <a:off x="5666520" y="1840142"/>
                <a:ext cx="4113434" cy="4057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Connecteur droit 24"/>
              <p:cNvCxnSpPr/>
              <p:nvPr/>
            </p:nvCxnSpPr>
            <p:spPr>
              <a:xfrm>
                <a:off x="9886305" y="2090783"/>
                <a:ext cx="0" cy="28971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à coins arrondis 25"/>
          <p:cNvSpPr/>
          <p:nvPr/>
        </p:nvSpPr>
        <p:spPr>
          <a:xfrm>
            <a:off x="3923928" y="1042444"/>
            <a:ext cx="1440160" cy="13681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Protéger 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A l’aide !</a:t>
            </a:r>
            <a:endParaRPr lang="fr-FR" b="1" dirty="0">
              <a:solidFill>
                <a:prstClr val="black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635223" y="2738421"/>
            <a:ext cx="2545289" cy="1703322"/>
            <a:chOff x="6712060" y="1045222"/>
            <a:chExt cx="2545289" cy="1703322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6712060" y="1045222"/>
              <a:ext cx="2468756" cy="170332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Rassurer</a:t>
              </a:r>
            </a:p>
            <a:p>
              <a:pPr algn="ctr"/>
              <a:endParaRPr lang="fr-FR" sz="1100" b="1" dirty="0">
                <a:solidFill>
                  <a:prstClr val="black"/>
                </a:solidFill>
              </a:endParaRPr>
            </a:p>
            <a:p>
              <a:r>
                <a:rPr lang="fr-FR" dirty="0" smtClean="0">
                  <a:solidFill>
                    <a:prstClr val="black"/>
                  </a:solidFill>
                </a:rPr>
                <a:t>Si demande : </a:t>
              </a:r>
              <a:r>
                <a:rPr lang="fr-FR" b="1" dirty="0" smtClean="0">
                  <a:solidFill>
                    <a:prstClr val="black"/>
                  </a:solidFill>
                </a:rPr>
                <a:t>Donner sucre </a:t>
              </a: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ou traitement 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9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253" y="1875899"/>
              <a:ext cx="864096" cy="57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5375705" y="1693514"/>
            <a:ext cx="3247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7" idx="0"/>
          </p:cNvCxnSpPr>
          <p:nvPr/>
        </p:nvCxnSpPr>
        <p:spPr>
          <a:xfrm>
            <a:off x="7608685" y="2410597"/>
            <a:ext cx="260916" cy="327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179512" y="4345143"/>
            <a:ext cx="2280723" cy="2429726"/>
            <a:chOff x="259662" y="3033769"/>
            <a:chExt cx="2880320" cy="1128867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59662" y="3033769"/>
              <a:ext cx="2880320" cy="112886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 b="1" dirty="0" smtClean="0">
                <a:solidFill>
                  <a:prstClr val="black"/>
                </a:solidFill>
              </a:endParaRP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dirty="0" smtClean="0">
                <a:solidFill>
                  <a:prstClr val="black"/>
                </a:solidFill>
              </a:endParaRPr>
            </a:p>
            <a:p>
              <a:pPr algn="ctr"/>
              <a:endParaRPr lang="fr-FR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Appliquer les </a:t>
              </a:r>
              <a:r>
                <a:rPr lang="fr-FR" b="1" dirty="0" smtClean="0">
                  <a:solidFill>
                    <a:prstClr val="black"/>
                  </a:solidFill>
                </a:rPr>
                <a:t>consignes</a:t>
              </a: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Surveiller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41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744" y="3152026"/>
              <a:ext cx="1175404" cy="39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72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9287" y="2930027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capable face à une victime qui se plaint d’un malaise, d’en reconnaître les signes et de réaliser les gestes de secours d’urgence adaptés et nécessaires. </a:t>
            </a: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MALAISE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48251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0" y1="91793" x2="25000" y2="91793"/>
                        <a14:foregroundMark x1="75543" y1="87257" x2="89674" y2="96112"/>
                        <a14:foregroundMark x1="21739" y1="87905" x2="35870" y2="97408"/>
                        <a14:foregroundMark x1="84783" y1="88769" x2="92935" y2="93952"/>
                        <a14:foregroundMark x1="29891" y1="88337" x2="33696" y2="92657"/>
                        <a14:foregroundMark x1="34783" y1="93952" x2="38043" y2="96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50" y="124594"/>
            <a:ext cx="1044116" cy="26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703840" y="6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8.3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3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static.lyon-france.com/var/ez_site/storage/images/media/images/gastronomie/brasserie-lyon-plage-cafe-gourmand-en-terrasse/505145-1-fre-FR/Brasserie-Lyon-Plage-cafe-gourmand-en-terrasse_banni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5698975" cy="56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88640"/>
            <a:ext cx="424847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/>
              <a:t>1, rue du thé </a:t>
            </a:r>
          </a:p>
          <a:p>
            <a:r>
              <a:rPr lang="fr-FR" sz="3600" b="1" dirty="0" smtClean="0"/>
              <a:t>98 000 NOUMEA </a:t>
            </a:r>
          </a:p>
          <a:p>
            <a:r>
              <a:rPr lang="fr-FR" sz="3600" b="1" dirty="0" smtClean="0"/>
              <a:t>Tel : 78.01.01 </a:t>
            </a:r>
          </a:p>
        </p:txBody>
      </p:sp>
    </p:spTree>
    <p:extLst>
      <p:ext uri="{BB962C8B-B14F-4D97-AF65-F5344CB8AC3E}">
        <p14:creationId xmlns:p14="http://schemas.microsoft.com/office/powerpoint/2010/main" val="1043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avec flèche 33"/>
          <p:cNvCxnSpPr>
            <a:endCxn id="26" idx="1"/>
          </p:cNvCxnSpPr>
          <p:nvPr/>
        </p:nvCxnSpPr>
        <p:spPr>
          <a:xfrm>
            <a:off x="3472118" y="1726521"/>
            <a:ext cx="4518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7566873" y="4441743"/>
            <a:ext cx="173408" cy="315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2440766" y="5536917"/>
            <a:ext cx="6910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7783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Malaise : conduite à tenir </a:t>
            </a:r>
            <a:endParaRPr lang="fr-FR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55777" y="2738421"/>
            <a:ext cx="3403790" cy="1703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Aggravation :  </a:t>
            </a:r>
          </a:p>
          <a:p>
            <a:pPr marL="720725" indent="-179388"/>
            <a:r>
              <a:rPr lang="fr-FR" b="1" dirty="0" smtClean="0">
                <a:solidFill>
                  <a:prstClr val="black"/>
                </a:solidFill>
              </a:rPr>
              <a:t>- Rappeler le 15</a:t>
            </a:r>
          </a:p>
          <a:p>
            <a:pPr marL="720725" indent="-179388"/>
            <a:r>
              <a:rPr lang="fr-FR" b="1" dirty="0" smtClean="0">
                <a:solidFill>
                  <a:prstClr val="black"/>
                </a:solidFill>
              </a:rPr>
              <a:t>- Gestes perte de connaissance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131840" y="4757606"/>
            <a:ext cx="5544616" cy="2055770"/>
            <a:chOff x="3131840" y="4757606"/>
            <a:chExt cx="5544616" cy="205577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131840" y="4757606"/>
              <a:ext cx="5544616" cy="205577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Se renseigner :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Age</a:t>
              </a:r>
              <a:endParaRPr lang="fr-FR" dirty="0" smtClean="0">
                <a:solidFill>
                  <a:prstClr val="black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Durée du malaise</a:t>
              </a:r>
              <a:r>
                <a:rPr lang="fr-FR" dirty="0" smtClean="0">
                  <a:solidFill>
                    <a:prstClr val="black"/>
                  </a:solidFill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1</a:t>
              </a:r>
              <a:r>
                <a:rPr lang="fr-FR" b="1" baseline="30000" dirty="0" smtClean="0">
                  <a:solidFill>
                    <a:prstClr val="black"/>
                  </a:solidFill>
                </a:rPr>
                <a:t>ère</a:t>
              </a:r>
              <a:r>
                <a:rPr lang="fr-FR" b="1" dirty="0" smtClean="0">
                  <a:solidFill>
                    <a:prstClr val="black"/>
                  </a:solidFill>
                </a:rPr>
                <a:t> fois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Médicaments  </a:t>
              </a:r>
            </a:p>
            <a:p>
              <a:pPr marL="285750" indent="-285750">
                <a:buFontTx/>
                <a:buChar char="-"/>
              </a:pPr>
              <a:r>
                <a:rPr lang="fr-FR" b="1" dirty="0" smtClean="0">
                  <a:solidFill>
                    <a:prstClr val="black"/>
                  </a:solidFill>
                </a:rPr>
                <a:t>Hospitalisation, maladies , traumatismes récents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8" descr="C:\Users\Neretti AC\Desktop\red-question-mark-clip-art-circle_428358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560" y="4869160"/>
              <a:ext cx="1211880" cy="121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9029" y="828776"/>
            <a:ext cx="3468123" cy="1581821"/>
            <a:chOff x="175200" y="1052736"/>
            <a:chExt cx="2685844" cy="177701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75200" y="1052736"/>
              <a:ext cx="2685844" cy="17770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           </a:t>
              </a:r>
              <a:r>
                <a:rPr lang="fr-FR" b="1" dirty="0" smtClean="0">
                  <a:solidFill>
                    <a:prstClr val="black"/>
                  </a:solidFill>
                </a:rPr>
                <a:t>Les signes</a:t>
              </a:r>
            </a:p>
            <a:p>
              <a:pPr algn="ctr"/>
              <a:endParaRPr lang="fr-FR" sz="6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Douleur </a:t>
              </a:r>
              <a:r>
                <a:rPr lang="fr-FR" dirty="0">
                  <a:solidFill>
                    <a:prstClr val="black"/>
                  </a:solidFill>
                </a:rPr>
                <a:t>(poitrine, ventre) , mal à parler, respirer, sueur, pâleur, faiblesse, </a:t>
              </a:r>
              <a:r>
                <a:rPr lang="fr-FR" dirty="0" smtClean="0">
                  <a:solidFill>
                    <a:prstClr val="black"/>
                  </a:solidFill>
                </a:rPr>
                <a:t>paralysie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72" y="1065178"/>
              <a:ext cx="830582" cy="64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5700473" y="1042445"/>
            <a:ext cx="3384376" cy="1388732"/>
            <a:chOff x="2968694" y="1052736"/>
            <a:chExt cx="3384376" cy="138873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968694" y="1052736"/>
              <a:ext cx="3384376" cy="13681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b="1" dirty="0">
                  <a:solidFill>
                    <a:prstClr val="black"/>
                  </a:solidFill>
                </a:rPr>
                <a:t>Mettre au repos</a:t>
              </a:r>
              <a:r>
                <a:rPr lang="fr-FR" dirty="0">
                  <a:solidFill>
                    <a:prstClr val="black"/>
                  </a:solidFill>
                </a:rPr>
                <a:t>, </a:t>
              </a:r>
              <a:r>
                <a:rPr lang="fr-FR" b="1" dirty="0">
                  <a:solidFill>
                    <a:prstClr val="black"/>
                  </a:solidFill>
                </a:rPr>
                <a:t>à </a:t>
              </a:r>
              <a:r>
                <a:rPr lang="fr-FR" b="1" dirty="0" smtClean="0">
                  <a:solidFill>
                    <a:prstClr val="black"/>
                  </a:solidFill>
                </a:rPr>
                <a:t>l’aise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8421" y1="75940" x2="72895" y2="76692"/>
                          <a14:foregroundMark x1="81053" y1="92481" x2="81053" y2="92481"/>
                          <a14:foregroundMark x1="10526" y1="54135" x2="40789" y2="57895"/>
                          <a14:foregroundMark x1="9474" y1="60150" x2="32895" y2="71429"/>
                          <a14:foregroundMark x1="35263" y1="69173" x2="55526" y2="82707"/>
                          <a14:foregroundMark x1="43421" y1="51880" x2="76316" y2="62406"/>
                          <a14:foregroundMark x1="77105" y1="63158" x2="88158" y2="66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73" y="1556793"/>
              <a:ext cx="2014999" cy="7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5323593" y="1421800"/>
              <a:ext cx="854109" cy="1019668"/>
              <a:chOff x="5666520" y="1840142"/>
              <a:chExt cx="4219785" cy="4057703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873" b="100000" l="0" r="100000">
                            <a14:foregroundMark x1="44444" y1="17978" x2="15344" y2="68914"/>
                            <a14:foregroundMark x1="44444" y1="28839" x2="44444" y2="28839"/>
                            <a14:foregroundMark x1="12698" y1="55056" x2="12698" y2="55056"/>
                            <a14:foregroundMark x1="17989" y1="49438" x2="7407" y2="681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50"/>
              <a:stretch/>
            </p:blipFill>
            <p:spPr bwMode="auto">
              <a:xfrm flipH="1">
                <a:off x="5666520" y="1840142"/>
                <a:ext cx="4113434" cy="4057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Connecteur droit 24"/>
              <p:cNvCxnSpPr/>
              <p:nvPr/>
            </p:nvCxnSpPr>
            <p:spPr>
              <a:xfrm>
                <a:off x="9886305" y="2090783"/>
                <a:ext cx="0" cy="28971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à coins arrondis 25"/>
          <p:cNvSpPr/>
          <p:nvPr/>
        </p:nvSpPr>
        <p:spPr>
          <a:xfrm>
            <a:off x="3923928" y="1042444"/>
            <a:ext cx="1440160" cy="13681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Protéger 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A l’aide !</a:t>
            </a:r>
            <a:endParaRPr lang="fr-FR" b="1" dirty="0">
              <a:solidFill>
                <a:prstClr val="black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635223" y="2738421"/>
            <a:ext cx="2545289" cy="1703322"/>
            <a:chOff x="6712060" y="1045222"/>
            <a:chExt cx="2545289" cy="1703322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6712060" y="1045222"/>
              <a:ext cx="2468756" cy="170332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Rassurer</a:t>
              </a:r>
            </a:p>
            <a:p>
              <a:pPr algn="ctr"/>
              <a:endParaRPr lang="fr-FR" sz="1100" b="1" dirty="0">
                <a:solidFill>
                  <a:prstClr val="black"/>
                </a:solidFill>
              </a:endParaRPr>
            </a:p>
            <a:p>
              <a:r>
                <a:rPr lang="fr-FR" dirty="0" smtClean="0">
                  <a:solidFill>
                    <a:prstClr val="black"/>
                  </a:solidFill>
                </a:rPr>
                <a:t>Si demande : </a:t>
              </a:r>
              <a:r>
                <a:rPr lang="fr-FR" b="1" dirty="0" smtClean="0">
                  <a:solidFill>
                    <a:prstClr val="black"/>
                  </a:solidFill>
                </a:rPr>
                <a:t>Donner sucre </a:t>
              </a: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ou traitement 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9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253" y="1875899"/>
              <a:ext cx="864096" cy="57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5375705" y="1693514"/>
            <a:ext cx="3247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7" idx="0"/>
          </p:cNvCxnSpPr>
          <p:nvPr/>
        </p:nvCxnSpPr>
        <p:spPr>
          <a:xfrm>
            <a:off x="7608685" y="2410597"/>
            <a:ext cx="260916" cy="327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179512" y="4345143"/>
            <a:ext cx="2280723" cy="2429726"/>
            <a:chOff x="259662" y="3033769"/>
            <a:chExt cx="2880320" cy="1128867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59662" y="3033769"/>
              <a:ext cx="2880320" cy="112886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 b="1" dirty="0" smtClean="0">
                <a:solidFill>
                  <a:prstClr val="black"/>
                </a:solidFill>
              </a:endParaRP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dirty="0" smtClean="0">
                <a:solidFill>
                  <a:prstClr val="black"/>
                </a:solidFill>
              </a:endParaRPr>
            </a:p>
            <a:p>
              <a:pPr algn="ctr"/>
              <a:endParaRPr lang="fr-FR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Appliquer les </a:t>
              </a:r>
              <a:r>
                <a:rPr lang="fr-FR" b="1" dirty="0" smtClean="0">
                  <a:solidFill>
                    <a:prstClr val="black"/>
                  </a:solidFill>
                </a:rPr>
                <a:t>consignes</a:t>
              </a: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Surveiller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41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744" y="3152026"/>
              <a:ext cx="1175404" cy="39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9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/>
        </p:blipFill>
        <p:spPr bwMode="auto">
          <a:xfrm>
            <a:off x="2411760" y="244352"/>
            <a:ext cx="38274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5589240"/>
            <a:ext cx="4453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Les </a:t>
            </a:r>
            <a:r>
              <a:rPr lang="fr-FR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signes </a:t>
            </a:r>
            <a:r>
              <a:rPr lang="fr-FR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Ellipse 1"/>
          <p:cNvSpPr/>
          <p:nvPr/>
        </p:nvSpPr>
        <p:spPr>
          <a:xfrm>
            <a:off x="35496" y="44624"/>
            <a:ext cx="46754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2726" y="5534561"/>
            <a:ext cx="8131417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388"/>
            <a:r>
              <a:rPr lang="fr-FR" sz="2000" b="1" dirty="0" smtClean="0"/>
              <a:t>Le malaise </a:t>
            </a:r>
            <a:r>
              <a:rPr lang="fr-FR" sz="2000" dirty="0" smtClean="0"/>
              <a:t>:  </a:t>
            </a:r>
            <a:r>
              <a:rPr lang="fr-FR" dirty="0" smtClean="0"/>
              <a:t>sensation pénible qui indique un trouble du fonctionnement de l’organisme sans pouvoir en identifier l’origine. </a:t>
            </a:r>
            <a:r>
              <a:rPr lang="fr-FR" dirty="0"/>
              <a:t>Cette sensation, parfois répétitive, peut être fugace ou durable, de survenue brutale ou progressive.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8892" y="244616"/>
            <a:ext cx="2250860" cy="1487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Pâleur / Sueur / Sensation de froid 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8892" y="2013636"/>
            <a:ext cx="2250860" cy="1487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Douleur poitrine 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8892" y="3813836"/>
            <a:ext cx="2250860" cy="1487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Difficulté à respirer ou à parler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300192" y="244352"/>
            <a:ext cx="2725300" cy="1487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Douleur abdominale intense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300192" y="2116560"/>
            <a:ext cx="2725300" cy="3256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Apparition soudaine </a:t>
            </a:r>
          </a:p>
          <a:p>
            <a:pPr algn="ctr"/>
            <a:endParaRPr lang="fr-FR" sz="1000" dirty="0" smtClean="0"/>
          </a:p>
          <a:p>
            <a:pPr marL="179388" indent="-179388">
              <a:buFontTx/>
              <a:buChar char="-"/>
            </a:pPr>
            <a:r>
              <a:rPr lang="fr-FR" dirty="0" smtClean="0"/>
              <a:t>Faiblesse/Paralysie d’un membre</a:t>
            </a:r>
          </a:p>
          <a:p>
            <a:pPr marL="179388" indent="-179388">
              <a:buFontTx/>
              <a:buChar char="-"/>
            </a:pPr>
            <a:r>
              <a:rPr lang="fr-FR" dirty="0" smtClean="0"/>
              <a:t>Déformation du visage </a:t>
            </a:r>
          </a:p>
          <a:p>
            <a:pPr marL="179388" indent="-179388">
              <a:buFontTx/>
              <a:buChar char="-"/>
            </a:pPr>
            <a:r>
              <a:rPr lang="fr-FR" dirty="0" smtClean="0"/>
              <a:t>Trouble Vision </a:t>
            </a:r>
          </a:p>
          <a:p>
            <a:pPr marL="179388" indent="-179388">
              <a:buFontTx/>
              <a:buChar char="-"/>
            </a:pPr>
            <a:r>
              <a:rPr lang="fr-FR" dirty="0" smtClean="0"/>
              <a:t>Trouble Langage</a:t>
            </a:r>
          </a:p>
          <a:p>
            <a:pPr marL="179388" indent="-179388">
              <a:buFontTx/>
              <a:buChar char="-"/>
            </a:pPr>
            <a:r>
              <a:rPr lang="fr-FR" dirty="0" smtClean="0"/>
              <a:t>Mal de tête </a:t>
            </a:r>
          </a:p>
          <a:p>
            <a:pPr marL="179388" indent="-179388">
              <a:buFontTx/>
              <a:buChar char="-"/>
            </a:pPr>
            <a:r>
              <a:rPr lang="fr-FR" dirty="0" smtClean="0"/>
              <a:t>Perte d’équilibre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/>
        </p:blipFill>
        <p:spPr bwMode="auto">
          <a:xfrm>
            <a:off x="2411760" y="244352"/>
            <a:ext cx="38274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on 1 8"/>
          <p:cNvSpPr/>
          <p:nvPr/>
        </p:nvSpPr>
        <p:spPr>
          <a:xfrm>
            <a:off x="3166266" y="2116560"/>
            <a:ext cx="3024336" cy="21045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Signes inhabituels /contexte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858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/>
        </p:blipFill>
        <p:spPr bwMode="auto">
          <a:xfrm>
            <a:off x="179512" y="391976"/>
            <a:ext cx="4438988" cy="60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860031" y="1628800"/>
            <a:ext cx="2520281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Intoxication</a:t>
            </a:r>
            <a:endParaRPr lang="fr-FR" sz="2000" b="1" dirty="0"/>
          </a:p>
        </p:txBody>
      </p:sp>
      <p:sp>
        <p:nvSpPr>
          <p:cNvPr id="18" name="Ellipse 17"/>
          <p:cNvSpPr/>
          <p:nvPr/>
        </p:nvSpPr>
        <p:spPr>
          <a:xfrm>
            <a:off x="6516216" y="2852936"/>
            <a:ext cx="2520281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Maladie</a:t>
            </a:r>
            <a:endParaRPr lang="fr-FR" sz="2000" b="1" dirty="0"/>
          </a:p>
        </p:txBody>
      </p:sp>
      <p:sp>
        <p:nvSpPr>
          <p:cNvPr id="19" name="Ellipse 18"/>
          <p:cNvSpPr/>
          <p:nvPr/>
        </p:nvSpPr>
        <p:spPr>
          <a:xfrm>
            <a:off x="4860030" y="4066593"/>
            <a:ext cx="2520281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Allergie</a:t>
            </a:r>
            <a:endParaRPr lang="fr-FR" sz="2000" b="1" dirty="0"/>
          </a:p>
        </p:txBody>
      </p:sp>
      <p:sp>
        <p:nvSpPr>
          <p:cNvPr id="20" name="Ellipse 19"/>
          <p:cNvSpPr/>
          <p:nvPr/>
        </p:nvSpPr>
        <p:spPr>
          <a:xfrm>
            <a:off x="6516215" y="5290729"/>
            <a:ext cx="2520281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...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690508" y="391976"/>
            <a:ext cx="4453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Les causes ?</a:t>
            </a:r>
          </a:p>
        </p:txBody>
      </p:sp>
    </p:spTree>
    <p:extLst>
      <p:ext uri="{BB962C8B-B14F-4D97-AF65-F5344CB8AC3E}">
        <p14:creationId xmlns:p14="http://schemas.microsoft.com/office/powerpoint/2010/main" val="15165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51698" y="4797152"/>
            <a:ext cx="8640782" cy="2205300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fr-FR" sz="2900" b="1" dirty="0">
                <a:solidFill>
                  <a:schemeClr val="tx1"/>
                </a:solidFill>
              </a:rPr>
              <a:t>Objectif</a:t>
            </a:r>
            <a:r>
              <a:rPr lang="fr-FR" sz="2900" dirty="0">
                <a:solidFill>
                  <a:schemeClr val="tx1"/>
                </a:solidFill>
              </a:rPr>
              <a:t> </a:t>
            </a:r>
            <a:r>
              <a:rPr lang="fr-FR" sz="2900" dirty="0" smtClean="0">
                <a:solidFill>
                  <a:schemeClr val="tx1"/>
                </a:solidFill>
              </a:rPr>
              <a:t>: être </a:t>
            </a:r>
            <a:r>
              <a:rPr lang="fr-FR" sz="2900" dirty="0">
                <a:solidFill>
                  <a:schemeClr val="tx1"/>
                </a:solidFill>
              </a:rPr>
              <a:t>capable </a:t>
            </a:r>
            <a:r>
              <a:rPr lang="fr-FR" sz="2900" b="1" dirty="0">
                <a:solidFill>
                  <a:schemeClr val="tx1"/>
                </a:solidFill>
              </a:rPr>
              <a:t>d’observer</a:t>
            </a:r>
            <a:r>
              <a:rPr lang="fr-FR" sz="2900" dirty="0">
                <a:solidFill>
                  <a:schemeClr val="tx1"/>
                </a:solidFill>
              </a:rPr>
              <a:t> la victime, de </a:t>
            </a:r>
            <a:r>
              <a:rPr lang="fr-FR" sz="2900" b="1" dirty="0">
                <a:solidFill>
                  <a:schemeClr val="tx1"/>
                </a:solidFill>
              </a:rPr>
              <a:t>l’installer</a:t>
            </a:r>
            <a:r>
              <a:rPr lang="fr-FR" sz="2900" dirty="0">
                <a:solidFill>
                  <a:schemeClr val="tx1"/>
                </a:solidFill>
              </a:rPr>
              <a:t> ou de l’aider à s’installer en position de repos afin </a:t>
            </a:r>
            <a:r>
              <a:rPr lang="fr-FR" sz="2900" b="1" dirty="0">
                <a:solidFill>
                  <a:schemeClr val="tx1"/>
                </a:solidFill>
              </a:rPr>
              <a:t>d’éviter l’aggravation</a:t>
            </a:r>
            <a:r>
              <a:rPr lang="fr-FR" sz="2900" dirty="0">
                <a:solidFill>
                  <a:schemeClr val="tx1"/>
                </a:solidFill>
              </a:rPr>
              <a:t>, de </a:t>
            </a:r>
            <a:r>
              <a:rPr lang="fr-FR" sz="2900" b="1" dirty="0">
                <a:solidFill>
                  <a:schemeClr val="tx1"/>
                </a:solidFill>
              </a:rPr>
              <a:t>l’interroger</a:t>
            </a:r>
            <a:r>
              <a:rPr lang="fr-FR" sz="2900" dirty="0">
                <a:solidFill>
                  <a:schemeClr val="tx1"/>
                </a:solidFill>
              </a:rPr>
              <a:t> et de transmettre les informations recueillies afin d’obtenir un avis médical et de la </a:t>
            </a:r>
            <a:r>
              <a:rPr lang="fr-FR" sz="2900" dirty="0" smtClean="0">
                <a:solidFill>
                  <a:schemeClr val="tx1"/>
                </a:solidFill>
              </a:rPr>
              <a:t>surveiller. </a:t>
            </a:r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marL="64008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90508" y="1484784"/>
            <a:ext cx="4201972" cy="2931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Aggravation</a:t>
            </a:r>
          </a:p>
          <a:p>
            <a:pPr algn="ctr"/>
            <a:endParaRPr lang="fr-FR" sz="1000" b="1" dirty="0"/>
          </a:p>
          <a:p>
            <a:pPr algn="ctr"/>
            <a:r>
              <a:rPr lang="fr-FR" sz="3600" b="1" dirty="0" smtClean="0"/>
              <a:t> = </a:t>
            </a:r>
          </a:p>
          <a:p>
            <a:pPr algn="ctr"/>
            <a:endParaRPr lang="fr-FR" sz="1000" b="1" dirty="0"/>
          </a:p>
          <a:p>
            <a:pPr algn="ctr"/>
            <a:r>
              <a:rPr lang="fr-FR" sz="3600" b="1" dirty="0" smtClean="0"/>
              <a:t>Détresse vitale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312368" cy="429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0508" y="391976"/>
            <a:ext cx="4453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Les </a:t>
            </a:r>
            <a:r>
              <a:rPr lang="fr-FR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risques </a:t>
            </a:r>
            <a:r>
              <a:rPr lang="fr-FR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40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7783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/>
              <a:t>Que faire face à un malaise ?  </a:t>
            </a:r>
            <a:endParaRPr lang="fr-FR" sz="4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26" y="752647"/>
            <a:ext cx="4636348" cy="60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591544" y="998075"/>
            <a:ext cx="2577470" cy="21480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Observer</a:t>
            </a:r>
            <a:r>
              <a:rPr lang="fr-FR" dirty="0" smtClean="0">
                <a:solidFill>
                  <a:prstClr val="black"/>
                </a:solidFill>
              </a:rPr>
              <a:t> les signes</a:t>
            </a: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Protéger </a:t>
            </a:r>
            <a:r>
              <a:rPr lang="fr-FR" dirty="0" smtClean="0">
                <a:solidFill>
                  <a:prstClr val="black"/>
                </a:solidFill>
              </a:rPr>
              <a:t>- </a:t>
            </a:r>
            <a:r>
              <a:rPr lang="fr-FR" b="1" dirty="0" smtClean="0">
                <a:solidFill>
                  <a:prstClr val="black"/>
                </a:solidFill>
              </a:rPr>
              <a:t>A l’aide !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7783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4000" dirty="0" smtClean="0"/>
              <a:t>Que faire face à un malaise ?  </a:t>
            </a:r>
            <a:endParaRPr lang="fr-F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8000" l="10000" r="90000">
                        <a14:foregroundMark x1="39500" y1="15333" x2="39500" y2="15333"/>
                        <a14:foregroundMark x1="63500" y1="15333" x2="63500" y2="15333"/>
                        <a14:foregroundMark x1="70000" y1="56667" x2="70000" y2="56667"/>
                        <a14:foregroundMark x1="38250" y1="52667" x2="38250" y2="5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14" y="1672124"/>
            <a:ext cx="1099930" cy="8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139952" y="1423062"/>
            <a:ext cx="4183095" cy="2148021"/>
            <a:chOff x="2169975" y="1052735"/>
            <a:chExt cx="4183095" cy="2148021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169975" y="1052735"/>
              <a:ext cx="4183095" cy="214802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prstClr val="black"/>
                  </a:solidFill>
                </a:rPr>
                <a:t>Mettre au repos</a:t>
              </a:r>
              <a:r>
                <a:rPr lang="fr-FR" dirty="0">
                  <a:solidFill>
                    <a:prstClr val="black"/>
                  </a:solidFill>
                </a:rPr>
                <a:t>, </a:t>
              </a:r>
              <a:r>
                <a:rPr lang="fr-FR" b="1" dirty="0">
                  <a:solidFill>
                    <a:prstClr val="black"/>
                  </a:solidFill>
                </a:rPr>
                <a:t>à l’aise</a:t>
              </a:r>
              <a:r>
                <a:rPr lang="fr-FR" dirty="0" smtClean="0">
                  <a:solidFill>
                    <a:prstClr val="black"/>
                  </a:solidFill>
                </a:rPr>
                <a:t>:</a:t>
              </a:r>
            </a:p>
            <a:p>
              <a:pPr algn="ctr"/>
              <a:r>
                <a:rPr lang="fr-FR" sz="1100" dirty="0" smtClean="0">
                  <a:solidFill>
                    <a:prstClr val="black"/>
                  </a:solidFill>
                </a:rPr>
                <a:t> </a:t>
              </a:r>
              <a:endParaRPr lang="fr-FR" sz="1100" dirty="0">
                <a:solidFill>
                  <a:prstClr val="black"/>
                </a:solidFill>
              </a:endParaRPr>
            </a:p>
            <a:p>
              <a:pPr marL="446088" indent="-263525"/>
              <a:r>
                <a:rPr lang="fr-FR" dirty="0">
                  <a:solidFill>
                    <a:prstClr val="black"/>
                  </a:solidFill>
                </a:rPr>
                <a:t> -  allonger </a:t>
              </a:r>
              <a:r>
                <a:rPr lang="fr-FR" dirty="0" smtClean="0">
                  <a:solidFill>
                    <a:prstClr val="black"/>
                  </a:solidFill>
                </a:rPr>
                <a:t>/assoir </a:t>
              </a:r>
            </a:p>
            <a:p>
              <a:pPr marL="446088" indent="-263525"/>
              <a:endParaRPr lang="fr-FR" dirty="0">
                <a:solidFill>
                  <a:prstClr val="black"/>
                </a:solidFill>
              </a:endParaRPr>
            </a:p>
            <a:p>
              <a:pPr marL="446088" indent="-263525"/>
              <a:endParaRPr lang="fr-FR" dirty="0">
                <a:solidFill>
                  <a:prstClr val="black"/>
                </a:solidFill>
              </a:endParaRPr>
            </a:p>
            <a:p>
              <a:pPr marL="549275" indent="-285750">
                <a:buFontTx/>
                <a:buChar char="-"/>
              </a:pPr>
              <a:endParaRPr lang="fr-FR" dirty="0" smtClean="0">
                <a:solidFill>
                  <a:prstClr val="black"/>
                </a:solidFill>
              </a:endParaRPr>
            </a:p>
            <a:p>
              <a:pPr marL="549275" indent="-285750">
                <a:buFontTx/>
                <a:buChar char="-"/>
              </a:pPr>
              <a:r>
                <a:rPr lang="fr-FR" dirty="0" smtClean="0">
                  <a:solidFill>
                    <a:prstClr val="black"/>
                  </a:solidFill>
                </a:rPr>
                <a:t>desserrer </a:t>
              </a:r>
              <a:r>
                <a:rPr lang="fr-FR" dirty="0">
                  <a:solidFill>
                    <a:prstClr val="black"/>
                  </a:solidFill>
                </a:rPr>
                <a:t>les vêtements </a:t>
              </a:r>
              <a:endParaRPr lang="fr-FR" dirty="0" smtClean="0">
                <a:solidFill>
                  <a:prstClr val="black"/>
                </a:solidFill>
              </a:endParaRPr>
            </a:p>
            <a:p>
              <a:pPr marL="263525"/>
              <a:endParaRPr lang="fr-FR" sz="12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8421" y1="75940" x2="72895" y2="76692"/>
                          <a14:foregroundMark x1="81053" y1="92481" x2="81053" y2="92481"/>
                          <a14:foregroundMark x1="10526" y1="54135" x2="40789" y2="57895"/>
                          <a14:foregroundMark x1="9474" y1="60150" x2="32895" y2="71429"/>
                          <a14:foregroundMark x1="35263" y1="69173" x2="55526" y2="82707"/>
                          <a14:foregroundMark x1="43421" y1="51880" x2="76316" y2="62406"/>
                          <a14:foregroundMark x1="77105" y1="63158" x2="88158" y2="66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031" y="1898863"/>
              <a:ext cx="2014999" cy="7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e 1"/>
            <p:cNvGrpSpPr/>
            <p:nvPr/>
          </p:nvGrpSpPr>
          <p:grpSpPr>
            <a:xfrm>
              <a:off x="4792550" y="1605025"/>
              <a:ext cx="832583" cy="1019668"/>
              <a:chOff x="3042862" y="2569274"/>
              <a:chExt cx="4113434" cy="4057703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73" b="100000" l="0" r="100000">
                            <a14:foregroundMark x1="44444" y1="17978" x2="15344" y2="68914"/>
                            <a14:foregroundMark x1="44444" y1="28839" x2="44444" y2="28839"/>
                            <a14:foregroundMark x1="12698" y1="55056" x2="12698" y2="55056"/>
                            <a14:foregroundMark x1="17989" y1="49438" x2="7407" y2="681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50"/>
              <a:stretch/>
            </p:blipFill>
            <p:spPr bwMode="auto">
              <a:xfrm flipH="1">
                <a:off x="3042862" y="2569274"/>
                <a:ext cx="4113434" cy="4057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Connecteur droit 13"/>
              <p:cNvCxnSpPr/>
              <p:nvPr/>
            </p:nvCxnSpPr>
            <p:spPr>
              <a:xfrm>
                <a:off x="7156296" y="2954217"/>
                <a:ext cx="0" cy="28971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e 6"/>
          <p:cNvGrpSpPr/>
          <p:nvPr/>
        </p:nvGrpSpPr>
        <p:grpSpPr>
          <a:xfrm>
            <a:off x="4570852" y="4524758"/>
            <a:ext cx="4167796" cy="1681750"/>
            <a:chOff x="2896686" y="3356992"/>
            <a:chExt cx="3528392" cy="1008112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896686" y="3356992"/>
              <a:ext cx="3528392" cy="100811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23888"/>
              <a:r>
                <a:rPr lang="fr-FR" b="1" dirty="0" smtClean="0">
                  <a:solidFill>
                    <a:prstClr val="black"/>
                  </a:solidFill>
                </a:rPr>
                <a:t>   Alerter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912" y="3561276"/>
              <a:ext cx="1037677" cy="62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246762" y="3773664"/>
            <a:ext cx="3576899" cy="2399485"/>
            <a:chOff x="6377455" y="1052736"/>
            <a:chExt cx="2659042" cy="2213024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6377455" y="1052736"/>
              <a:ext cx="2659042" cy="22130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Rassurer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Si demande : 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Donner sucre ou traitement</a:t>
              </a:r>
            </a:p>
            <a:p>
              <a:r>
                <a:rPr lang="fr-FR" b="1" dirty="0" smtClean="0">
                  <a:solidFill>
                    <a:prstClr val="black"/>
                  </a:solidFill>
                </a:rPr>
                <a:t> </a:t>
              </a:r>
            </a:p>
            <a:p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9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281" y="2490228"/>
              <a:ext cx="1137388" cy="75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31640" y="2060848"/>
            <a:ext cx="7468906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altLang="fr-FR" sz="2800" b="1" dirty="0" smtClean="0">
                <a:solidFill>
                  <a:schemeClr val="tx1"/>
                </a:solidFill>
                <a:latin typeface="Lucida Grande" charset="0"/>
              </a:rPr>
              <a:t>Lili</a:t>
            </a:r>
          </a:p>
          <a:p>
            <a:pPr algn="ctr"/>
            <a:endParaRPr lang="fr-FR" altLang="fr-FR" sz="1200" dirty="0">
              <a:solidFill>
                <a:schemeClr val="tx1"/>
              </a:solidFill>
              <a:latin typeface="Lucida Grande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45 ans</a:t>
            </a:r>
          </a:p>
          <a:p>
            <a:endParaRPr lang="fr-FR" altLang="fr-FR" sz="500" dirty="0">
              <a:solidFill>
                <a:schemeClr val="tx1"/>
              </a:solidFill>
              <a:latin typeface="Lucida Grande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Ca vient d’arriver à l’instant </a:t>
            </a:r>
          </a:p>
          <a:p>
            <a:pPr marL="442913"/>
            <a:endParaRPr lang="fr-FR" altLang="fr-FR" sz="500" dirty="0">
              <a:solidFill>
                <a:schemeClr val="tx1"/>
              </a:solidFill>
              <a:latin typeface="Lucida Grande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Aucun </a:t>
            </a:r>
            <a:r>
              <a:rPr lang="fr-FR" altLang="fr-FR" sz="2800" dirty="0">
                <a:solidFill>
                  <a:schemeClr val="tx1"/>
                </a:solidFill>
                <a:latin typeface="Lucida Grande" charset="0"/>
              </a:rPr>
              <a:t>traitement </a:t>
            </a: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médical / Pas malade</a:t>
            </a:r>
          </a:p>
          <a:p>
            <a:pPr marL="442913" indent="-442913"/>
            <a:endParaRPr lang="fr-FR" altLang="fr-FR" sz="500" dirty="0">
              <a:solidFill>
                <a:schemeClr val="tx1"/>
              </a:solidFill>
              <a:latin typeface="Lucida Grande" charset="0"/>
            </a:endParaRPr>
          </a:p>
          <a:p>
            <a:pPr marL="442913" indent="-442913"/>
            <a:endParaRPr lang="fr-FR" altLang="fr-FR" sz="500" dirty="0">
              <a:solidFill>
                <a:schemeClr val="tx1"/>
              </a:solidFill>
              <a:latin typeface="Lucida Grande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Opérée </a:t>
            </a:r>
            <a:r>
              <a:rPr lang="fr-FR" altLang="fr-FR" sz="2800" dirty="0">
                <a:solidFill>
                  <a:schemeClr val="tx1"/>
                </a:solidFill>
                <a:latin typeface="Lucida Grande" charset="0"/>
              </a:rPr>
              <a:t>il y a </a:t>
            </a: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2 </a:t>
            </a:r>
            <a:r>
              <a:rPr lang="fr-FR" altLang="fr-FR" sz="2800" dirty="0">
                <a:solidFill>
                  <a:schemeClr val="tx1"/>
                </a:solidFill>
                <a:latin typeface="Lucida Grande" charset="0"/>
              </a:rPr>
              <a:t>ans </a:t>
            </a:r>
          </a:p>
          <a:p>
            <a:pPr lvl="1"/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pour un </a:t>
            </a:r>
            <a:r>
              <a:rPr lang="fr-FR" altLang="fr-FR" sz="2800" dirty="0">
                <a:solidFill>
                  <a:schemeClr val="tx1"/>
                </a:solidFill>
                <a:latin typeface="Lucida Grande" charset="0"/>
              </a:rPr>
              <a:t>problème </a:t>
            </a: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de cœur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Ça </a:t>
            </a:r>
            <a:r>
              <a:rPr lang="fr-FR" altLang="fr-FR" sz="2800" dirty="0">
                <a:solidFill>
                  <a:schemeClr val="tx1"/>
                </a:solidFill>
                <a:latin typeface="Lucida Grande" charset="0"/>
              </a:rPr>
              <a:t>lui arrive </a:t>
            </a: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quelques </a:t>
            </a:r>
            <a:r>
              <a:rPr lang="fr-FR" altLang="fr-FR" sz="2800" dirty="0">
                <a:solidFill>
                  <a:schemeClr val="tx1"/>
                </a:solidFill>
                <a:latin typeface="Lucida Grande" charset="0"/>
              </a:rPr>
              <a:t>fois le </a:t>
            </a:r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matin </a:t>
            </a:r>
          </a:p>
          <a:p>
            <a:r>
              <a:rPr lang="fr-FR" altLang="fr-FR" sz="2800" dirty="0" smtClean="0">
                <a:solidFill>
                  <a:schemeClr val="tx1"/>
                </a:solidFill>
                <a:latin typeface="Lucida Grande" charset="0"/>
              </a:rPr>
              <a:t>     quand elle ne déjeune pas </a:t>
            </a:r>
            <a:endParaRPr lang="fr-FR" altLang="fr-FR" sz="2800" dirty="0">
              <a:solidFill>
                <a:schemeClr val="tx1"/>
              </a:solidFill>
              <a:latin typeface="Lucida Grande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04664"/>
            <a:ext cx="424847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Collège Tépabien </a:t>
            </a:r>
          </a:p>
          <a:p>
            <a:r>
              <a:rPr lang="fr-FR" sz="2000" b="1" dirty="0" smtClean="0"/>
              <a:t>Salle des professeurs</a:t>
            </a:r>
          </a:p>
          <a:p>
            <a:r>
              <a:rPr lang="fr-FR" sz="2000" b="1" dirty="0" smtClean="0"/>
              <a:t>Koumac </a:t>
            </a:r>
          </a:p>
          <a:p>
            <a:r>
              <a:rPr lang="fr-FR" sz="2000" b="1" dirty="0" smtClean="0"/>
              <a:t>Tel 48.01.01 </a:t>
            </a:r>
          </a:p>
        </p:txBody>
      </p:sp>
    </p:spTree>
    <p:extLst>
      <p:ext uri="{BB962C8B-B14F-4D97-AF65-F5344CB8AC3E}">
        <p14:creationId xmlns:p14="http://schemas.microsoft.com/office/powerpoint/2010/main" val="17528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615</Words>
  <Application>Microsoft Office PowerPoint</Application>
  <PresentationFormat>Affichage à l'écran (4:3)</PresentationFormat>
  <Paragraphs>178</Paragraphs>
  <Slides>19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Verve</vt:lpstr>
      <vt:lpstr>Présentation PowerPoint</vt:lpstr>
      <vt:lpstr>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concrets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101</cp:revision>
  <cp:lastPrinted>2013-11-21T05:42:06Z</cp:lastPrinted>
  <dcterms:created xsi:type="dcterms:W3CDTF">2013-10-11T22:05:50Z</dcterms:created>
  <dcterms:modified xsi:type="dcterms:W3CDTF">2014-07-04T13:03:56Z</dcterms:modified>
</cp:coreProperties>
</file>