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6" r:id="rId3"/>
    <p:sldId id="274" r:id="rId4"/>
    <p:sldId id="270" r:id="rId5"/>
    <p:sldId id="273" r:id="rId6"/>
    <p:sldId id="272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321" r:id="rId26"/>
  </p:sldIdLst>
  <p:sldSz cx="9144000" cy="6858000" type="screen4x3"/>
  <p:notesSz cx="9942513" cy="67611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1" autoAdjust="0"/>
  </p:normalViewPr>
  <p:slideViewPr>
    <p:cSldViewPr>
      <p:cViewPr varScale="1">
        <p:scale>
          <a:sx n="106" d="100"/>
          <a:sy n="106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1574" y="1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/>
          <a:lstStyle>
            <a:lvl1pPr algn="r">
              <a:defRPr sz="1200"/>
            </a:lvl1pPr>
          </a:lstStyle>
          <a:p>
            <a:fld id="{2921743B-5D02-4A61-A2CB-B3A68D02E8AF}" type="datetimeFigureOut">
              <a:rPr lang="fr-FR" smtClean="0"/>
              <a:t>29/04/2014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5" y="6422424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1574" y="6422424"/>
            <a:ext cx="4308717" cy="337690"/>
          </a:xfrm>
          <a:prstGeom prst="rect">
            <a:avLst/>
          </a:prstGeom>
        </p:spPr>
        <p:txBody>
          <a:bodyPr vert="horz" lIns="88101" tIns="44050" rIns="88101" bIns="44050" rtlCol="0" anchor="b"/>
          <a:lstStyle>
            <a:lvl1pPr algn="r">
              <a:defRPr sz="1200"/>
            </a:lvl1pPr>
          </a:lstStyle>
          <a:p>
            <a:fld id="{EF9ADC02-1417-4EDB-A276-921EA3D82A4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4658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81D6F-39B1-489B-9842-09C559D0236F}" type="datetimeFigureOut">
              <a:rPr lang="fr-FR" smtClean="0"/>
              <a:t>29/04/2014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3775" y="3211513"/>
            <a:ext cx="7954963" cy="3043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245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17DB3-A547-416D-A55E-6F9CDE0B35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405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17DB3-A547-416D-A55E-6F9CDE0B356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3865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17DB3-A547-416D-A55E-6F9CDE0B3568}" type="slidenum">
              <a:rPr lang="fr-FR" smtClean="0">
                <a:solidFill>
                  <a:prstClr val="black"/>
                </a:solidFill>
              </a:rPr>
              <a:pPr/>
              <a:t>15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39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64CE38CE-A127-49B6-B8C4-667D45446F06}" type="datetimeFigureOut">
              <a:rPr lang="fr-FR" smtClean="0"/>
              <a:t>29/04/2014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/>
              <a:t>29/04/2014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/>
              <a:t>29/04/2014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29/04/2014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29/04/2014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29/04/2014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29/04/2014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E38CE-A127-49B6-B8C4-667D45446F06}" type="datetimeFigureOut">
              <a:rPr lang="fr-FR" smtClean="0"/>
              <a:t>29/04/2014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64CE38CE-A127-49B6-B8C4-667D45446F06}" type="datetimeFigureOut">
              <a:rPr lang="fr-FR" smtClean="0"/>
              <a:t>29/04/2014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64CE38CE-A127-49B6-B8C4-667D45446F06}" type="datetimeFigureOut">
              <a:rPr lang="fr-FR" smtClean="0"/>
              <a:t>29/04/2014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64CE38CE-A127-49B6-B8C4-667D45446F06}" type="datetimeFigureOut">
              <a:rPr lang="fr-FR" smtClean="0"/>
              <a:t>29/04/2014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64CE38CE-A127-49B6-B8C4-667D45446F06}" type="datetimeFigureOut">
              <a:rPr lang="fr-FR" smtClean="0"/>
              <a:t>29/04/2014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387333-60F9-4A20-B592-0C97DADD106E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../10.%20Arret%20cardiaque/metro5.exe" TargetMode="External"/><Relationship Id="rId3" Type="http://schemas.openxmlformats.org/officeDocument/2006/relationships/image" Target="../media/image9.png"/><Relationship Id="rId7" Type="http://schemas.microsoft.com/office/2007/relationships/hdphoto" Target="../media/hdphoto7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7.png"/><Relationship Id="rId4" Type="http://schemas.openxmlformats.org/officeDocument/2006/relationships/hyperlink" Target="../10.%20Arret%20cardiaque/Choc.mpe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png"/><Relationship Id="rId7" Type="http://schemas.microsoft.com/office/2007/relationships/hdphoto" Target="../media/hdphoto7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6.wdp"/><Relationship Id="rId4" Type="http://schemas.openxmlformats.org/officeDocument/2006/relationships/image" Target="../media/image22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gif"/><Relationship Id="rId3" Type="http://schemas.microsoft.com/office/2007/relationships/hdphoto" Target="../media/hdphoto2.wdp"/><Relationship Id="rId7" Type="http://schemas.openxmlformats.org/officeDocument/2006/relationships/image" Target="../media/image34.png"/><Relationship Id="rId12" Type="http://schemas.openxmlformats.org/officeDocument/2006/relationships/image" Target="../media/image1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37.png"/><Relationship Id="rId5" Type="http://schemas.openxmlformats.org/officeDocument/2006/relationships/image" Target="../media/image10.png"/><Relationship Id="rId10" Type="http://schemas.openxmlformats.org/officeDocument/2006/relationships/image" Target="../media/image13.jpeg"/><Relationship Id="rId4" Type="http://schemas.openxmlformats.org/officeDocument/2006/relationships/image" Target="../media/image9.png"/><Relationship Id="rId9" Type="http://schemas.openxmlformats.org/officeDocument/2006/relationships/image" Target="../media/image36.jpeg"/><Relationship Id="rId1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11" Type="http://schemas.openxmlformats.org/officeDocument/2006/relationships/image" Target="../media/image37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41.jpe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../../../../Desktop/le_coeur.lnk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3.wdp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478155" y="2780928"/>
            <a:ext cx="8208912" cy="2659213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b="1" dirty="0">
                <a:solidFill>
                  <a:schemeClr val="tx1"/>
                </a:solidFill>
              </a:rPr>
              <a:t>Objectif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smtClean="0">
                <a:solidFill>
                  <a:schemeClr val="tx1"/>
                </a:solidFill>
              </a:rPr>
              <a:t>: </a:t>
            </a:r>
            <a:r>
              <a:rPr lang="fr-FR" sz="3200" dirty="0" smtClean="0">
                <a:solidFill>
                  <a:schemeClr val="tx1"/>
                </a:solidFill>
              </a:rPr>
              <a:t>être capable face à une victime qui présente un arrêt cardiaque, d’en reconnaître les signes et de réaliser les gestes de secours d’urgence adaptés et nécessaires. </a:t>
            </a:r>
          </a:p>
          <a:p>
            <a:pPr algn="l"/>
            <a:endParaRPr lang="fr-FR" dirty="0" smtClean="0">
              <a:solidFill>
                <a:schemeClr val="tx1"/>
              </a:solidFill>
            </a:endParaRPr>
          </a:p>
          <a:p>
            <a:pPr marL="64008"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3486" y="0"/>
            <a:ext cx="8436946" cy="17728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fr-FR" dirty="0" smtClean="0"/>
              <a:t>ARRET CARDIAQUE</a:t>
            </a:r>
            <a:endParaRPr lang="fr-FR" dirty="0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203848" y="6453336"/>
            <a:ext cx="5791200" cy="365125"/>
          </a:xfrm>
        </p:spPr>
        <p:txBody>
          <a:bodyPr/>
          <a:lstStyle/>
          <a:p>
            <a:r>
              <a:rPr lang="fr-FR" dirty="0" smtClean="0"/>
              <a:t>NERETTI - Moniteur PSC1 - Nouvelle-Calédonie </a:t>
            </a:r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188129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20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2526" y="260648"/>
            <a:ext cx="7092280" cy="1399032"/>
          </a:xfrm>
        </p:spPr>
        <p:txBody>
          <a:bodyPr>
            <a:normAutofit/>
          </a:bodyPr>
          <a:lstStyle/>
          <a:p>
            <a:pPr marL="0"/>
            <a:r>
              <a:rPr lang="fr-FR" dirty="0" smtClean="0"/>
              <a:t>Compressions thoraciques  </a:t>
            </a:r>
            <a:br>
              <a:rPr lang="fr-FR" dirty="0" smtClean="0"/>
            </a:b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2600" dirty="0" smtClean="0"/>
              <a:t>(→ circulation manuelle du sang)</a:t>
            </a:r>
            <a:endParaRPr lang="fr-FR" sz="2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1199" y="2204864"/>
            <a:ext cx="6372200" cy="3601120"/>
          </a:xfrm>
        </p:spPr>
        <p:txBody>
          <a:bodyPr>
            <a:normAutofit/>
          </a:bodyPr>
          <a:lstStyle/>
          <a:p>
            <a:r>
              <a:rPr lang="fr-FR" sz="2100" dirty="0" smtClean="0"/>
              <a:t>Plan dur horizontal, non mouillé</a:t>
            </a:r>
          </a:p>
          <a:p>
            <a:r>
              <a:rPr lang="fr-FR" sz="2100" dirty="0" smtClean="0"/>
              <a:t>Se mettre à côté de la victime (à genou) </a:t>
            </a:r>
          </a:p>
          <a:p>
            <a:r>
              <a:rPr lang="fr-FR" sz="2100" dirty="0" smtClean="0"/>
              <a:t>Dénuder si possible</a:t>
            </a:r>
          </a:p>
          <a:p>
            <a:pPr marL="64008" indent="0">
              <a:buNone/>
            </a:pPr>
            <a:endParaRPr lang="fr-FR" sz="2100" dirty="0" smtClean="0"/>
          </a:p>
          <a:p>
            <a:r>
              <a:rPr lang="fr-FR" sz="2100" dirty="0" smtClean="0"/>
              <a:t>Talon de la main : centre poitrine, </a:t>
            </a:r>
          </a:p>
          <a:p>
            <a:pPr marL="450850" indent="0">
              <a:buNone/>
            </a:pPr>
            <a:r>
              <a:rPr lang="fr-FR" sz="2100" dirty="0" smtClean="0"/>
              <a:t>ligne médiane, moitié inférieure </a:t>
            </a:r>
          </a:p>
          <a:p>
            <a:pPr marL="450850" indent="0">
              <a:buNone/>
            </a:pPr>
            <a:r>
              <a:rPr lang="fr-FR" sz="2100" dirty="0" smtClean="0"/>
              <a:t>du sternum </a:t>
            </a:r>
          </a:p>
          <a:p>
            <a:pPr marL="450850" indent="-368300"/>
            <a:r>
              <a:rPr lang="fr-FR" sz="2100" dirty="0" smtClean="0"/>
              <a:t>Mains croisées ou à plat </a:t>
            </a:r>
          </a:p>
          <a:p>
            <a:pPr marL="450850" indent="0">
              <a:buNone/>
            </a:pPr>
            <a:r>
              <a:rPr lang="fr-FR" sz="2100" dirty="0" smtClean="0"/>
              <a:t>(Attention thorax)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09" b="76512" l="9750" r="7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9885" r="29637" b="24376"/>
          <a:stretch/>
        </p:blipFill>
        <p:spPr bwMode="auto">
          <a:xfrm>
            <a:off x="5812013" y="-27384"/>
            <a:ext cx="344050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Neretti AC\Desktop\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26267" r="100000">
                        <a14:foregroundMark x1="30184" y1="50095" x2="72581" y2="17143"/>
                        <a14:foregroundMark x1="76382" y1="29143" x2="96544" y2="7619"/>
                        <a14:foregroundMark x1="87327" y1="33905" x2="97120" y2="34667"/>
                        <a14:foregroundMark x1="85369" y1="40381" x2="98618" y2="39619"/>
                        <a14:foregroundMark x1="90899" y1="29524" x2="92051" y2="27810"/>
                        <a14:foregroundMark x1="36521" y1="59810" x2="54608" y2="61524"/>
                        <a14:foregroundMark x1="41014" y1="55810" x2="51152" y2="56190"/>
                        <a14:foregroundMark x1="34447" y1="60762" x2="45622" y2="60571"/>
                        <a14:foregroundMark x1="39516" y1="56190" x2="47120" y2="53714"/>
                        <a14:foregroundMark x1="42972" y1="72952" x2="48733" y2="70857"/>
                        <a14:foregroundMark x1="40553" y1="82667" x2="52535" y2="83810"/>
                        <a14:foregroundMark x1="39516" y1="89143" x2="52765" y2="88381"/>
                        <a14:foregroundMark x1="38364" y1="90476" x2="54378" y2="90476"/>
                        <a14:foregroundMark x1="41129" y1="82667" x2="52419" y2="82667"/>
                        <a14:foregroundMark x1="34677" y1="63238" x2="54032" y2="61905"/>
                        <a14:foregroundMark x1="77765" y1="4952" x2="79032" y2="259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13"/>
          <a:stretch/>
        </p:blipFill>
        <p:spPr bwMode="auto">
          <a:xfrm>
            <a:off x="4844246" y="3356992"/>
            <a:ext cx="429975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37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916832"/>
            <a:ext cx="9180512" cy="4941168"/>
          </a:xfrm>
        </p:spPr>
        <p:txBody>
          <a:bodyPr>
            <a:normAutofit lnSpcReduction="10000"/>
          </a:bodyPr>
          <a:lstStyle/>
          <a:p>
            <a:pPr marL="64008" indent="0">
              <a:buNone/>
            </a:pPr>
            <a:endParaRPr lang="fr-FR" dirty="0" smtClean="0"/>
          </a:p>
          <a:p>
            <a:pPr marL="64008" indent="0">
              <a:buNone/>
            </a:pPr>
            <a:endParaRPr lang="fr-FR" dirty="0" smtClean="0"/>
          </a:p>
          <a:p>
            <a:pPr marL="3408363" indent="-382588"/>
            <a:r>
              <a:rPr lang="fr-FR" sz="2100" dirty="0" smtClean="0"/>
              <a:t>Compressions 5 à 6 cm de profondeur </a:t>
            </a:r>
          </a:p>
          <a:p>
            <a:pPr marL="3408363" indent="-382588">
              <a:buNone/>
            </a:pPr>
            <a:r>
              <a:rPr lang="fr-FR" sz="2100" dirty="0"/>
              <a:t> </a:t>
            </a:r>
            <a:r>
              <a:rPr lang="fr-FR" sz="2100" dirty="0" smtClean="0"/>
              <a:t>     (bras armés, coudes verrouillés)</a:t>
            </a:r>
          </a:p>
          <a:p>
            <a:pPr marL="3408363" indent="-382588"/>
            <a:r>
              <a:rPr lang="fr-FR" sz="2100" dirty="0" smtClean="0"/>
              <a:t>Tps compression = tps relâchement</a:t>
            </a:r>
          </a:p>
          <a:p>
            <a:pPr marL="3408363" indent="-382588">
              <a:buNone/>
            </a:pPr>
            <a:r>
              <a:rPr lang="fr-FR" sz="2100" dirty="0"/>
              <a:t> </a:t>
            </a:r>
            <a:r>
              <a:rPr lang="fr-FR" sz="2100" dirty="0" smtClean="0"/>
              <a:t>     Le thorax reprend sa forme entre </a:t>
            </a:r>
          </a:p>
          <a:p>
            <a:pPr marL="3408363" indent="-382588">
              <a:buNone/>
            </a:pPr>
            <a:r>
              <a:rPr lang="fr-FR" sz="2100" dirty="0"/>
              <a:t> </a:t>
            </a:r>
            <a:r>
              <a:rPr lang="fr-FR" sz="2100" dirty="0" smtClean="0"/>
              <a:t>     les compressions </a:t>
            </a:r>
          </a:p>
          <a:p>
            <a:pPr marL="3408363" indent="-382588"/>
            <a:r>
              <a:rPr lang="fr-FR" sz="2100" dirty="0" smtClean="0"/>
              <a:t>Cycle de 30 compressions</a:t>
            </a:r>
          </a:p>
          <a:p>
            <a:pPr marL="64008" indent="0" algn="ctr">
              <a:buNone/>
            </a:pPr>
            <a:r>
              <a:rPr lang="fr-FR" dirty="0"/>
              <a:t> </a:t>
            </a:r>
            <a:endParaRPr lang="fr-FR" dirty="0" smtClean="0"/>
          </a:p>
          <a:p>
            <a:pPr marL="64008" indent="0" algn="ctr">
              <a:buNone/>
            </a:pPr>
            <a:r>
              <a:rPr lang="fr-FR" sz="2900" b="1" dirty="0" smtClean="0"/>
              <a:t>Comprimer fortement le sternum </a:t>
            </a:r>
          </a:p>
          <a:p>
            <a:pPr marL="64008" indent="0" algn="ctr">
              <a:buNone/>
            </a:pPr>
            <a:r>
              <a:rPr lang="fr-FR" sz="2900" b="1" dirty="0" smtClean="0"/>
              <a:t>Rythme 100 à 120 compressions/min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251520" y="2348880"/>
            <a:ext cx="2808312" cy="2956118"/>
            <a:chOff x="6056102" y="2924944"/>
            <a:chExt cx="2808312" cy="2956118"/>
          </a:xfrm>
        </p:grpSpPr>
        <p:pic>
          <p:nvPicPr>
            <p:cNvPr id="2051" name="Picture 3" descr="C:\Users\Neretti AC\Desktop\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6102" y="2924944"/>
              <a:ext cx="2808312" cy="2956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8115200" y="3201898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prstClr val="black"/>
                  </a:solidFill>
                </a:rPr>
                <a:t>5</a:t>
              </a:r>
              <a:endParaRPr lang="fr-FR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8412320" y="3190468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smtClean="0">
                  <a:solidFill>
                    <a:prstClr val="black"/>
                  </a:solidFill>
                </a:rPr>
                <a:t>6</a:t>
              </a:r>
              <a:endParaRPr lang="fr-FR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Titre 1"/>
          <p:cNvSpPr txBox="1">
            <a:spLocks/>
          </p:cNvSpPr>
          <p:nvPr/>
        </p:nvSpPr>
        <p:spPr>
          <a:xfrm>
            <a:off x="-12526" y="260648"/>
            <a:ext cx="7092280" cy="1399032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/>
            <a:r>
              <a:rPr lang="fr-FR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Compressions thoraciques  </a:t>
            </a:r>
            <a:br>
              <a:rPr lang="fr-FR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</a:br>
            <a:r>
              <a:rPr lang="fr-FR" sz="140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/>
            </a:r>
            <a:br>
              <a:rPr lang="fr-FR" sz="140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</a:br>
            <a:r>
              <a:rPr lang="fr-FR" sz="260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(→ circulation manuelle du sang)</a:t>
            </a:r>
            <a:endParaRPr lang="fr-FR" sz="26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09" b="76512" l="9750" r="7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7" t="9885" r="29637" b="24376"/>
          <a:stretch/>
        </p:blipFill>
        <p:spPr bwMode="auto">
          <a:xfrm>
            <a:off x="5812013" y="-27384"/>
            <a:ext cx="3440507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327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9732" y="413321"/>
            <a:ext cx="4169684" cy="1399032"/>
          </a:xfrm>
        </p:spPr>
        <p:txBody>
          <a:bodyPr>
            <a:normAutofit/>
          </a:bodyPr>
          <a:lstStyle/>
          <a:p>
            <a:pPr marL="96838"/>
            <a:r>
              <a:rPr lang="fr-FR" dirty="0" smtClean="0"/>
              <a:t>Insufflations</a:t>
            </a:r>
            <a:br>
              <a:rPr lang="fr-FR" dirty="0" smtClean="0"/>
            </a:br>
            <a:r>
              <a:rPr lang="fr-FR" sz="3100" dirty="0" smtClean="0"/>
              <a:t>(→ recharger en 0</a:t>
            </a:r>
            <a:r>
              <a:rPr lang="fr-FR" sz="3100" baseline="-25000" dirty="0" smtClean="0"/>
              <a:t>2</a:t>
            </a:r>
            <a:r>
              <a:rPr lang="fr-FR" sz="3100" dirty="0" smtClean="0"/>
              <a:t>) </a:t>
            </a:r>
            <a:endParaRPr lang="fr-FR" sz="3100" dirty="0"/>
          </a:p>
        </p:txBody>
      </p:sp>
      <p:pic>
        <p:nvPicPr>
          <p:cNvPr id="14338" name="Picture 2" descr="http://t2.gstatic.com/images?q=tbn:ANd9GcRAJi1bzJE72BYVlzRtSIKHbaURihEqLF9s0PbLmiMDXzTuocib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051" y="48385"/>
            <a:ext cx="21431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QPEBUUEBQWFA8VFRUYGBYUFxgVFRYXFxUYFxUWGhccICYeGBojGhkVHy8gIyopLCwsFx40NTEqNSgsLCkBCQoKDgwOGg8PGi0kHyQsLCwpLCwsLCkvKSksLCwsLCwsKSwsLCwsLCwsLCksKSwsKSwsKSksKSwsKSwpLCwpKf/AABEIANAA8gMBIgACEQEDEQH/xAAbAAEAAwEBAQEAAAAAAAAAAAAABAUGAQMCB//EAEcQAAIBAwIEBAMEBQgHCQAAAAECAwAEERIhBRMxQQYiUWEUMnEHI1KBM0JikaEVJFNygrHB8BY0NWNzg6IXQ0V0k5TCw+H/xAAaAQEAAwEBAQAAAAAAAAAAAAAAAgMEBQEG/8QAKBEAAgEEAgEDAwUAAAAAAAAAAAECAwQRIRIxIhNBgTJRYRRxkbHw/9oADAMBAAIRAxEAPwD9MpSldA+eFKUoBSlKAUpSgFKUoCHezSGWGGDSJZmbLMMiOOMAyPpyNTZZFA6ZkBOQpzfcI4BFaBuUvnc6pJGOqSRsk5dzu2MkAdANgAKpvA8az8y9zqaZ5I0JCjRBDK6Iqkb4Y5cnO5YdgANWTWKcuTO1QpKnH8nRSvnVX1UC8UpSgFKUoBQ0pQFJxfwysrc6HTBfLus6qMnAA0S4wZYiAAVJ6AEEEAj24LxkzhllTlXMZ0yRk5GcA60bbXGwIIb3wQGBAtCKyfiki1vrG6XbmS/By7AlknyYt+u0wXpt5yT0FAa2lcFdoBSlKAUpSgFKUoBSlKAy1tdJKoaN1dD0ZGDA5APUexB/OvSqa48ApCpPC2+CmLh20hnhkxnyvEW0hdzuuCO221QX8WS2W3FYDAM4FxDma2Y52yca4j7MOx+lXUrqFQ5dWznDcdmnpXnbXKyoHjYOjDIZSGUj2I6161qMbWOzlKUoeClKUAqHxu8MNrPKvzRwyuPqkbMP4iplQuO2bT2s8SY1yQTIudhqeNlXJ9MkV4+iUe0T/CTJbcJtSx0xx2kTMT2AjDMT/E18/EXN2oJzawNvgHNyy9gxxphyOunUwzjKncUfhe8TiEVphcwW1vHrDgEC5CqoUj8caqze3MXoemurjVqzi+KPooxKafhUlujPZyurgF+XKzTxysqnZtZLoW/FGw3wSG6VoOE8SW5gjmjOUkRXGCDswzjI226flXhVNZcSj4fNMk55UEsgkikIxCC4VZELAYibmAv5sBuZkE+bHlCo3qQkjWUrxN0oXUWUKBnJIAxjOc+mKqpPE8bPoth8S4GW5LIUQdtUhIUE9lzqPXGN61NpdkCdxLi8dsoaVtOohVABZ3Y9FRFBZ274UE1CPi+2GQzsr7fdtDMsrZ6aYimt/wCyD0NRrCwbWZrjDXLZxjzLChxiGMkdO7NsWbJOwUCxB/dWWVxh6RNRPi28TQSOE1lJW+VJkkgd/wCqkqqX/sg1a1TXdmkyFJVDxsCCrDbfY/Q+43968/Ct2+h4JmLTW76NTHLSRkaoJWPdmTAJ7srfSrKVXno8awXtYX7U7xYv5OMjiOEcRt2kZtlCx6nBJ7DIGT71uqyviJhJfQRk5VILiRlxkZZoooyfyM+PXB9K0JZeCqcuEXI0sFwrqGUhlIGGUgg+4PQ16A1gG8JRIdVq0tm+c5tXMaZx3h3iYbDYrv1NfSeNZuHyBOKaWtWYKl5EpVVJ6LcRj9Gf218vsO05U3Erp3EKmkb6lfEUoYAgggjII3BB3BB7ivuqy8UpSgFKUoBSlKArK4y5BB3BGCD0IPUEdx7V2lcguMje+AREzS8MlNnMxy0eNdrKds64T8pOPmTBGOnpEHi97VgnFIGt22HxEYMto5PfmDePts42zuR1rc1x1DAggEEYIO4I9CK1UrqcPyiipbwqdoqra6SVA8bK8bDIZSGUj2I/KvSqe7+z2JWMlhI9jMc55GDC5wca4G8hxntp/KoE/Hbrh/8AtKEPbjb4u1BKgfilhPmj+oyv956VO7hPXuc2rZTjuOzT0rztbpJUV42V42GVZTlWB7g16VrMTTXYroNcpQ8Kj7PcrBcRkj7q9u0AHYGTmgH/ANTP51qHcAEkgADJJOAAO5J2ArG+F+Kww3t/CZEUNcxumpguuWWCMTIuT5mDqoKjff3rWX4+7Ycvm525eVGoZ3B1kLj2PpXz9aOKjyfSU3mKIqeIIWzoLyKOrRxSyIOv66qV7ete9nxOK4B5Uivj5gDuAdt1O+O24xUSTj3LXVPBNEg6thJEQAjzMY2bSvfONh16GvXivDBcBXRzHcJvFMvmK5wcEZxJG2BlDsdjsQCK8JEj5i8M2iNqW1t1b1EMYI/6dqsgMfSqeDxCqYS8028/TDHELnpmKU4VgeoUkOM7jvXvN4ghB0o3Nl68uD718epC7IPdiB7k7UakwWNKrVuLptxDEi9hJMxc9eoSMqvboW+lSbC7aRTrjaKRThlbcZwDlXGzrv1H0IB2qLi0ekmoPDIdXEJnyQEt4I8bhWJeaXJHQ4DKAe2p/Wp1Q+FHN7ckDZY7aMn1Yc6T88JLH/kVfb/URl0XN1crGhd2CooyWYgAAdSSax1hdpLczyayZJCmlHVo2WBARF5HAYqWaV9WN9dSuJcRjnbnStjh1sxPc/EXCNgaVH6RI2yAu+qTGB5BmGLuW5ni5yqjwoZXABBja4UrHbk5OoqmpnPQty9sV0qbxJGS4Wab2WlfE0KupV1DIwwVYAgg9QQdiK9K5W04uTNWnEH4EQrapeDlgAfmksixxuf1rfJ+qdPTP6NFMGUFSCpAIIOQQRkEHuMVnXQMCGAKkEEEZBBGCCDsQR2rO8LvzwWdIXJ/kiZtMTNv8HKxyIy39C5OxJ8p2zjestSnjaOpb3HLxl2fpFK+Q1fVUm0UpSgFKUoCspUSw4xBcDME0UoHeORHH71J9qmEY61ycNFxylK+ZZQilj0UEn6AZNeA+qEVzUM4zvjOO+M4z9K7QGN4h4YlsZGuOGLqjc6prLIVH9Xg2xHL7dGyem1TuBeIIb1C0LHUpw8bjTLE3dZE6qc7em21aSqHj/hFLpxNG7W98owlxH82PwyKdpU9j+RFbqF24eMujJXtY1NrsmUqj4PxyTnfC3yCO8C6gyZ5Nwo+Z4id8jbKHdc1eiuvGSkso404OD4yMt4XR5bnikUbp8J8SAyTQ81WkeFeeANa7ZVdjkEEbDfMyy4lLa5jaWM8ssvImYpIVBHL5Nyx0upU+USDV+qXONVd+zeIrDdArpb4+7JH9pcH320/wqq43xy+big4esQlt5PvlkBeJhGBuGdQyaFfyZZN8qD1yeRKTnUcWd+KxFG34bxETqxCshV3jZX0hlZDpYeVmU/kSN+1Qkt5bRjyU5tockRLhZYmJyRHqIR4iSSEJUrvjUMKIfgZ9MLxFHR0lfPMUqSGbIz1UOvyFQcAplRoZCdJWWXjJr2LFtFV/pEmP0V1v2+EuP7tGP8ACux30rDENuUXsZ2WIZI2IjTU536hgh9M9rSq0+I4DkRSCeQbcu3ImkznGCqZ0jO2psKO5FeLekgczeDBItm33UGVdtujEHfr1HpVnVPNx2SMqslq6u+NIM1uMk/qnMgwdx0zkkCpdnfvIxDwSwjTqBk5e++MYV2IPXrsQDvUpQklloJom1TWljOjSoWVYHmeUyqxEr6iCseOkQUAIWByQgwASTVzTFRjNx6PWsmUsFt7eL4low8jyuLcKNTlNRS3SEP8pMSqxbbq7McEmp3DLRkDNLgzyuZJMbqGIACKcDKqoVAe+M9TivKzbnyvcNuoLxw+ixK2lnHqZGXVn8IQdjVhXZtqXFc32zjXdfk+C6QpSlazCKj8R4fHcxPFMuqKRSrKe4P06HOCD2O9SK7Q9Tx0QPs84vJplsrk5ubMqofvNAygwy798ZVvQr65A2Qr8441L8HxCzveiMxtJz/u5vNExPosoG+e4Hev0ZawzjxeDt0p84KR9UpSolopSlAZ+98A2E7apLSEvjGoIFb964NVkn2W24bVBPe25/3V1J/9mv3/AH1s6V5gGNXwVdRseTxS50/hnjhuN8fiKg46dMd/U1H4nZ8VSKRNNrdoyMuY2e1m8ylThWLISM5yWWt1XCKi4Rfse5MN4V8RrfTyndJUgtxJCw0vDKXn5ylTvsRHg9CCvrVw16wu1iOBG0DOu2SzJKivvnYKHj2xvrO4071viaJbfidjcBQOcZbWRsYyXQPBqI6nVHpGfxmpXDYg11cs+WlRlVMtkJDJFE4VV6Ll0YnucDfGAMdWCi/gmmW9RLy/5Txhx93IwTVn5Xb5AR+Ft1B7NpG+rI8zxcLNypUaMscRuRmOXIyFDjZX2byNgnG2qpV1apMjJIoeNhgqehH+B6EEbggEdKpxjskQPEPhuK/jCTBgynVHIhKyRPjAdGG4Pt0ONxVBwXjTpO1jesPjEGY5ANK3UX6sqjoH6hlHQqcbVcx8ZFq5ivJAveKZyqiVO6t2EqbBuxBVu5C94vwWDiUSMH8yMXhuIWBeNvlLIwyCNsFTkHGD0rTQrSovfRRWoqqse5XeFpeXf38GMBmhul9+bGI5Tn+vGNvrWgv+FRXAAnjWQKcjUM4zscHqK/PBxeaz4tZx3o/nDa7bnIuIrmKTDRSD8LpKqh0PTWSNiK/TajcYU+S9yVJNQSZBseCpDIxjLLG4UGLP3YYHGtR1UlfKcHBwpxmq7hnF+Vw3nyFpeXHK2WIDyCNnEe++WdQgzvksDvmrm8ZxG/KAMultAJwNePLk9hnBqrm4MyWUNvF5uUbRSScZSGWIufrpQmqu+ywltIUtWN2FY8tuasakqcg6o1BJ1DfTk9eu2dsPxnilvbzJBcE2jMupGvJp5WAzjyGGUxxKNLLkyZ6bdz+j1n/EvgW14gBzo1EgcOJEVQ+rYHVsQ4IUAhs7Ae1SpzUXsNHlwW3tJMxkWU0rZOYVEuV7lmYsQTv1NXllw2ODPKQLqxqI3JwMDJO5wNhXzw2yaFcNI0nTGVjQAAYACxqo/wAj0qXUJyy+wkKyfCeLzlJnEUkgnleSBuZEIUiYKsPzPzFBCiQgId32zVn4hlL6bZOswPMIO6QDAkP1fIjH9Zj+rivcDGw2FbrW3U4ty6MV1cum1GPZH4bZCCGOJdxGirnpkqMFsdsnJ/OpFKV1lrRx28ilKUPBSoPGAwj1oCXQ6vKfOAAdWF6Sf8M41diGCmvqx4msketiq6fn8wKrsCDq6FGUqyt3VlPsPM7wT4Nrkj74nw2O5heGYaopFKsOhx6g9iOoPYivD7N/ErzxyWtyWa8tGKSORgSLrdI5Ae5ITf3981EvOK8zAUusTglRHtc3PXaFTjlRHvcMVH4cZD1A4VE3DuI2rDCrfa4Zok/Ro8atJbiIY2VF1x7YBznGSaz1Xy2joWydPUvfpH6fSuCu1QbhSlKAUrIf6QcQiC8y0guAB5mtpzGxOSMLFMoHoTl+mep2pw/7SYDMILtJLK4Jwq3AASTPTRMpMbZ6Yz12quNWE/pYya+lfKvnpXc1YDK/abAf5PeVP0ltJDcqfTkyK7nHf7vmV3w5AVE5Zca7mV1Y5y6PpeM5O+ysEx20YGwq+4xw9bm3lhf5JY3Q/R1Kn++sX4Y8YRJFHbXri3v4VWKSOciMuyALrRjhZFbAYaSdj+Zz3CbjolE0EjQ3QkiLJJpIWRFbzIwOV1aTqRsrkHY5AI6VCsbprVzFcsSjykQSsxdSGxohdmywk6/MSGz5SNkXz4xIkjZaGZlTGi4tDrdMgFhiM8xQSMEBWU4BPtVtxPnnkJcw3UbjeGePlzNjVmBn0hA3lZsMiuujfrqGeMG0SbNRxLhi3CaXyGU5R12kifBAdG7MM/Q7g5BIqjtJHiWWUMqywNi6hOiKGU4XTcIWIELPHhvm05yrbjVUGy40OGsyXEc8ds7ggzCSRoWcANmYF0ljLY3yHBYllIJYWXHbKKduZAY5LyJFkEetSsqA5QOmcHqdEhGUYgg46yj4ae0w9kDjs9nxBULPdhRpYNFFMOWR5lbDRsI3GfnUBx0zjarLwrxLmyTos7XEUTRhWk0iXLJl1YBVOM4wSoJ8wycVLt7kSoroco6q6nplWAZTjtsRUbiHDBKQysY7hfklTGpe+k52eM90bY/XBFPqL6WXen7o9fDD4jeJhieKWTmA9WLyM6S5PzK6kEH+sOoOLisjdcUbmI0jRWt+iMmZVdrW4ViDhZAynAYZCk61yfKwOT08VWTe4v1yThYbBs5HTGVVppGPXbGOgHUmThl5KujSDiCGYwjJkVA7YHlVWOF1HsWwxA7hSak1mLUzImmzhjgjJLarrXJLKxG7squGDHAyzuWwANO2B6cQ41dwW7yGK3do1ZsLJLg4GRsYv379ATmoYWcIlhnvJ4ikMjiK2aSGN9DOJFRyykiTlxsPvAh8pJZckEKDjejHjWV1Lh0SQNpNqttNNJG2T5JpNShXxjOAB6ZBBNTbXzCGNZSLuSUDEERaFOe7MZRPklpMvJGBk6SX6BQWrRWl3ONcUlvZxR2+k4YlI11hgmjSrqvcdjhxsNWmtPp8e0QymfNhNdZkllspufKRsJLfQqoMRxqWlBUdWOVB1SNkdK7wzjdxOusWb8s91mi1fKrDKS8vGzL0J7+lWqXV4wDolq6FQRpnl8wO4YNysYwQa6L27zjkQf8AuTnG/wDuvT/H61ZG5nFYWNGeVtTk22RBxGY5HwVzkevw4HbGGM2k9egO2N8V9pxIh1SaKWFnOE1hGVmwTpDxu6hsAnDEE42zU2C+uC4D2ulSd356MAO50gZJ9v419cfsVmt3Vw50gOvL08xXjIdGTV5dYYDGdj0Ox3kr2aazgrdlTa0fNKr+DcQMqsGKsy6SHUFRJFIgeGUKSSuVJUj8Ub42xU6WIOpVgCp6ggEH8jtXVTUllHJlFwlhlRdeKolKiL7x2AKAHSGGSAwO7MuRjUiv22NVvD+BPIqKycpUxiRs6tCyM0USWz6kxGGZVlmXUBjCDYjR2VgkK4jGM7sxJZ3J6s7Hdm9z7DoAKkVDhn6i1VlBYgvkj2XD0hB0Ddt2ZiWdz6s5yzH6mqbxwrJbrcxgmWzlS4UDbUqHEyn2MRkz7A1oa87m2EqNGwyrqykezDSf76k144K4TampM0VnciWNHX5XVWH0YAj+Br3rLfZlOX4VbBvmjRojnuYJHhz+eitTWE7opSlAUlR7/h0dwhjnjSSM9VdQy57HB7+9SKV8qm1tFRmIvCEtr/s29mt49sQSAXNuMNkhVk8yA/ssD71MHibiFu2mezW6iGPvbNwrnrubeQjfpsHwM9TV3StkL2rH8/ue8md8P+LLe/DcliJExzIpFMc0RPQPG24+vT3NT7/hUNyumeKOVPSRFcfuINfnniPjIjmivbRJpJbZ3jmWO3nImt8lZkEmgITGw1jJxlTv2OrvfH9jBCkz3MeiRQyBTrkcHppjXLH06bd67NKp6keWMFhEufst4ezFkhMBOM/DySQKcDA8iMF/hUW6+zQupQX1y0R/UuVguwD2IM0bEV8N45vLj/UuHssZGRJeyCDPpiJQz4+uNvqK+ba64u28s1khP6qQSyY9smQfX8zSVSC7ZJQkyF/2ZXkTA2/EdBRiY2aBiU1AhwIhIIMEEgjljoO+9Q4+F3S8Qa3kni1JDFO00MXLcOx5WFQsyrqjRgwwUI0nSrYY3HM4s2Q11ZqCDhkt5C49CAz6c/XNevBOA/DtJJJM9xdTaeZNJgFgmQiqg8qKATgD1P5U1K8ePi9lkKbzssbW2EUaRr8iIqLnc6VUKuT3OAN69KUrnGs6DXyiBflAAPXAxn64612lDwV2uUoelNf+D7eZcKgik1ArJENLIwYNtjG2QDgdwCMEKRV8I4uWAXMUzTlW03KTxvLpAZGEjF1KrhSCA+AF+tXfiObTaS+cRFkKBznCl/ID0ON269uvavOO2SDXcT4URowQDJWGBFz5VxszAFmIGflXtitEJvjsqlFNn0viR4HjgNpjKqEEU8RXA8qKok5Z6gKAQvtmvUcUtklM00U0E+kZM0U22VCnzKGj2AAJU42O/c5uG9nn4jHMkPKZHkgha41aTpjm+IU8tWAfUNQGoHELAEBya1CXk0tw8BvlWWJUd44LYIQsmdJ1StKCDjt0OM9QK0cIpZlpmdveiw4dxqC5B+HmilwATypFcgHoSFOV/OporMwcCt5boiczXNzBpcPcHUqFvMhQqFXI3AAG2DkdCdLWeaSej1GKBa1lLyadMAWGdlOFMDlpLW5Kn5dDGWNx2BLfKK0deFoOTeTRsAwuRz1bqRy0igkjYfhACFT31sD0yYVzEOGjP/h/qT/qpJ2H/l8nA/o/6nydK2uEvCRz7u3cvOPyWlKUrpHJFfSdR9a+a6DijBA+ypW/k86s4+Ju9Oemn4mTp7atX8a2dZT7MYivCrfJzq5rntvJPJJ/8jWrrnn0C6FKUoelJSlK+UKhSlKApeKcOdGeSDXhyGlSIqJSwAAkj1grq0gBlONQAIOoeeL4f4XZxl2tI0WUtmQlSJgxOfPr86kncA4G+RtWkqHfcLSYhjlZVGFlTaRR1xn9Zc7lGyp7g1qhXeOMi6nV49n3SoXD7xmZ4psCeMjOkEI6N8kqA5Ok7gjJ0srDJwCZtWs3xeVlClKUPRSlKAUpSgFKUrwAivG+sxPG8b5CupUlThhkdQfUdfyr2pXqbTBn7Xhl3FJrLwzASvLpYvCpkcFWbyq5VtLOMkuvQBBgEeHGfE93byooSxR3XzSStMsapqCgtLgfrMBjG2xzuBWnqrHBF4hdecn4a2VlyhMbNO+zpzVIbSiBcqMDUwzqK4XXSnKrPyM9SCjHR3hc99OpcTwDDuhRrclAVOMo6T+ZffPqCAQRVpZwXOczTRkZGFihKDABBBLOx3JU5HTT70m8HDIMV1eQgZ8qz6wxz1PNV/3dPavpeF3cZGJ4pUBHlkhMbkf8RH06v+WB7CrpUZPrBSpIhsnL4kGbBE9voQ90MEhdl9wwlB/5R9quWQEEEAgjBBGQQdiCO4I2xUO1mjmkYlcT27NGwOC0ZdUc4IJGHQxsD3B3wcgTayyyngmjN2ERtpmtTnlhQ9uT/RbK0We5jfA9dMkedxk2VfPiLgQvItIdo5lOqORSQUbGCDpIJRh5WXIyOhBAIq+FcN5yn725t54joliEwmUNhWUrzlcMhXDK2ASGORnIHTpXaUFyObWs3KWYstq7UM8Nu0Hllhm2OBJG0LHpjMiMy569EAz6V4HjyxSLHcqbeV86NZDRvhgPLKu3VkGGCnzDatcLinPSZjnbVIbaJn2YTauFW+2CokQj3jmkQ/xWtXWJ+zSQqt5BklYL6dU/ZSTEoGep8zuTnua21ZmddPKFKUoelJSlK+UKhSlKAUpUW2vtUjxuNMi7j0eM9HX1AJ0n0I9CKkk30CH4gjKKtwgJeDLMF6vCf0ye+wDj9qNexNTFYEAg5B3BHQg9DUqqThYEDvbdo8PEO/IcnSvuEYNH7KEHudNKWY4+39Gq3nviWVKUqw2Cq/jILcpAzIJJVVihZTpCsxUOuCmdIGQQe3erCvC9shMmliQQQyspwyMvyup6ZHvkHcEEHFSi8M8Z5JGttG7PI5iUaiZX16FUEnzEajt+IsTgb188N41HcbKdMwGWhcgTR74OpM5AyRv0OQQSDmqniRlAjS4VZSkiujKuI7gorHlOm/Ll6yKN1Z41xuNNWt9bPIY5YGUSKGxzFZlZJApYYBDKcrGcjuuDsTU3FY2RySby7WFGeQkIvXAZj1x0UE19W3h1plEszyxXDAaUSU6IdyQrRj7uVt/NqDdMA4ANUN9LcxBmlaPlEord4xrOlWGMOI9WBIj6hofUrbFTceDONZHIk1AgM0QkJLgK2mWByf8AvIWIX9pDGwzua028IrvZTVk30JEuof0sHNXvJbMCT7mFyGXPorSd96j/AMuebT8NeavT4Z8dv1vlxv69jW1xTFWu2gyCqyRk4+H3N1sVa0hOcsSpuCPSMKSsX9ZizDsoPmrR8P4elvGkcShI0ACqM7Ae53J7knckknrUnFdq6FOMFhEJScuxXCK7SpkSh8Q24hIulwDHtLtu8J2YHHUocOM5+VhtqJqX/nbpU27tlljZHGUdWVh6qwwf4E1Q+HZS1rFrJMioEcnYl4iYpMjsdaNWO5j0ycWWNeKWaLI0gUCRwgY/iCatGR0yNbDPXGPQV7UrJkmKwPinxBC97NbOszulpy8QQG4P84OqTKgMAQscIGoY8zVqfE/iJOH2zTONTZCxxjOqWVs8uNcZ3OD+QJ7V5fZ54Wks4ZJbttV/dSc2cg5CnHkiHsgJH5nG2K120XnkV1PJcTz+znhksUU8k8TQtcXDSLHIQ0ojEaInMI/XwpJBzjPvWxrmK7WwiKUpQFJSlK+UKhSlKAVB4tw8yqGjOm4jJeJiSAGxgq2OsbDysPQ5G4BE6lSjLi8gjcO4gJ4wwBU5KsjbMjqcOje4Oemx2I2qF4giKBLhBl4CSwGctA2OeoA6kALIB3MS0uB8PcrIP0Vwwjk9BKFxBJ/aCiI+pMQ7CrarM8JKS6/2j1PDyiKrggEEEEZBByCDuCD3BG+a7VbwxeQxtjnSg1Qk4w0JOyD3jJ0Y/Dyz32sq0nTjJSWRSlREtWu5miWQpDEE5ugESMzgsI1lBHL8oUnHmw4wV6mdOm5vCEpKKyz1v7BZoykg8rfvBBDKwPZlYBgexANQE4qYPLeHTjpcYxC46AuRtC/qGwpPynoBcv4PhUZty1vJ+KM5BHoyPqVh74yOxFRz4cu1+S7Qn9u3zj6aJFx+ea1fppLRT6q7Kzjt6hhK6kWNwNUrMvLRNS5J38zHoqjOSR9a+PDMZmvuYFZVBuJmDjDIJlhigR16q7LHJJjqF05ALCrC18DEOGeSJSO9taxwSZPX70l2GRnddJ36itFw/hkcClYlwCdTEklmboWZiSzMcDcnO1XUqLh2VznyJlKUrSVClKUApSlAcNYrwnx2GWS7t43HNhurnKHIbS0pYsM/MutmGRsNhtkZ2csgVSWICgEknoAOpNfnng3w9FxHh5nkDK813dXUUsZKTQmSVgrI++k6VGRuD3BqupDmsHqeDZ0qiFhxSDZXtbtBsDLrtpsftFFdCeg2VahXnBeK3q8uWS3soHwHNu0ktxp/WVXIVVzuM4Pfesn6eWSfJHxwVF4pxWSc+a0sDyYO6NcneaYdiUGEB39dtq34qJwrhcdrCkMChIo10qo6Af4kncnuSTUyt0UorCKxSlK9ApSlAUlKUr5QqFKUoBSlKAjcSshPE8ZJXUNmHzIwIKOPdWCsPcV5cK4iZQyyDTcRELKuMDPZ19Y3HmU+mxwQQJc06opZ2CoNyzEBQPUk7D/9rI3l9LxN1PCojriJC38mY4F388aDBa5RsbjGnODnIBGmjTlV8Uvn7HqRoeM8IFyq4YpLG2pHBYYPRlOkhijDysARtvsQCMdL4dkS4tBczXCRyyzwvy72Ut5zrtWzlcjKtH0GRoJAJOLq3h4vc4hkjhssZ5lyrrPqA/oIj8rH1k2Hpmr3gvgC1tpOdpae72/nFyxmmyM7hm2TqflArpW1CpDUnr+SccooLqWXhEsa3Uj3NhIwRJmXVPHISNMUoUYkVt9LgA52PY1rvC9i0FnAki6ZREnMG2TKVBlYkfMxfUS2+SScmvbjnBIr2B4bhdUT4yMkEEHKsCNwQQCD7VnOB8alsZhZcRcvqbFpdMP0642ikYbC4GMb419Rv12xgottE3JtYNnSuA12pkRSlKAUpSgFKUoBSleU84RSzEKigksxwAAMkk9gB3oDK/aRxRktRbQ5N3ev8PEB1GsfeyH9lE1HPuK0XB+FrawRQR55cUaRrnqQihQT7nG9ZHwhq4leScTkBW3CmCzRgQeXnMlxg9DIRgEYOkY+u6oDtKUoBSlKAUpSgFKUoCkpSlfKFQpSoF5xMiVYIE5tyw1FNWhY49xzJX0toBIwowSxzgYBInCEpvjEYO8Z41FZxGWdsJkKABqd2Y4VEUbsxPQD69ATXhbre3QzGi2cJQlWuEMs5J2UmAOgiwPNh2Y7gFRg1M4T4XJlFxelJbofowoPJthjcRBtyx7yHzHYeUACtGBXYo2UIrM9smomPt/s9WQq3EpnvpFOQkgCWyt6rbr5T6ect/hWujjCgADAAwANgB6V90reopLCJHMUFdpXoFVviDgcd7bvBLkK42ZdnRgco6HsykAg+1WVKAxfC/Gj2zJbcWQ29wcKtx1tblumpZAMIzYzofGM/StkGrwvrBJ0aOVFkicYZHAZSPcGscOFXfBzmxVrvh3U2rOfiIPXkO2eYnU8tjnbY7nAG6pWY4R9ollcuI+YYbg4+5uVaCXJ7YfAY528pPtmtNqoDtK5mmaA7SuaqzvH/HlrZNoZzLck4W3gHNnY+mgHb+0QKA0EjgDJOB3Jr884jxA+IJja22f5IjP85uV6TspBFvC3dc4LOM5xttgtYR8CuuKYfiR+HtMgrZRNkyAHIF0+PN0H3a7ep7DYW1qsahI1CIowqqAqqPQAbCgO29usaqqAKigBVGwAAwAB2AGK9aUoBSlKAUpSgFKUoBSlKApK8b29SCNpJWCRoMsx6Af3kk4AA3JIAyaXV4kS6pGCrkAZ7k9FUdWY9lGSewNQuE2LXs63EyMttCcwRyK6M8hVT8S6NjTp8yIpGRl26kY+dt7d1pfj7laWT6t7Ca+AMgktbXBOjUY7mTbA1FD9ymDnSDryB8uCDf8AC+CwWiaLeJIl2yEULkgYyxG7HHc5NTAK7Xep0401iKLMHMV2lKsApSlAKUpQClKUArmK7SgK/jPAIL2Pl3USSx5zhxnB9QeoPuKzZ8C3NuQOH8Rmghx+inRbtF6fKXIdR7Enr2raUoDFvwDi43XicLEdmskVTsdsh89cD8z7ZSWfGpBp+IsIgcZeOCZ3HrhXcqfzraUoDGp9npmX+f3t1dMeoWQ20XXtHFj/AKiavOB+FbWwBFpBHFq6lR5m+rHzH8zVtSgOAV2lKAUpSgFKUoBSlKAUpSgFKUoD/9k="/>
          <p:cNvSpPr>
            <a:spLocks noChangeAspect="1" noChangeArrowheads="1"/>
          </p:cNvSpPr>
          <p:nvPr/>
        </p:nvSpPr>
        <p:spPr bwMode="auto">
          <a:xfrm>
            <a:off x="155575" y="-944563"/>
            <a:ext cx="23050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630" y="19785"/>
            <a:ext cx="2877370" cy="247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0" y="2181986"/>
            <a:ext cx="9144000" cy="4676014"/>
          </a:xfrm>
        </p:spPr>
        <p:txBody>
          <a:bodyPr>
            <a:normAutofit fontScale="47500" lnSpcReduction="20000"/>
          </a:bodyPr>
          <a:lstStyle/>
          <a:p>
            <a:pPr marL="64008" indent="0">
              <a:buNone/>
            </a:pPr>
            <a:endParaRPr lang="fr-FR" dirty="0" smtClean="0"/>
          </a:p>
          <a:p>
            <a:r>
              <a:rPr lang="fr-FR" sz="4200" dirty="0" smtClean="0"/>
              <a:t>Libération des voies aériennes </a:t>
            </a:r>
          </a:p>
          <a:p>
            <a:r>
              <a:rPr lang="fr-FR" sz="4200" dirty="0" smtClean="0"/>
              <a:t>Pincer nez (pas de fuite) et maintenir tête en arrière avec le front </a:t>
            </a:r>
          </a:p>
          <a:p>
            <a:r>
              <a:rPr lang="fr-FR" sz="4200" dirty="0" smtClean="0"/>
              <a:t>Ouvrir la bouche avec main du menton </a:t>
            </a:r>
          </a:p>
          <a:p>
            <a:r>
              <a:rPr lang="fr-FR" sz="4200" dirty="0" smtClean="0"/>
              <a:t>Inspirer sans excès et appuyer fermement la bouche autour de la bouche de la victime (avec ou sans masque) </a:t>
            </a:r>
          </a:p>
          <a:p>
            <a:r>
              <a:rPr lang="fr-FR" sz="4200" dirty="0" smtClean="0"/>
              <a:t>Insuffler jusqu’à soulèvement poitrine (1sec)</a:t>
            </a:r>
          </a:p>
          <a:p>
            <a:r>
              <a:rPr lang="fr-FR" sz="4200" dirty="0" smtClean="0"/>
              <a:t>Reprendre souffle – La poitrine s’affaisse – Insuffler à nouveau</a:t>
            </a:r>
          </a:p>
          <a:p>
            <a:pPr marL="64008" indent="0">
              <a:buNone/>
            </a:pPr>
            <a:endParaRPr lang="fr-FR" sz="4200" dirty="0" smtClean="0"/>
          </a:p>
          <a:p>
            <a:r>
              <a:rPr lang="fr-FR" sz="4200" dirty="0" smtClean="0"/>
              <a:t>Si pas de soulèvement : mauvaise position, fuite, corps étranger</a:t>
            </a:r>
            <a:r>
              <a:rPr lang="fr-FR" sz="3400" dirty="0" smtClean="0"/>
              <a:t>. </a:t>
            </a:r>
          </a:p>
          <a:p>
            <a:r>
              <a:rPr lang="fr-FR" sz="4200" dirty="0"/>
              <a:t>Si les insufflations ne peuvent pas être réalisées : reprendre </a:t>
            </a:r>
            <a:r>
              <a:rPr lang="fr-FR" sz="4200" dirty="0" smtClean="0"/>
              <a:t>les compressions</a:t>
            </a:r>
            <a:endParaRPr lang="fr-FR" sz="4200" dirty="0"/>
          </a:p>
          <a:p>
            <a:pPr marL="64008" indent="0">
              <a:buNone/>
            </a:pPr>
            <a:r>
              <a:rPr lang="fr-FR" sz="3800" dirty="0"/>
              <a:t> </a:t>
            </a:r>
            <a:endParaRPr lang="fr-FR" dirty="0" smtClean="0"/>
          </a:p>
          <a:p>
            <a:pPr marL="64008" indent="0" algn="ctr">
              <a:buNone/>
            </a:pPr>
            <a:r>
              <a:rPr lang="fr-FR" sz="4600" b="1" dirty="0" smtClean="0"/>
              <a:t>2 insufflations lentes et progressives en 5 sec max </a:t>
            </a:r>
          </a:p>
          <a:p>
            <a:pPr marL="64008" indent="0" algn="ctr">
              <a:buNone/>
            </a:pPr>
            <a:r>
              <a:rPr lang="fr-FR" sz="4600" b="1" dirty="0" smtClean="0"/>
              <a:t>Arrêter au soulèvement poitrine</a:t>
            </a:r>
          </a:p>
        </p:txBody>
      </p:sp>
    </p:spTree>
    <p:extLst>
      <p:ext uri="{BB962C8B-B14F-4D97-AF65-F5344CB8AC3E}">
        <p14:creationId xmlns:p14="http://schemas.microsoft.com/office/powerpoint/2010/main" val="123500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daexal.fr/upload/Image/La%20chaine%20de%20surv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1"/>
          <a:stretch/>
        </p:blipFill>
        <p:spPr bwMode="auto">
          <a:xfrm>
            <a:off x="6048281" y="27247"/>
            <a:ext cx="3045999" cy="107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cteur droit avec flèche 20"/>
          <p:cNvCxnSpPr/>
          <p:nvPr/>
        </p:nvCxnSpPr>
        <p:spPr>
          <a:xfrm>
            <a:off x="2699792" y="1916831"/>
            <a:ext cx="0" cy="5071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204402" y="188640"/>
            <a:ext cx="3474044" cy="1728192"/>
            <a:chOff x="204402" y="188640"/>
            <a:chExt cx="3474044" cy="1728192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204402" y="188640"/>
              <a:ext cx="3474044" cy="17281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Victime inconsciente </a:t>
              </a:r>
            </a:p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qui </a:t>
              </a:r>
              <a:r>
                <a:rPr lang="fr-FR" b="1" dirty="0">
                  <a:solidFill>
                    <a:prstClr val="black"/>
                  </a:solidFill>
                </a:rPr>
                <a:t>ne respire </a:t>
              </a:r>
              <a:r>
                <a:rPr lang="fr-FR" b="1" dirty="0" smtClean="0">
                  <a:solidFill>
                    <a:prstClr val="black"/>
                  </a:solidFill>
                </a:rPr>
                <a:t>plus :</a:t>
              </a:r>
            </a:p>
            <a:p>
              <a:pPr algn="ctr"/>
              <a:endParaRPr lang="fr-FR" b="1" dirty="0">
                <a:solidFill>
                  <a:prstClr val="black"/>
                </a:solidFill>
              </a:endParaRPr>
            </a:p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Alerter</a:t>
              </a:r>
            </a:p>
            <a:p>
              <a:pPr algn="ctr"/>
              <a:endParaRPr lang="fr-FR" b="1" dirty="0">
                <a:solidFill>
                  <a:prstClr val="black"/>
                </a:solidFill>
              </a:endParaRPr>
            </a:p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Demander un Défibrillateur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29" name="Picture 4" descr="http://t2.gstatic.com/images?q=tbn:ANd9GcQi1wb5QlyLkNe5XYmbTn_o9bxi8Wun1CypMJpSEdA73NG5ehiBC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998" y="1032865"/>
              <a:ext cx="627203" cy="45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e 7"/>
          <p:cNvGrpSpPr/>
          <p:nvPr/>
        </p:nvGrpSpPr>
        <p:grpSpPr>
          <a:xfrm>
            <a:off x="971599" y="2423957"/>
            <a:ext cx="7425636" cy="2448271"/>
            <a:chOff x="971600" y="2348881"/>
            <a:chExt cx="7425636" cy="2448271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971600" y="2348881"/>
              <a:ext cx="7425636" cy="2448271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Réanimation Cardio – Pulmonaire :</a:t>
              </a:r>
            </a:p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Cycles de 30 compressions thoraciques / 2 insufflations</a:t>
              </a:r>
            </a:p>
            <a:p>
              <a:pPr algn="ctr"/>
              <a:endParaRPr lang="fr-FR" b="1" dirty="0">
                <a:solidFill>
                  <a:prstClr val="black"/>
                </a:solidFill>
              </a:endParaRPr>
            </a:p>
            <a:p>
              <a:pPr algn="ctr"/>
              <a:endParaRPr lang="fr-FR" b="1" dirty="0" smtClean="0">
                <a:solidFill>
                  <a:prstClr val="black"/>
                </a:solidFill>
              </a:endParaRPr>
            </a:p>
            <a:p>
              <a:pPr algn="ctr"/>
              <a:endParaRPr lang="fr-FR" b="1" dirty="0">
                <a:solidFill>
                  <a:prstClr val="black"/>
                </a:solidFill>
              </a:endParaRPr>
            </a:p>
            <a:p>
              <a:pPr algn="ctr"/>
              <a:endParaRPr lang="fr-FR" b="1" dirty="0" smtClean="0">
                <a:solidFill>
                  <a:prstClr val="black"/>
                </a:solidFill>
              </a:endParaRPr>
            </a:p>
            <a:p>
              <a:pPr algn="ctr"/>
              <a:endParaRPr lang="fr-FR" b="1" dirty="0">
                <a:solidFill>
                  <a:prstClr val="black"/>
                </a:solidFill>
              </a:endParaRPr>
            </a:p>
            <a:p>
              <a:pPr algn="ctr"/>
              <a:endParaRPr lang="fr-FR" b="1" dirty="0" smtClean="0">
                <a:solidFill>
                  <a:prstClr val="black"/>
                </a:solidFill>
              </a:endParaRPr>
            </a:p>
          </p:txBody>
        </p:sp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7686" y1="4808" x2="75207" y2="17788"/>
                          <a14:foregroundMark x1="3719" y1="31250" x2="73140" y2="83173"/>
                          <a14:foregroundMark x1="9504" y1="31250" x2="3306" y2="96635"/>
                          <a14:foregroundMark x1="2479" y1="67308" x2="70248" y2="86538"/>
                          <a14:foregroundMark x1="1653" y1="98077" x2="29339" y2="81731"/>
                          <a14:foregroundMark x1="6612" y1="86538" x2="35124" y2="75962"/>
                          <a14:foregroundMark x1="2893" y1="38462" x2="2066" y2="822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321" y="3208390"/>
              <a:ext cx="929395" cy="798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4" descr="http://rap.secours.free.fr/Img_rcp/massage_2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606" b="98394" l="253" r="100000">
                          <a14:foregroundMark x1="17172" y1="47706" x2="27778" y2="70413"/>
                          <a14:foregroundMark x1="35859" y1="51376" x2="24747" y2="63761"/>
                          <a14:foregroundMark x1="18687" y1="57110" x2="24495" y2="70183"/>
                          <a14:foregroundMark x1="45455" y1="88303" x2="51768" y2="90826"/>
                          <a14:foregroundMark x1="59848" y1="89220" x2="47727" y2="94266"/>
                          <a14:foregroundMark x1="71212" y1="44495" x2="69192" y2="76835"/>
                          <a14:foregroundMark x1="61869" y1="50229" x2="66414" y2="74083"/>
                          <a14:foregroundMark x1="59596" y1="50000" x2="57828" y2="67661"/>
                          <a14:foregroundMark x1="71717" y1="41743" x2="74747" y2="57798"/>
                          <a14:foregroundMark x1="69192" y1="68578" x2="90152" y2="64908"/>
                          <a14:foregroundMark x1="67424" y1="75229" x2="94697" y2="71560"/>
                          <a14:foregroundMark x1="68182" y1="79128" x2="93939" y2="74312"/>
                          <a14:foregroundMark x1="23485" y1="16284" x2="28030" y2="5046"/>
                          <a14:foregroundMark x1="33081" y1="10550" x2="19949" y2="7339"/>
                          <a14:foregroundMark x1="24495" y1="5275" x2="19949" y2="20413"/>
                          <a14:foregroundMark x1="21717" y1="6193" x2="18939" y2="15367"/>
                          <a14:foregroundMark x1="14394" y1="46330" x2="23232" y2="69725"/>
                          <a14:foregroundMark x1="16919" y1="46101" x2="36869" y2="51376"/>
                          <a14:foregroundMark x1="37121" y1="48394" x2="30556" y2="51606"/>
                          <a14:foregroundMark x1="49242" y1="38761" x2="42424" y2="65367"/>
                          <a14:foregroundMark x1="58081" y1="46330" x2="45455" y2="67202"/>
                          <a14:foregroundMark x1="91414" y1="66743" x2="96212" y2="76147"/>
                          <a14:foregroundMark x1="26515" y1="4587" x2="38636" y2="11009"/>
                          <a14:foregroundMark x1="37374" y1="9862" x2="27273" y2="4128"/>
                          <a14:foregroundMark x1="44192" y1="91743" x2="53283" y2="98165"/>
                          <a14:foregroundMark x1="62879" y1="88303" x2="52778" y2="98394"/>
                          <a14:foregroundMark x1="66919" y1="81881" x2="77273" y2="80505"/>
                          <a14:foregroundMark x1="79545" y1="80275" x2="93939" y2="75688"/>
                          <a14:foregroundMark x1="93939" y1="74771" x2="95455" y2="80734"/>
                          <a14:foregroundMark x1="95960" y1="65826" x2="98232" y2="79358"/>
                          <a14:foregroundMark x1="73990" y1="41055" x2="78030" y2="60321"/>
                          <a14:foregroundMark x1="77778" y1="52294" x2="73990" y2="6857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46" y="3051141"/>
              <a:ext cx="1005972" cy="1107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re 1"/>
          <p:cNvSpPr txBox="1">
            <a:spLocks/>
          </p:cNvSpPr>
          <p:nvPr/>
        </p:nvSpPr>
        <p:spPr>
          <a:xfrm>
            <a:off x="971599" y="5301208"/>
            <a:ext cx="7425636" cy="1080120"/>
          </a:xfrm>
          <a:prstGeom prst="rect">
            <a:avLst/>
          </a:prstGeom>
        </p:spPr>
        <p:txBody>
          <a:bodyPr vert="horz" anchor="ctr">
            <a:normAutofit fontScale="52500" lnSpcReduction="2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36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Apprentissage des gestes</a:t>
            </a:r>
          </a:p>
          <a:p>
            <a:pPr marL="0" algn="ctr"/>
            <a:endParaRPr lang="fr-FR" sz="36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  <a:p>
            <a:pPr marL="0" algn="ctr"/>
            <a:r>
              <a:rPr lang="fr-FR" sz="36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(Analyse – Alerte – Compressions thoraciques – Insufflations)  </a:t>
            </a:r>
          </a:p>
        </p:txBody>
      </p:sp>
      <p:pic>
        <p:nvPicPr>
          <p:cNvPr id="12" name="Picture 2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339708"/>
            <a:ext cx="1017728" cy="514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72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6779096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 Défibrillateur Automatisé Externe (DAE)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59097" y="2132856"/>
            <a:ext cx="6384904" cy="4321952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Mis à disposition du public :</a:t>
            </a:r>
          </a:p>
          <a:p>
            <a:pPr marL="792163" indent="-342900">
              <a:buFontTx/>
              <a:buChar char="-"/>
            </a:pPr>
            <a:r>
              <a:rPr lang="fr-FR" sz="2100" dirty="0" smtClean="0"/>
              <a:t>Aéroports</a:t>
            </a:r>
            <a:r>
              <a:rPr lang="fr-FR" sz="2100" dirty="0"/>
              <a:t>, avions, gares, trains</a:t>
            </a:r>
          </a:p>
          <a:p>
            <a:pPr marL="792163" indent="-342900">
              <a:buFontTx/>
              <a:buChar char="-"/>
            </a:pPr>
            <a:r>
              <a:rPr lang="fr-FR" sz="2100" dirty="0" smtClean="0"/>
              <a:t>Magasins</a:t>
            </a:r>
            <a:r>
              <a:rPr lang="fr-FR" sz="2100" dirty="0"/>
              <a:t>, centres commerciaux </a:t>
            </a:r>
          </a:p>
          <a:p>
            <a:pPr marL="792163" indent="-342900">
              <a:buFontTx/>
              <a:buChar char="-"/>
            </a:pPr>
            <a:r>
              <a:rPr lang="fr-FR" sz="2100" dirty="0" smtClean="0"/>
              <a:t>Lieux </a:t>
            </a:r>
            <a:r>
              <a:rPr lang="fr-FR" sz="2100" dirty="0"/>
              <a:t>de </a:t>
            </a:r>
            <a:r>
              <a:rPr lang="fr-FR" sz="2100" dirty="0" smtClean="0"/>
              <a:t>travail, établissements scolaires</a:t>
            </a:r>
            <a:endParaRPr lang="fr-FR" sz="2100" dirty="0"/>
          </a:p>
          <a:p>
            <a:pPr marL="792163" indent="-342900">
              <a:buFontTx/>
              <a:buChar char="-"/>
            </a:pPr>
            <a:r>
              <a:rPr lang="fr-FR" sz="2100" dirty="0" smtClean="0"/>
              <a:t>Certains </a:t>
            </a:r>
            <a:r>
              <a:rPr lang="fr-FR" sz="2100" dirty="0"/>
              <a:t>immeubles </a:t>
            </a:r>
            <a:r>
              <a:rPr lang="fr-FR" sz="2100" dirty="0" smtClean="0"/>
              <a:t>d’habitations</a:t>
            </a:r>
          </a:p>
          <a:p>
            <a:pPr marL="792163" indent="-342900">
              <a:buFontTx/>
              <a:buChar char="-"/>
            </a:pPr>
            <a:r>
              <a:rPr lang="fr-FR" sz="2100" dirty="0" smtClean="0"/>
              <a:t>Services secours / Associations sécurité civile </a:t>
            </a:r>
          </a:p>
          <a:p>
            <a:pPr marL="792163" indent="-342900">
              <a:buFontTx/>
              <a:buChar char="-"/>
            </a:pPr>
            <a:endParaRPr lang="fr-FR" sz="2400" dirty="0"/>
          </a:p>
          <a:p>
            <a:r>
              <a:rPr lang="fr-FR" dirty="0" smtClean="0"/>
              <a:t>A quoi sert-il ? </a:t>
            </a:r>
          </a:p>
          <a:p>
            <a:pPr marL="792163" indent="-342900">
              <a:buFontTx/>
              <a:buChar char="-"/>
            </a:pPr>
            <a:r>
              <a:rPr lang="fr-FR" sz="2100" dirty="0"/>
              <a:t>Analyse l’activité électrique du cœur </a:t>
            </a:r>
          </a:p>
          <a:p>
            <a:pPr marL="792163" indent="-342900">
              <a:buFontTx/>
              <a:buChar char="-"/>
            </a:pPr>
            <a:r>
              <a:rPr lang="fr-FR" sz="2100" dirty="0"/>
              <a:t>Détecte anomalie de fonctionnement</a:t>
            </a:r>
          </a:p>
          <a:p>
            <a:pPr marL="792163" indent="-342900">
              <a:buFontTx/>
              <a:buChar char="-"/>
            </a:pPr>
            <a:r>
              <a:rPr lang="fr-FR" sz="2100" dirty="0"/>
              <a:t>Délivre un choc électrique pour arrêter </a:t>
            </a:r>
          </a:p>
          <a:p>
            <a:pPr marL="449263" indent="0">
              <a:buNone/>
            </a:pPr>
            <a:r>
              <a:rPr lang="fr-FR" sz="2100" dirty="0" smtClean="0"/>
              <a:t>     l’activité </a:t>
            </a:r>
            <a:r>
              <a:rPr lang="fr-FR" sz="2100" dirty="0"/>
              <a:t>anarchique du cœur.  </a:t>
            </a:r>
          </a:p>
          <a:p>
            <a:pPr marL="792163" indent="-342900">
              <a:buFontTx/>
              <a:buChar char="-"/>
            </a:pPr>
            <a:endParaRPr lang="fr-FR" sz="2400" dirty="0"/>
          </a:p>
          <a:p>
            <a:pPr marL="64008" indent="0">
              <a:buNone/>
            </a:pPr>
            <a:endParaRPr lang="fr-FR" dirty="0" smtClean="0"/>
          </a:p>
        </p:txBody>
      </p:sp>
      <p:pic>
        <p:nvPicPr>
          <p:cNvPr id="10243" name="Picture 3" descr="C:\Users\Neretti AC\Desktop\DA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123692" y="3002596"/>
            <a:ext cx="4969968" cy="279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data:image/jpeg;base64,/9j/4AAQSkZJRgABAQAAAQABAAD/2wCEAAkGBxITEhMTEhIUFBUUFhcZFBUYGBYVFBQQFRUXFxcYFBUYHCggGBwlHRQUITEhJSksLi4uFx8zODMsNygtLisBCgoKDg0OGhAQGy8gHSQsLCwsLCwsLCwsLCwsMDQsLCwsLCwsLCwsLCwsLCwsLCwsLCwsLCwsMCw4LDIrLCwrK//AABEIALgBEgMBIgACEQEDEQH/xAAbAAEAAgMBAQAAAAAAAAAAAAAABgcDBAUCAf/EAEYQAAIBAgMFAgoECwgDAAAAAAABAgMRBBIhBQYxQVFhcQcTIjKBkaGxwdEjQnJzFCQzNFJigpKz4fBDRFOio7LC8RUl4v/EABgBAQEBAQEAAAAAAAAAAAAAAAACAQME/8QAIxEBAQACAQMEAwEAAAAAAAAAAAECEQMSITETMkGBIlFh0f/aAAwDAQACEQMRAD8AvEAAAAAAAAAAAAAAAAAAAAAAAAAAAAAAAAAAAAAAAAAAAAAAAAAAAAAAAAAAAABjrVFFNv1c33EQ2rt/GZmqFOMUubWZ/I6W3ttRpWV9ZXS7ILRv0s0sBtWE5KOmvu5nPLPVZuNCe1dpQh4ycoWbtFZFeTfQ+rb+0UreLg31ceHckdNbVhUqOT4QeWHf9aXwN+lj4dhF5K1G4ba2o/qU/wBx/MY3eDaNGCqVI0rN2jFQblKXYrkshjIcjzenOam1dw0j0T5tCclNI5Q3j2g4K+GjmfN3SS7l8z7Db+0eeHpv0S+ZLFWiffGoepTSNf8Anscouc8PTjFcW3L3XPtDequ4XeEk5PhZtRt3u7JHVjGaSkrrjbqaG8O2qeFoupKzfCEecpdO42ZlmnMp7y4p/wByb7pP5GSO8uI54Gf73/yVPtPejEVquedSVru0U7KK6I6eG2rUppSUnFtJ8Svyee8+ljYbe+LclPD1Y26LPf1I+S30pp64euv2Y/MreW8NW9/HT9E38yxdy8VKeEVSo8zbajfVtJ24v+tB1WL4+WZ3Ub2C3i8b5uHrelRS9524SuuFuw56nbVs36ck1dO5WNro9gApoAAAAAAAAAAAAAAAAAAAAAHiq9H3Hs5G9uN8ThK9TmoO3e9F7wy3UU5vLtqVXE1JJ+SnaP2I6I87J2vKLk78IN+j+rI4E6h8p17QqdZOMf2Vq/cidR5d/KQYfbjXM3IbyNcyHRqM+uozOmEyqwsDvL28Ff0I9Ut6rcyBUKzUZ9Wkl67v3e0xOo0Z0RvXVmQ3t7TYpb2JtK/GxVLxDM+FxbUk+ib9NtPaT6cb6mS2Jb3wTavwZBN7NtzxVXnljpFdnXvZHHin1JzsXbuzFTUqilTrW8u8JTjdc4NcEx06b1XPttF6Wxq0rPLZdvyJHtXCRnTgoxytLVtuV9ORv1NvbOf95/0qnyOnQo4aUU1VunwvCa09KFzvynLjxqBT2RJfWXqZbG60MuHo0/8ADgr/AG56/FnAxVCgldNz/VSksz6NvgupJt1YyeHjOfnVHKT6at2t2WSG9q4sZMuzaxa8lo97pUXHDq6teTa4PTRcu5kd3gx0qtSVGErU46TadpTlzjflFXV+bJjsvAQoU406aair2TbfF3er7WXi6y7yum2AC1gAAAAAAAAAAAAAAAAAAAAAQjwuYvJgct/ylSK9C8p+4m5VfhuxPkYeHWc36opfEyoz9tVbKqjC6h5bMNeVovtdvRzDhpt06ml1/wB9x9hVfQ6e7ODpOnGdSGfjpmcVo+ziSjD1aCslhoruf8hqtnFailOl5N1d6Xt0Xb0NeVX9Um6q0l51O65pWVzIp4R8aMl+6zNZfpXpf1B6VLPw49D28FLoTVRwXFQnF8nZfM9+Josdz00EeCfQxTwzRYDwlF8zi7XoQXmmsvGi+HjacX0fuJEt4660uvUjmYbDOU1ZX4m3LAS6MmyXy45TTYW8NeWia104c3oXPSpulhkl9Sl7VH5lM7E2c5V6Ks/ykL92ZF1bWqKMG5ea01btJ6ZHXh7S1B8FBpLNq3rJ/rt3ftZZyK3pLVd5ZCKxbwfL6AC3oAAAAAAAAAAAAAAAAAAAAAApbw2VfpsOuiqP/Ml8C6SjvDRL8YofYm/9RmVHJ7Ve5jDinohmPvExySndv8hHvl7ztUeKOHu67UlF9WdeM7PQ6x2nhmxPA8p6HnFT0PNOWhoyxRtyRq0o82ZfGAZkaeLp3Ons3B1K0slOLk+fRLrJ8ia7L3Nox1rfTS6cKa9HP0i6KrvY+Dk3LIm3zyq79h0p4GaflRlG/VWLXoUowSUIqKXBJJL1I4O+VZKFPtk/cRru458c71Hdg7NtVpy6ST9Tv8CT7xySg1L61svY1xORsCsnUgu33Jnb2nVgpx8Y0rZmuejVuHpIz8tw9lRyODmlmyvLeOr048CfohmM2lGSyRT1y6vTRWukvQtSZozFvFJN6fQAW7AAAAAAAAAAAAAAAAAAAAAAUT4Y9cTR+7n/ABZF7FDeGD84o/dz/jTMqM/CvZs+RYkj5AJ07ey6k0nls+l+F+18jfjjcSuNCD7qvwcTW2OtDrON+9e06Rc8NXG4+qrJUJTXVSgtelmzNhcdJxvKnODvwlZv2MzRd1qfZFaD8P7GdXd7CTxVVU6d1znJ8IR6v4I09l7MqV6ip0o3k/Ul1b5IuDdzYdPCUskNZPWc+cpfBdESOfT2VKk1TpSnThFLWMG5VKr+vOV9Uv0eGp7w1SvC88uZ1HK9O0kotWSnfL609XpYkVj4Zpcz1NaR2DrrxiVTLwm6jTvLRJRSs8qv2Xt6zh774yXi8NntGWaopWd03FRV49jMvhR2zWoQoxozcPGOSk1x0twfLiyt622q8reMqOpbhnSm0uxtXJt0483L26dJtuXiM2LguyT9n8yY7Rwyq16dOXFZnL7vl8iutwcVmxtN2SvGV0tFfqlyLEweLUsdUj+hTSXps37yL3qMPb9vGLwVNUHkjbLV0fO2ez1JIiP7RqWpKL+tXfqU2zvo2eXXGSV9ABSwAAAAAAAAAAAAAAAAAAAAAKH8Ma/GaP3c/wCNMvgovwzq2Jo/dz/jSMqc/DhYPwdbRrUoVqVKMoVIqUfpIqWV8Lp8DFPwfbUjxwdR/ZcJf7ZF67gu+zsH9zBepWOrQ2hSlOdONSLnT8+KavD7S5G6ZqKDwG72Npry8JXj3wkZ5YequNKou+El8C9qOPpT8yrTl3Si/czPGSfB39pW26UDClN6KE33Rl8iQbG3OxVZpyh4mHOU9Hb9WPFlv2ORj604zT8YowzWa5vRO0dLJ8RsZNhbEpYWGSktX503rKb7X07DpGhi6koQclU7syitb21duBliqjSamtUvOj17mBtCxqUp1JJtSi9WtYtXabXV9DBV2lKKneKfi8uZRzSflcLWWoEI8Mq8nDfan/xK2LS8I2KipYOdaGaMKzzxWt4rK3b18Ow7kqlGdanX+jdB4abzNRslmjx06aW7yLN1w5MOqq58H355T7pEyjiMmOqT5KcU/s5Ip+8jO7NSnLaV6KtScp5F0i2zvYz84xH21/siRUztj9u3tmpetCHSV/3p/IlJDaWHm5QqT/Tgrc35tvZYmRWLvx97aAAp0AAAAAAAAAAAAAAAAAAAAAAo/wANUfxmj93L+LIvApPw1xf4TRt/hS/iyMqM/CxPB/UtsvCuzdqXBc7X09hGN38Di6OJhXq4ecViXWjWlfN+UblBzivMs0lr1JN4NpW2ZheyD9kpGzsze7C15qEJyUpNqKlGUVKS4qMno2VCydkA3UoRgpQqU4xqOFZRTw81VzOMrfT+bbjoz7uhKMauz1hs6qvMsZHy8uTk5J6Xt0JdsXAxhj6qjinPJnk6V25fTOLee+lo8u87+G2rhpSywrUnJu2VSjmv0txCMcW+crateFNOc1K2aMXlf1pWSbT05rU6xgkuN43Td+CfJcg62OLh8ZQqyjBOo28+VOzVoNX0atzT6nRjgk1dSav2K+jMtONO6koLnaSj142a6mfD+agzTThs9xtlla3LW3qzHiOAmm2qmr56r42OkfQK08K1CSpUczu88m36Ir16EBjjqqpeJU5eLvfJyv8A1yLe8Iew5YmgnBu9K8sq1clbgu3QpiEZZsrTUuaa4EZft5uaWVJtxfzul3P4k2w9aMMTinJ2100vfyYaLvIbuVC2MpLjZP4ne2lK2Kq62WfnpfyY2XeyaY3WH27stoOc4RUUo54dr0aS17iXEEwL+kp/bj70Ts3B24rvYAC3UAAAAAAAAAAAAAAAAAAAAACnvDBBvE0bO30U792dlwlPeEutDEYmORv6KLhJpPzszbXoMrnyZTGd028Gq/8AWYdfqzX+eRx8BuzjF+D0pwpxp0MRKtnU7zkm21FK2hk3F3jwtDCU6NSo4yg5X8mVrOTa1S7STU96MHLhiIem696Nb+N+US2bsrG0sVTxMqCvUrT8blkpTVKpolKK0tGyd0zFurg50cQvHU5xvXnlTw6kvKbyyVbjHjcntLa2Hl5tam+6UTahUi+Ek+5pmsmE+Hs4218dKlUWZSUJK0ZxbeWfSUeFnfidm54qUlLir/1/Ix0cqpKSlJKUoqCSjbVXfG9+ZsYuclSfluMv0la+j7Va3aZMXgs0ZJStd34XWbqZVQvG0teN3w4msc7D4+rKVlkaXHm7afM2MdtONGSVRxipWySb0lLmrLhbTXtMK2fONSMo5cuXLbVZUuFkeduYSLtOST5eU9IqWja7e18Azvpu4fESlK0oxt1Tbu7J2s12kD8J2FhGdCUYqLkp5mla9str+tk02Xm1Ti0otpNta6Lpx7yK+E/zsP3VP+JlTyeyoxugvxun/XKR2dp/nVTRPy76/V8har1nJ3X0xUP65SOht5x8dWzSypuOvB2tF/A5ZPPPZ9ups5/S0/tx95PipMFtSbqQlTissJJtyvZ25ItbCVc8Iy/Sin61c3B04L5jKADo9AAAAAAAAAAAAAAAAAAAAAAFZbz7p4vx9SdCmqsJty85Rkm+Ks+PeWaDLNufJxY8k1ko97o45Ru6VSLu9FZ6d6ZglsTFR86FRd8X8i9waroiiY4Sa85P1GxSpNcJSXcXVOhF8YxfekYJ7MovjSg/2UGenj+lTU69ZebXqL9qXzNmntTFx4Ymfpk37yx6m7+Gf9jH0aGtU3Twz4Ra7mDoiER3kx0f7bN3qL+BsQ3zxq4qnL9m3uZJam5dB8JSXqZr1Nxocqr9K/mDp/rkx3+rrzqEH+8jI9/8ytPDJr7T9zibFXcSX1aq9qNSruPXXCUX6fmgzpy/bawm/lCN06NRXbeji0r/APRwt9946eI8VKnGXkZr34+Va1rdxmrbo4pfUv8Auv4nM2hu3ioq/iJtp30ixqpymWr/AI0di7VhCtGUrrhyb5Ps7Tb2hJVq0qs00m9IPotFm9RpUMHiM0U8NXTul5kvgWBu/uba1TE6viqXJfbfPuOeq82EzznTrTkbB2LVxGqWSn+nbTuguZY+HpKMYxXCKSXclY9QikkkrJcEuCXYei5NPZhhMQAGr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Bouée 5"/>
          <p:cNvSpPr/>
          <p:nvPr/>
        </p:nvSpPr>
        <p:spPr>
          <a:xfrm>
            <a:off x="26221" y="2852936"/>
            <a:ext cx="2376264" cy="2304256"/>
          </a:xfrm>
          <a:prstGeom prst="donut">
            <a:avLst>
              <a:gd name="adj" fmla="val 6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black"/>
              </a:solidFill>
            </a:endParaRPr>
          </a:p>
        </p:txBody>
      </p:sp>
      <p:pic>
        <p:nvPicPr>
          <p:cNvPr id="2050" name="Picture 2" descr="http://www.rescco.fr/media/catalog/product/cache/1/image/5e06319eda06f020e43594a9c230972d/f/i/file_93_11/rescco.fr-support-mural-d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696"/>
            <a:ext cx="1326476" cy="200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35" b="98525" l="0" r="100000">
                        <a14:foregroundMark x1="15009" y1="53097" x2="81736" y2="51032"/>
                        <a14:foregroundMark x1="16817" y1="35693" x2="81917" y2="64012"/>
                        <a14:foregroundMark x1="18445" y1="46313" x2="26401" y2="69027"/>
                        <a14:foregroundMark x1="36528" y1="61062" x2="59313" y2="69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06084"/>
            <a:ext cx="1597501" cy="97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65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6779096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Le Défibrillateur Automatisé Externe (DAE)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59096" y="2276872"/>
            <a:ext cx="6384904" cy="4725144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Composition  :</a:t>
            </a:r>
          </a:p>
          <a:p>
            <a:pPr marL="64008" indent="0">
              <a:buNone/>
            </a:pPr>
            <a:endParaRPr lang="fr-FR" sz="1000" dirty="0"/>
          </a:p>
          <a:p>
            <a:pPr marL="792163" indent="-342900">
              <a:buFontTx/>
              <a:buChar char="-"/>
            </a:pPr>
            <a:r>
              <a:rPr lang="fr-FR" sz="2500" dirty="0"/>
              <a:t>Ciseaux, rasoir, compresses</a:t>
            </a:r>
          </a:p>
          <a:p>
            <a:pPr marL="792163" indent="-342900">
              <a:buFontTx/>
              <a:buChar char="-"/>
            </a:pPr>
            <a:r>
              <a:rPr lang="fr-FR" sz="2500" dirty="0" smtClean="0"/>
              <a:t>Base </a:t>
            </a:r>
            <a:r>
              <a:rPr lang="fr-FR" sz="2500" dirty="0"/>
              <a:t>qui délivre le choc, </a:t>
            </a:r>
            <a:endParaRPr lang="fr-FR" sz="2500" dirty="0" smtClean="0"/>
          </a:p>
          <a:p>
            <a:pPr marL="449263" indent="0">
              <a:buNone/>
            </a:pPr>
            <a:r>
              <a:rPr lang="fr-FR" sz="2500" dirty="0"/>
              <a:t> </a:t>
            </a:r>
            <a:r>
              <a:rPr lang="fr-FR" sz="2500" dirty="0" smtClean="0"/>
              <a:t>   avec </a:t>
            </a:r>
            <a:r>
              <a:rPr lang="fr-FR" sz="2500" dirty="0"/>
              <a:t>haut-parleur, autoalimenté. </a:t>
            </a:r>
            <a:endParaRPr lang="fr-FR" sz="2500" dirty="0" smtClean="0"/>
          </a:p>
          <a:p>
            <a:pPr marL="792163" indent="-342900">
              <a:buFontTx/>
              <a:buChar char="-"/>
            </a:pPr>
            <a:r>
              <a:rPr lang="fr-FR" sz="2500" dirty="0" smtClean="0"/>
              <a:t>Bouton </a:t>
            </a:r>
            <a:r>
              <a:rPr lang="fr-FR" sz="2500" dirty="0"/>
              <a:t>On/off </a:t>
            </a:r>
            <a:endParaRPr lang="fr-FR" sz="2500" dirty="0" smtClean="0"/>
          </a:p>
          <a:p>
            <a:pPr marL="792163" indent="-342900">
              <a:buFontTx/>
              <a:buChar char="-"/>
            </a:pPr>
            <a:r>
              <a:rPr lang="fr-FR" sz="2500" dirty="0"/>
              <a:t>B</a:t>
            </a:r>
            <a:r>
              <a:rPr lang="fr-FR" sz="2500" dirty="0" smtClean="0"/>
              <a:t>outon </a:t>
            </a:r>
            <a:r>
              <a:rPr lang="fr-FR" sz="2500" dirty="0"/>
              <a:t>choc </a:t>
            </a:r>
            <a:r>
              <a:rPr lang="fr-FR" sz="2500" dirty="0" smtClean="0"/>
              <a:t>selon modèle</a:t>
            </a:r>
            <a:endParaRPr lang="fr-FR" sz="2500" dirty="0"/>
          </a:p>
          <a:p>
            <a:pPr marL="792163" indent="-342900">
              <a:buFontTx/>
              <a:buChar char="-"/>
            </a:pPr>
            <a:r>
              <a:rPr lang="fr-FR" sz="2500" dirty="0" smtClean="0"/>
              <a:t>Electrodes USAGE UNIQUE </a:t>
            </a:r>
          </a:p>
          <a:p>
            <a:pPr marL="449263" indent="0">
              <a:buNone/>
            </a:pPr>
            <a:r>
              <a:rPr lang="fr-FR" sz="2500" dirty="0" smtClean="0"/>
              <a:t>    (tailles ≠ ) +  </a:t>
            </a:r>
            <a:r>
              <a:rPr lang="fr-FR" sz="2500" dirty="0"/>
              <a:t>paire de </a:t>
            </a:r>
            <a:r>
              <a:rPr lang="fr-FR" sz="2500" dirty="0" smtClean="0"/>
              <a:t>rechange</a:t>
            </a:r>
            <a:endParaRPr lang="fr-FR" sz="2500" dirty="0"/>
          </a:p>
        </p:txBody>
      </p:sp>
      <p:sp>
        <p:nvSpPr>
          <p:cNvPr id="4" name="AutoShape 5" descr="data:image/jpeg;base64,/9j/4AAQSkZJRgABAQAAAQABAAD/2wCEAAkGBxITEhMTEhIUFBUUFhcZFBUYGBYVFBQQFRUXFxcYFBUYHCggGBwlHRQUITEhJSksLi4uFx8zODMsNygtLisBCgoKDg0OGhAQGy8gHSQsLCwsLCwsLCwsLCwsMDQsLCwsLCwsLCwsLCwsLCwsLCwsLCwsLCwsMCw4LDIrLCwrK//AABEIALgBEgMBIgACEQEDEQH/xAAbAAEAAgMBAQAAAAAAAAAAAAAABgcDBAUCAf/EAEYQAAIBAgMFAgoECwgDAAAAAAABAgMRBBIhBQYxQVFhcQcTIjKBkaGxwdEjQnJzFCQzNFJigpKz4fBDRFOio7LC8RUl4v/EABgBAQEBAQEAAAAAAAAAAAAAAAACAQME/8QAIxEBAQACAQMEAwEAAAAAAAAAAAECEQMSITETMkGBIlFh0f/aAAwDAQACEQMRAD8AvEAAAAAAAAAAAAAAAAAAAAAAAAAAAAAAAAAAAAAAAAAAAAAAAAAAAAAAAAAAAABjrVFFNv1c33EQ2rt/GZmqFOMUubWZ/I6W3ttRpWV9ZXS7ILRv0s0sBtWE5KOmvu5nPLPVZuNCe1dpQh4ycoWbtFZFeTfQ+rb+0UreLg31ceHckdNbVhUqOT4QeWHf9aXwN+lj4dhF5K1G4ba2o/qU/wBx/MY3eDaNGCqVI0rN2jFQblKXYrkshjIcjzenOam1dw0j0T5tCclNI5Q3j2g4K+GjmfN3SS7l8z7Db+0eeHpv0S+ZLFWiffGoepTSNf8Anscouc8PTjFcW3L3XPtDequ4XeEk5PhZtRt3u7JHVjGaSkrrjbqaG8O2qeFoupKzfCEecpdO42ZlmnMp7y4p/wByb7pP5GSO8uI54Gf73/yVPtPejEVquedSVru0U7KK6I6eG2rUppSUnFtJ8Svyee8+ljYbe+LclPD1Y26LPf1I+S30pp64euv2Y/MreW8NW9/HT9E38yxdy8VKeEVSo8zbajfVtJ24v+tB1WL4+WZ3Ub2C3i8b5uHrelRS9524SuuFuw56nbVs36ck1dO5WNro9gApoAAAAAAAAAAAAAAAAAAAAAHiq9H3Hs5G9uN8ThK9TmoO3e9F7wy3UU5vLtqVXE1JJ+SnaP2I6I87J2vKLk78IN+j+rI4E6h8p17QqdZOMf2Vq/cidR5d/KQYfbjXM3IbyNcyHRqM+uozOmEyqwsDvL28Ff0I9Ut6rcyBUKzUZ9Wkl67v3e0xOo0Z0RvXVmQ3t7TYpb2JtK/GxVLxDM+FxbUk+ib9NtPaT6cb6mS2Jb3wTavwZBN7NtzxVXnljpFdnXvZHHin1JzsXbuzFTUqilTrW8u8JTjdc4NcEx06b1XPttF6Wxq0rPLZdvyJHtXCRnTgoxytLVtuV9ORv1NvbOf95/0qnyOnQo4aUU1VunwvCa09KFzvynLjxqBT2RJfWXqZbG60MuHo0/8ADgr/AG56/FnAxVCgldNz/VSksz6NvgupJt1YyeHjOfnVHKT6at2t2WSG9q4sZMuzaxa8lo97pUXHDq6teTa4PTRcu5kd3gx0qtSVGErU46TadpTlzjflFXV+bJjsvAQoU406aair2TbfF3er7WXi6y7yum2AC1gAAAAAAAAAAAAAAAAAAAAAQjwuYvJgct/ylSK9C8p+4m5VfhuxPkYeHWc36opfEyoz9tVbKqjC6h5bMNeVovtdvRzDhpt06ml1/wB9x9hVfQ6e7ODpOnGdSGfjpmcVo+ziSjD1aCslhoruf8hqtnFailOl5N1d6Xt0Xb0NeVX9Um6q0l51O65pWVzIp4R8aMl+6zNZfpXpf1B6VLPw49D28FLoTVRwXFQnF8nZfM9+Josdz00EeCfQxTwzRYDwlF8zi7XoQXmmsvGi+HjacX0fuJEt4660uvUjmYbDOU1ZX4m3LAS6MmyXy45TTYW8NeWia104c3oXPSpulhkl9Sl7VH5lM7E2c5V6Ks/ykL92ZF1bWqKMG5ea01btJ6ZHXh7S1B8FBpLNq3rJ/rt3ftZZyK3pLVd5ZCKxbwfL6AC3oAAAAAAAAAAAAAAAAAAAAAApbw2VfpsOuiqP/Ml8C6SjvDRL8YofYm/9RmVHJ7Ve5jDinohmPvExySndv8hHvl7ztUeKOHu67UlF9WdeM7PQ6x2nhmxPA8p6HnFT0PNOWhoyxRtyRq0o82ZfGAZkaeLp3Ons3B1K0slOLk+fRLrJ8ia7L3Nox1rfTS6cKa9HP0i6KrvY+Dk3LIm3zyq79h0p4GaflRlG/VWLXoUowSUIqKXBJJL1I4O+VZKFPtk/cRru458c71Hdg7NtVpy6ST9Tv8CT7xySg1L61svY1xORsCsnUgu33Jnb2nVgpx8Y0rZmuejVuHpIz8tw9lRyODmlmyvLeOr048CfohmM2lGSyRT1y6vTRWukvQtSZozFvFJN6fQAW7AAAAAAAAAAAAAAAAAAAAAAUT4Y9cTR+7n/ABZF7FDeGD84o/dz/jTMqM/CvZs+RYkj5AJ07ey6k0nls+l+F+18jfjjcSuNCD7qvwcTW2OtDrON+9e06Rc8NXG4+qrJUJTXVSgtelmzNhcdJxvKnODvwlZv2MzRd1qfZFaD8P7GdXd7CTxVVU6d1znJ8IR6v4I09l7MqV6ip0o3k/Ul1b5IuDdzYdPCUskNZPWc+cpfBdESOfT2VKk1TpSnThFLWMG5VKr+vOV9Uv0eGp7w1SvC88uZ1HK9O0kotWSnfL609XpYkVj4Zpcz1NaR2DrrxiVTLwm6jTvLRJRSs8qv2Xt6zh774yXi8NntGWaopWd03FRV49jMvhR2zWoQoxozcPGOSk1x0twfLiyt622q8reMqOpbhnSm0uxtXJt0483L26dJtuXiM2LguyT9n8yY7Rwyq16dOXFZnL7vl8iutwcVmxtN2SvGV0tFfqlyLEweLUsdUj+hTSXps37yL3qMPb9vGLwVNUHkjbLV0fO2ez1JIiP7RqWpKL+tXfqU2zvo2eXXGSV9ABSwAAAAAAAAAAAAAAAAAAAAAKH8Ma/GaP3c/wCNMvgovwzq2Jo/dz/jSMqc/DhYPwdbRrUoVqVKMoVIqUfpIqWV8Lp8DFPwfbUjxwdR/ZcJf7ZF67gu+zsH9zBepWOrQ2hSlOdONSLnT8+KavD7S5G6ZqKDwG72Npry8JXj3wkZ5YequNKou+El8C9qOPpT8yrTl3Si/czPGSfB39pW26UDClN6KE33Rl8iQbG3OxVZpyh4mHOU9Hb9WPFlv2ORj604zT8YowzWa5vRO0dLJ8RsZNhbEpYWGSktX503rKb7X07DpGhi6koQclU7syitb21duBliqjSamtUvOj17mBtCxqUp1JJtSi9WtYtXabXV9DBV2lKKneKfi8uZRzSflcLWWoEI8Mq8nDfan/xK2LS8I2KipYOdaGaMKzzxWt4rK3b18Ow7kqlGdanX+jdB4abzNRslmjx06aW7yLN1w5MOqq58H355T7pEyjiMmOqT5KcU/s5Ip+8jO7NSnLaV6KtScp5F0i2zvYz84xH21/siRUztj9u3tmpetCHSV/3p/IlJDaWHm5QqT/Tgrc35tvZYmRWLvx97aAAp0AAAAAAAAAAAAAAAAAAAAAAo/wANUfxmj93L+LIvApPw1xf4TRt/hS/iyMqM/CxPB/UtsvCuzdqXBc7X09hGN38Di6OJhXq4ecViXWjWlfN+UblBzivMs0lr1JN4NpW2ZheyD9kpGzsze7C15qEJyUpNqKlGUVKS4qMno2VCydkA3UoRgpQqU4xqOFZRTw81VzOMrfT+bbjoz7uhKMauz1hs6qvMsZHy8uTk5J6Xt0JdsXAxhj6qjinPJnk6V25fTOLee+lo8u87+G2rhpSywrUnJu2VSjmv0txCMcW+crateFNOc1K2aMXlf1pWSbT05rU6xgkuN43Td+CfJcg62OLh8ZQqyjBOo28+VOzVoNX0atzT6nRjgk1dSav2K+jMtONO6koLnaSj142a6mfD+agzTThs9xtlla3LW3qzHiOAmm2qmr56r42OkfQK08K1CSpUczu88m36Ir16EBjjqqpeJU5eLvfJyv8A1yLe8Iew5YmgnBu9K8sq1clbgu3QpiEZZsrTUuaa4EZft5uaWVJtxfzul3P4k2w9aMMTinJ2100vfyYaLvIbuVC2MpLjZP4ne2lK2Kq62WfnpfyY2XeyaY3WH27stoOc4RUUo54dr0aS17iXEEwL+kp/bj70Ts3B24rvYAC3UAAAAAAAAAAAAAAAAAAAAACnvDBBvE0bO30U792dlwlPeEutDEYmORv6KLhJpPzszbXoMrnyZTGd028Gq/8AWYdfqzX+eRx8BuzjF+D0pwpxp0MRKtnU7zkm21FK2hk3F3jwtDCU6NSo4yg5X8mVrOTa1S7STU96MHLhiIem696Nb+N+US2bsrG0sVTxMqCvUrT8blkpTVKpolKK0tGyd0zFurg50cQvHU5xvXnlTw6kvKbyyVbjHjcntLa2Hl5tam+6UTahUi+Ek+5pmsmE+Hs4218dKlUWZSUJK0ZxbeWfSUeFnfidm54qUlLir/1/Ix0cqpKSlJKUoqCSjbVXfG9+ZsYuclSfluMv0la+j7Va3aZMXgs0ZJStd34XWbqZVQvG0teN3w4msc7D4+rKVlkaXHm7afM2MdtONGSVRxipWySb0lLmrLhbTXtMK2fONSMo5cuXLbVZUuFkeduYSLtOST5eU9IqWja7e18Azvpu4fESlK0oxt1Tbu7J2s12kD8J2FhGdCUYqLkp5mla9str+tk02Xm1Ti0otpNta6Lpx7yK+E/zsP3VP+JlTyeyoxugvxun/XKR2dp/nVTRPy76/V8har1nJ3X0xUP65SOht5x8dWzSypuOvB2tF/A5ZPPPZ9ups5/S0/tx95PipMFtSbqQlTissJJtyvZ25ItbCVc8Iy/Sin61c3B04L5jKADo9AAAAAAAAAAAAAAAAAAAAAAFZbz7p4vx9SdCmqsJty85Rkm+Ks+PeWaDLNufJxY8k1ko97o45Ru6VSLu9FZ6d6ZglsTFR86FRd8X8i9waroiiY4Sa85P1GxSpNcJSXcXVOhF8YxfekYJ7MovjSg/2UGenj+lTU69ZebXqL9qXzNmntTFx4Ymfpk37yx6m7+Gf9jH0aGtU3Twz4Ra7mDoiER3kx0f7bN3qL+BsQ3zxq4qnL9m3uZJam5dB8JSXqZr1Nxocqr9K/mDp/rkx3+rrzqEH+8jI9/8ytPDJr7T9zibFXcSX1aq9qNSruPXXCUX6fmgzpy/bawm/lCN06NRXbeji0r/APRwt9946eI8VKnGXkZr34+Va1rdxmrbo4pfUv8Auv4nM2hu3ioq/iJtp30ixqpymWr/AI0di7VhCtGUrrhyb5Ps7Tb2hJVq0qs00m9IPotFm9RpUMHiM0U8NXTul5kvgWBu/uba1TE6viqXJfbfPuOeq82EzznTrTkbB2LVxGqWSn+nbTuguZY+HpKMYxXCKSXclY9QikkkrJcEuCXYei5NPZhhMQAGr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83820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4" r="25318" b="5320"/>
          <a:stretch/>
        </p:blipFill>
        <p:spPr bwMode="auto">
          <a:xfrm>
            <a:off x="623653" y="1772816"/>
            <a:ext cx="1500074" cy="197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rescco.fr/media/catalog/product/cache/1/image/5e06319eda06f020e43594a9c230972d/f/i/file_93_11/rescco.fr-support-mural-da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0696"/>
            <a:ext cx="1326476" cy="200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vf-biomedical.com/wp-content/uploads/2011/10/dae_philips_hs1_avfbiomedical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7"/>
          <a:stretch/>
        </p:blipFill>
        <p:spPr bwMode="auto">
          <a:xfrm>
            <a:off x="31508" y="3933056"/>
            <a:ext cx="268436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96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63120" y="0"/>
            <a:ext cx="8229600" cy="1399032"/>
          </a:xfrm>
        </p:spPr>
        <p:txBody>
          <a:bodyPr/>
          <a:lstStyle/>
          <a:p>
            <a:pPr algn="ctr"/>
            <a:r>
              <a:rPr lang="fr-FR" dirty="0" smtClean="0"/>
              <a:t>Le Défibrillateur Automatisé Externe (DAE)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66966" y="1700808"/>
            <a:ext cx="8977034" cy="5157192"/>
          </a:xfrm>
        </p:spPr>
        <p:txBody>
          <a:bodyPr>
            <a:normAutofit fontScale="47500" lnSpcReduction="20000"/>
          </a:bodyPr>
          <a:lstStyle/>
          <a:p>
            <a:endParaRPr lang="fr-FR" dirty="0" smtClean="0"/>
          </a:p>
          <a:p>
            <a:r>
              <a:rPr lang="fr-FR" sz="5900" dirty="0" smtClean="0"/>
              <a:t>Fonctionnement :</a:t>
            </a:r>
          </a:p>
          <a:p>
            <a:pPr marL="1443038" indent="-382588">
              <a:buFontTx/>
              <a:buChar char="-"/>
            </a:pPr>
            <a:endParaRPr lang="fr-FR" sz="2500" dirty="0" smtClean="0"/>
          </a:p>
          <a:p>
            <a:pPr marL="1443038" indent="-382588">
              <a:buFontTx/>
              <a:buChar char="-"/>
            </a:pPr>
            <a:r>
              <a:rPr lang="fr-FR" sz="4400" dirty="0" smtClean="0"/>
              <a:t>Mise en </a:t>
            </a:r>
            <a:r>
              <a:rPr lang="fr-FR" sz="4400" b="1" dirty="0" smtClean="0"/>
              <a:t>marche</a:t>
            </a:r>
            <a:r>
              <a:rPr lang="fr-FR" sz="4400" dirty="0" smtClean="0"/>
              <a:t> tout se suite</a:t>
            </a:r>
          </a:p>
          <a:p>
            <a:pPr marL="1443038" indent="-382588">
              <a:buFontTx/>
              <a:buChar char="-"/>
            </a:pPr>
            <a:r>
              <a:rPr lang="fr-FR" sz="4400" dirty="0" smtClean="0"/>
              <a:t>Préparer victime </a:t>
            </a:r>
          </a:p>
          <a:p>
            <a:pPr marL="1443038" indent="-382588">
              <a:buFontTx/>
              <a:buChar char="-"/>
            </a:pPr>
            <a:r>
              <a:rPr lang="fr-FR" sz="4400" dirty="0" smtClean="0"/>
              <a:t>Placer </a:t>
            </a:r>
            <a:r>
              <a:rPr lang="fr-FR" sz="4400" b="1" dirty="0" smtClean="0"/>
              <a:t>électrodes</a:t>
            </a:r>
            <a:r>
              <a:rPr lang="fr-FR" sz="4400" dirty="0" smtClean="0"/>
              <a:t> selon schéma sur les électrodes</a:t>
            </a:r>
          </a:p>
          <a:p>
            <a:pPr marL="1443038" indent="-382588">
              <a:buFontTx/>
              <a:buChar char="-"/>
            </a:pPr>
            <a:r>
              <a:rPr lang="fr-FR" sz="4400" dirty="0" smtClean="0"/>
              <a:t>Connecter électrodes si besoin</a:t>
            </a:r>
          </a:p>
          <a:p>
            <a:pPr marL="1443038" indent="-382588">
              <a:buFontTx/>
              <a:buChar char="-"/>
            </a:pPr>
            <a:r>
              <a:rPr lang="fr-FR" sz="4400" dirty="0" smtClean="0"/>
              <a:t>Ne pas toucher la victime pendant </a:t>
            </a:r>
            <a:r>
              <a:rPr lang="fr-FR" sz="4400" b="1" dirty="0" smtClean="0"/>
              <a:t>analyse</a:t>
            </a:r>
          </a:p>
          <a:p>
            <a:pPr marL="1443038" indent="-382588">
              <a:buFontTx/>
              <a:buChar char="-"/>
            </a:pPr>
            <a:r>
              <a:rPr lang="fr-FR" sz="4400" b="1" dirty="0"/>
              <a:t>Ecarter</a:t>
            </a:r>
            <a:r>
              <a:rPr lang="fr-FR" sz="4400" dirty="0"/>
              <a:t> les personnes </a:t>
            </a:r>
            <a:r>
              <a:rPr lang="fr-FR" sz="4400" dirty="0" smtClean="0"/>
              <a:t>: Délivrer le </a:t>
            </a:r>
            <a:r>
              <a:rPr lang="fr-FR" sz="4400" b="1" dirty="0" smtClean="0"/>
              <a:t>choc</a:t>
            </a:r>
            <a:r>
              <a:rPr lang="fr-FR" sz="4400" dirty="0" smtClean="0"/>
              <a:t> si recommandé</a:t>
            </a:r>
          </a:p>
          <a:p>
            <a:pPr marL="1443038" indent="-382588">
              <a:buFontTx/>
              <a:buChar char="-"/>
            </a:pPr>
            <a:r>
              <a:rPr lang="fr-FR" sz="4400" dirty="0" smtClean="0"/>
              <a:t>Reprendre compressions thoraciques immédiatement sauf contre-indication annoncée par le défibrillateur. </a:t>
            </a:r>
          </a:p>
          <a:p>
            <a:pPr marL="895350" indent="-382588">
              <a:buFontTx/>
              <a:buChar char="-"/>
            </a:pPr>
            <a:endParaRPr lang="fr-FR" sz="2200" dirty="0" smtClean="0"/>
          </a:p>
          <a:p>
            <a:pPr marL="895350" indent="-382588">
              <a:buFontTx/>
              <a:buChar char="-"/>
            </a:pPr>
            <a:endParaRPr lang="fr-FR" sz="2200" dirty="0" smtClean="0"/>
          </a:p>
          <a:p>
            <a:pPr marL="895350" indent="-382588">
              <a:buFontTx/>
              <a:buChar char="-"/>
            </a:pPr>
            <a:endParaRPr lang="fr-FR" sz="2200" dirty="0"/>
          </a:p>
          <a:p>
            <a:pPr marL="0" indent="0" algn="ctr">
              <a:buNone/>
            </a:pPr>
            <a:r>
              <a:rPr lang="fr-FR" sz="5100" b="1" dirty="0" smtClean="0"/>
              <a:t>Mise en œuvre le plus vite possible  </a:t>
            </a:r>
          </a:p>
          <a:p>
            <a:pPr marL="0" indent="0" algn="ctr">
              <a:buNone/>
            </a:pPr>
            <a:r>
              <a:rPr lang="fr-FR" sz="5100" b="1" dirty="0" smtClean="0"/>
              <a:t>Interrompre le moins compressions thoraciques </a:t>
            </a:r>
          </a:p>
        </p:txBody>
      </p:sp>
      <p:pic>
        <p:nvPicPr>
          <p:cNvPr id="1028" name="Picture 4" descr="http://www.secourisme-defibrillateur.com/wp-content/uploads/2010/04/secourisme-defibrillateur-01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0" t="5607" r="35740" b="18216"/>
          <a:stretch/>
        </p:blipFill>
        <p:spPr bwMode="auto">
          <a:xfrm>
            <a:off x="148700" y="2708920"/>
            <a:ext cx="1113036" cy="144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log.bluestep.fr/wp-content/uploads/2010/07/bouton-on-of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941954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0" y="4396197"/>
            <a:ext cx="1081587" cy="108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56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91680" y="461232"/>
            <a:ext cx="8229600" cy="1399032"/>
          </a:xfrm>
        </p:spPr>
        <p:txBody>
          <a:bodyPr/>
          <a:lstStyle/>
          <a:p>
            <a:pPr algn="ctr"/>
            <a:r>
              <a:rPr lang="fr-FR" dirty="0" smtClean="0"/>
              <a:t>Risques et contraintes 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66966" y="2708920"/>
            <a:ext cx="8977034" cy="3888432"/>
          </a:xfrm>
        </p:spPr>
        <p:txBody>
          <a:bodyPr>
            <a:normAutofit lnSpcReduction="10000"/>
          </a:bodyPr>
          <a:lstStyle/>
          <a:p>
            <a:pPr marL="627063" indent="-561975"/>
            <a:r>
              <a:rPr lang="fr-FR" sz="2800" dirty="0" smtClean="0"/>
              <a:t>Sol mouillé, Surface métallique</a:t>
            </a:r>
          </a:p>
          <a:p>
            <a:pPr marL="65088" indent="0">
              <a:buNone/>
            </a:pPr>
            <a:endParaRPr lang="fr-FR" sz="1700" dirty="0"/>
          </a:p>
          <a:p>
            <a:pPr marL="627063" indent="-561975"/>
            <a:r>
              <a:rPr lang="fr-FR" sz="2800" dirty="0"/>
              <a:t>S</a:t>
            </a:r>
            <a:r>
              <a:rPr lang="fr-FR" sz="2800" dirty="0" smtClean="0"/>
              <a:t>timulateur cardiaque,</a:t>
            </a:r>
            <a:r>
              <a:rPr lang="fr-FR" sz="2800" dirty="0"/>
              <a:t> </a:t>
            </a:r>
            <a:r>
              <a:rPr lang="fr-FR" sz="2800" dirty="0" smtClean="0"/>
              <a:t>Timbre médicamenteux</a:t>
            </a:r>
          </a:p>
          <a:p>
            <a:pPr marL="65088" indent="0">
              <a:buNone/>
            </a:pPr>
            <a:endParaRPr lang="fr-FR" sz="1700" dirty="0" smtClean="0"/>
          </a:p>
          <a:p>
            <a:pPr marL="627063" indent="-561975"/>
            <a:r>
              <a:rPr lang="fr-FR" sz="2800" dirty="0" smtClean="0"/>
              <a:t>Si </a:t>
            </a:r>
            <a:r>
              <a:rPr lang="fr-FR" sz="2800" b="1" dirty="0" smtClean="0"/>
              <a:t>détection mouvement </a:t>
            </a:r>
            <a:r>
              <a:rPr lang="fr-FR" sz="2800" dirty="0" smtClean="0"/>
              <a:t>par le défibrillateur  :  </a:t>
            </a:r>
          </a:p>
          <a:p>
            <a:pPr marL="65088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   vérifier respiration victime</a:t>
            </a:r>
          </a:p>
          <a:p>
            <a:pPr marL="65088" indent="0">
              <a:buNone/>
            </a:pPr>
            <a:endParaRPr lang="fr-FR" sz="1600" dirty="0" smtClean="0"/>
          </a:p>
          <a:p>
            <a:pPr marL="627063" indent="-561975"/>
            <a:r>
              <a:rPr lang="fr-FR" sz="2800" dirty="0" smtClean="0"/>
              <a:t>Si </a:t>
            </a:r>
            <a:r>
              <a:rPr lang="fr-FR" sz="2800" b="1" dirty="0" smtClean="0"/>
              <a:t>non fonctionnement </a:t>
            </a:r>
            <a:r>
              <a:rPr lang="fr-FR" sz="2800" dirty="0" smtClean="0"/>
              <a:t>:  vérifier connexion </a:t>
            </a:r>
          </a:p>
          <a:p>
            <a:pPr marL="65088" indent="0">
              <a:buNone/>
            </a:pPr>
            <a:r>
              <a:rPr lang="fr-FR" sz="2800" dirty="0"/>
              <a:t> </a:t>
            </a:r>
            <a:r>
              <a:rPr lang="fr-FR" sz="2800" dirty="0" smtClean="0"/>
              <a:t>     ou sortir 2</a:t>
            </a:r>
            <a:r>
              <a:rPr lang="fr-FR" sz="2800" baseline="30000" dirty="0" smtClean="0"/>
              <a:t>ième</a:t>
            </a:r>
            <a:r>
              <a:rPr lang="fr-FR" sz="2800" dirty="0" smtClean="0"/>
              <a:t> paire électrode.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9500" y1="3200" x2="4167" y2="88600"/>
                        <a14:foregroundMark x1="29667" y1="54000" x2="10167" y2="88400"/>
                        <a14:foregroundMark x1="19500" y1="59600" x2="24500" y2="63200"/>
                        <a14:foregroundMark x1="48333" y1="9000" x2="5500" y2="93000"/>
                        <a14:foregroundMark x1="54749" y1="8949" x2="92737" y2="84564"/>
                        <a14:foregroundMark x1="97020" y1="92617" x2="94041" y2="96421"/>
                        <a14:foregroundMark x1="94041" y1="96421" x2="94041" y2="96421"/>
                        <a14:foregroundMark x1="85475" y1="88367" x2="85475" y2="88367"/>
                        <a14:foregroundMark x1="3352" y1="91946" x2="5214" y2="97763"/>
                        <a14:foregroundMark x1="18063" y1="99329" x2="45624" y2="99329"/>
                        <a14:foregroundMark x1="21788" y1="97092" x2="87896" y2="97092"/>
                        <a14:foregroundMark x1="26071" y1="63982" x2="12663" y2="83893"/>
                        <a14:foregroundMark x1="8939" y1="97092" x2="23091" y2="97092"/>
                        <a14:foregroundMark x1="2235" y1="95749" x2="15084" y2="95749"/>
                        <a14:backgroundMark x1="6833" y1="98400" x2="97000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1" y="116632"/>
            <a:ext cx="250587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60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daexal.fr/upload/Image/La%20chaine%20de%20survi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11"/>
          <a:stretch/>
        </p:blipFill>
        <p:spPr bwMode="auto">
          <a:xfrm>
            <a:off x="6048281" y="27247"/>
            <a:ext cx="3045999" cy="107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cteur droit avec flèche 20"/>
          <p:cNvCxnSpPr/>
          <p:nvPr/>
        </p:nvCxnSpPr>
        <p:spPr>
          <a:xfrm>
            <a:off x="2699792" y="1916831"/>
            <a:ext cx="0" cy="5071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676200" y="4797150"/>
            <a:ext cx="0" cy="5760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204402" y="188640"/>
            <a:ext cx="3474044" cy="1728192"/>
            <a:chOff x="204402" y="188640"/>
            <a:chExt cx="3474044" cy="1728192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204402" y="188640"/>
              <a:ext cx="3474044" cy="1728192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Victime inconsciente </a:t>
              </a:r>
            </a:p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qui </a:t>
              </a:r>
              <a:r>
                <a:rPr lang="fr-FR" b="1" dirty="0">
                  <a:solidFill>
                    <a:prstClr val="black"/>
                  </a:solidFill>
                </a:rPr>
                <a:t>ne respire </a:t>
              </a:r>
              <a:r>
                <a:rPr lang="fr-FR" b="1" dirty="0" smtClean="0">
                  <a:solidFill>
                    <a:prstClr val="black"/>
                  </a:solidFill>
                </a:rPr>
                <a:t>plus :</a:t>
              </a:r>
            </a:p>
            <a:p>
              <a:pPr algn="ctr"/>
              <a:endParaRPr lang="fr-FR" b="1" dirty="0">
                <a:solidFill>
                  <a:prstClr val="black"/>
                </a:solidFill>
              </a:endParaRPr>
            </a:p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Alerter</a:t>
              </a:r>
            </a:p>
            <a:p>
              <a:pPr algn="ctr"/>
              <a:endParaRPr lang="fr-FR" b="1" dirty="0">
                <a:solidFill>
                  <a:prstClr val="black"/>
                </a:solidFill>
              </a:endParaRPr>
            </a:p>
            <a:p>
              <a:pPr algn="ctr"/>
              <a:r>
                <a:rPr lang="fr-FR" b="1" dirty="0" smtClean="0">
                  <a:solidFill>
                    <a:prstClr val="black"/>
                  </a:solidFill>
                </a:rPr>
                <a:t>Demander un Défibrillateur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29" name="Picture 4" descr="http://t2.gstatic.com/images?q=tbn:ANd9GcQi1wb5QlyLkNe5XYmbTn_o9bxi8Wun1CypMJpSEdA73NG5ehiBCQ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998" y="1032865"/>
              <a:ext cx="627203" cy="456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Rectangle à coins arrondis 16"/>
          <p:cNvSpPr/>
          <p:nvPr/>
        </p:nvSpPr>
        <p:spPr>
          <a:xfrm>
            <a:off x="971599" y="2423957"/>
            <a:ext cx="7425636" cy="24482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black"/>
                </a:solidFill>
              </a:rPr>
              <a:t>Réanimation Cardio – Pulmonaire :</a:t>
            </a: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Cycles de 30 compressions thoraciques / 2 insufflations</a:t>
            </a:r>
          </a:p>
          <a:p>
            <a:pPr algn="ctr"/>
            <a:endParaRPr lang="fr-FR" b="1" dirty="0">
              <a:solidFill>
                <a:prstClr val="black"/>
              </a:solidFill>
            </a:endParaRPr>
          </a:p>
          <a:p>
            <a:pPr algn="ctr"/>
            <a:endParaRPr lang="fr-FR" b="1" dirty="0" smtClean="0">
              <a:solidFill>
                <a:prstClr val="black"/>
              </a:solidFill>
            </a:endParaRPr>
          </a:p>
          <a:p>
            <a:pPr algn="ctr"/>
            <a:endParaRPr lang="fr-FR" b="1" dirty="0">
              <a:solidFill>
                <a:prstClr val="black"/>
              </a:solidFill>
            </a:endParaRPr>
          </a:p>
          <a:p>
            <a:pPr algn="ctr"/>
            <a:endParaRPr lang="fr-FR" b="1" dirty="0" smtClean="0">
              <a:solidFill>
                <a:prstClr val="black"/>
              </a:solidFill>
            </a:endParaRP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Installer le défibrillateur dès son arrivée </a:t>
            </a:r>
          </a:p>
          <a:p>
            <a:pPr algn="ctr"/>
            <a:r>
              <a:rPr lang="fr-FR" b="1" dirty="0" smtClean="0">
                <a:solidFill>
                  <a:prstClr val="black"/>
                </a:solidFill>
              </a:rPr>
              <a:t>Suivre les consignes du défibrillateur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27686" y1="4808" x2="75207" y2="17788"/>
                        <a14:foregroundMark x1="3719" y1="31250" x2="73140" y2="83173"/>
                        <a14:foregroundMark x1="9504" y1="31250" x2="3306" y2="96635"/>
                        <a14:foregroundMark x1="2479" y1="67308" x2="70248" y2="86538"/>
                        <a14:foregroundMark x1="1653" y1="98077" x2="29339" y2="81731"/>
                        <a14:foregroundMark x1="6612" y1="86538" x2="35124" y2="75962"/>
                        <a14:foregroundMark x1="2893" y1="38462" x2="2066" y2="82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320" y="3283466"/>
            <a:ext cx="929395" cy="79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 descr="http://rap.secours.free.fr/Img_rcp/massage_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06" b="98394" l="253" r="100000">
                        <a14:foregroundMark x1="17172" y1="47706" x2="27778" y2="70413"/>
                        <a14:foregroundMark x1="35859" y1="51376" x2="24747" y2="63761"/>
                        <a14:foregroundMark x1="18687" y1="57110" x2="24495" y2="70183"/>
                        <a14:foregroundMark x1="45455" y1="88303" x2="51768" y2="90826"/>
                        <a14:foregroundMark x1="59848" y1="89220" x2="47727" y2="94266"/>
                        <a14:foregroundMark x1="71212" y1="44495" x2="69192" y2="76835"/>
                        <a14:foregroundMark x1="61869" y1="50229" x2="66414" y2="74083"/>
                        <a14:foregroundMark x1="59596" y1="50000" x2="57828" y2="67661"/>
                        <a14:foregroundMark x1="71717" y1="41743" x2="74747" y2="57798"/>
                        <a14:foregroundMark x1="69192" y1="68578" x2="90152" y2="64908"/>
                        <a14:foregroundMark x1="67424" y1="75229" x2="94697" y2="71560"/>
                        <a14:foregroundMark x1="68182" y1="79128" x2="93939" y2="74312"/>
                        <a14:foregroundMark x1="23485" y1="16284" x2="28030" y2="5046"/>
                        <a14:foregroundMark x1="33081" y1="10550" x2="19949" y2="7339"/>
                        <a14:foregroundMark x1="24495" y1="5275" x2="19949" y2="20413"/>
                        <a14:foregroundMark x1="21717" y1="6193" x2="18939" y2="15367"/>
                        <a14:foregroundMark x1="14394" y1="46330" x2="23232" y2="69725"/>
                        <a14:foregroundMark x1="16919" y1="46101" x2="36869" y2="51376"/>
                        <a14:foregroundMark x1="37121" y1="48394" x2="30556" y2="51606"/>
                        <a14:foregroundMark x1="49242" y1="38761" x2="42424" y2="65367"/>
                        <a14:foregroundMark x1="58081" y1="46330" x2="45455" y2="67202"/>
                        <a14:foregroundMark x1="91414" y1="66743" x2="96212" y2="76147"/>
                        <a14:foregroundMark x1="26515" y1="4587" x2="38636" y2="11009"/>
                        <a14:foregroundMark x1="37374" y1="9862" x2="27273" y2="4128"/>
                        <a14:foregroundMark x1="44192" y1="91743" x2="53283" y2="98165"/>
                        <a14:foregroundMark x1="62879" y1="88303" x2="52778" y2="98394"/>
                        <a14:foregroundMark x1="66919" y1="81881" x2="77273" y2="80505"/>
                        <a14:foregroundMark x1="79545" y1="80275" x2="93939" y2="75688"/>
                        <a14:foregroundMark x1="93939" y1="74771" x2="95455" y2="80734"/>
                        <a14:foregroundMark x1="95960" y1="65826" x2="98232" y2="79358"/>
                        <a14:foregroundMark x1="73990" y1="41055" x2="78030" y2="60321"/>
                        <a14:foregroundMark x1="77778" y1="52294" x2="73990" y2="685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45" y="3126217"/>
            <a:ext cx="1005972" cy="110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83" y="4054219"/>
            <a:ext cx="565040" cy="74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4759137" y="5373216"/>
            <a:ext cx="4147864" cy="1296144"/>
            <a:chOff x="4427984" y="5157192"/>
            <a:chExt cx="4147864" cy="1296144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4427984" y="5157192"/>
              <a:ext cx="4147864" cy="129614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prstClr val="black"/>
                  </a:solidFill>
                </a:rPr>
                <a:t>Poursuivre la réanimation jusqu’à : </a:t>
              </a:r>
            </a:p>
            <a:p>
              <a:pPr marL="263525"/>
              <a:r>
                <a:rPr lang="fr-FR" dirty="0" smtClean="0">
                  <a:solidFill>
                    <a:prstClr val="black"/>
                  </a:solidFill>
                </a:rPr>
                <a:t>- reprise de respiration </a:t>
              </a:r>
            </a:p>
            <a:p>
              <a:pPr marL="263525"/>
              <a:r>
                <a:rPr lang="fr-FR" dirty="0" smtClean="0">
                  <a:solidFill>
                    <a:prstClr val="black"/>
                  </a:solidFill>
                </a:rPr>
                <a:t>- prise en charge médicale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3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3297" y="5862152"/>
              <a:ext cx="403939" cy="449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025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1916832"/>
            <a:ext cx="8229600" cy="2664296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36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Apprentissage des gestes</a:t>
            </a:r>
          </a:p>
          <a:p>
            <a:pPr marL="0" algn="ctr"/>
            <a:r>
              <a:rPr lang="fr-FR" sz="36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 </a:t>
            </a:r>
          </a:p>
          <a:p>
            <a:pPr marL="0" algn="ctr"/>
            <a:r>
              <a:rPr lang="fr-FR" sz="36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avec pose du défibrillateur </a:t>
            </a:r>
          </a:p>
        </p:txBody>
      </p:sp>
    </p:spTree>
    <p:extLst>
      <p:ext uri="{BB962C8B-B14F-4D97-AF65-F5344CB8AC3E}">
        <p14:creationId xmlns:p14="http://schemas.microsoft.com/office/powerpoint/2010/main" val="370230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143999" cy="6401866"/>
          </a:xfrm>
        </p:spPr>
        <p:txBody>
          <a:bodyPr>
            <a:noAutofit/>
          </a:bodyPr>
          <a:lstStyle/>
          <a:p>
            <a:pPr marL="4763" algn="ctr"/>
            <a:r>
              <a:rPr lang="fr-FR" sz="3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78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395536" y="2367282"/>
            <a:ext cx="6552728" cy="3581997"/>
          </a:xfrm>
          <a:prstGeom prst="rect">
            <a:avLst/>
          </a:prstGeom>
        </p:spPr>
        <p:txBody>
          <a:bodyPr vert="horz" anchor="t">
            <a:normAutofit fontScale="85000" lnSpcReduction="20000"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  <a:buClr>
                <a:srgbClr val="FE8637"/>
              </a:buClr>
            </a:pPr>
            <a:r>
              <a:rPr lang="fr-FR" b="1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Objectif</a:t>
            </a:r>
            <a:r>
              <a:rPr lang="fr-FR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 : 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vous devez être capable de mettre en œuvre </a:t>
            </a:r>
            <a:r>
              <a:rPr lang="fr-FR" sz="3200" b="1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une réanimation cardio-pulmonaire,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 avec ou sans </a:t>
            </a:r>
            <a:r>
              <a:rPr lang="fr-FR" sz="3200" b="1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défibrillateur automatisé externe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, chez un </a:t>
            </a:r>
            <a:r>
              <a:rPr lang="fr-FR" sz="3200" b="1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enfant ou un nourrisson inconscient qui ne respire plus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. </a:t>
            </a:r>
          </a:p>
          <a:p>
            <a:pPr marL="64008" algn="l">
              <a:buClr>
                <a:srgbClr val="FE8637"/>
              </a:buClr>
            </a:pPr>
            <a:endParaRPr lang="fr-FR" dirty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2195736" y="274340"/>
            <a:ext cx="6948264" cy="155679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Arrêt cardiaque chez l’enfant ou le nourrisson 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6233"/>
            <a:ext cx="188129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203848" y="6453336"/>
            <a:ext cx="5791200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/>
                </a:solidFill>
              </a:rPr>
              <a:t>NERETTI - Moniteur PSC1 - Nouvelle-Calédonie </a:t>
            </a:r>
            <a:endParaRPr lang="fr-FR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301" y="3356992"/>
            <a:ext cx="1498699" cy="156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82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0" y="-27384"/>
            <a:ext cx="9144000" cy="57606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28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Face à une victime en arrêt cardiaque...</a:t>
            </a:r>
            <a:endParaRPr lang="fr-FR" sz="28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2238335" y="693255"/>
            <a:ext cx="4616662" cy="824948"/>
            <a:chOff x="2238335" y="1053295"/>
            <a:chExt cx="4616662" cy="824948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2249995" y="1117917"/>
              <a:ext cx="4605002" cy="76032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fr-FR" dirty="0" smtClean="0">
                  <a:solidFill>
                    <a:prstClr val="black"/>
                  </a:solidFill>
                </a:rPr>
                <a:t>Analyser la situation - Protection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7" b="98000" l="10000" r="90000">
                          <a14:foregroundMark x1="39500" y1="15333" x2="39500" y2="15333"/>
                          <a14:foregroundMark x1="63500" y1="15333" x2="63500" y2="15333"/>
                          <a14:foregroundMark x1="70000" y1="56667" x2="70000" y2="56667"/>
                          <a14:foregroundMark x1="38250" y1="52667" x2="38250" y2="52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335" y="1053295"/>
              <a:ext cx="1099930" cy="824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e 10"/>
          <p:cNvGrpSpPr/>
          <p:nvPr/>
        </p:nvGrpSpPr>
        <p:grpSpPr>
          <a:xfrm>
            <a:off x="1879214" y="3749194"/>
            <a:ext cx="5399073" cy="1122134"/>
            <a:chOff x="1879214" y="3749194"/>
            <a:chExt cx="5399073" cy="1122134"/>
          </a:xfrm>
        </p:grpSpPr>
        <p:cxnSp>
          <p:nvCxnSpPr>
            <p:cNvPr id="39" name="Connecteur droit avec flèche 38"/>
            <p:cNvCxnSpPr/>
            <p:nvPr/>
          </p:nvCxnSpPr>
          <p:spPr>
            <a:xfrm>
              <a:off x="4559701" y="3749194"/>
              <a:ext cx="0" cy="36108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e 6"/>
            <p:cNvGrpSpPr/>
            <p:nvPr/>
          </p:nvGrpSpPr>
          <p:grpSpPr>
            <a:xfrm>
              <a:off x="1879214" y="4102027"/>
              <a:ext cx="5399073" cy="769301"/>
              <a:chOff x="1879214" y="4102027"/>
              <a:chExt cx="5399073" cy="769301"/>
            </a:xfrm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1879214" y="4102027"/>
                <a:ext cx="5399073" cy="76930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prstClr val="black"/>
                    </a:solidFill>
                  </a:rPr>
                  <a:t>Alerte + Recherche défibrillateur </a:t>
                </a:r>
                <a:endParaRPr lang="fr-FR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5" name="Picture 4" descr="http://t2.gstatic.com/images?q=tbn:ANd9GcQi1wb5QlyLkNe5XYmbTn_o9bxi8Wun1CypMJpSEdA73NG5ehiBCQ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6409" y="4258206"/>
                <a:ext cx="627203" cy="456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5144" y="4125327"/>
                <a:ext cx="565040" cy="746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e 8"/>
          <p:cNvGrpSpPr/>
          <p:nvPr/>
        </p:nvGrpSpPr>
        <p:grpSpPr>
          <a:xfrm>
            <a:off x="2290011" y="5877272"/>
            <a:ext cx="4564986" cy="959244"/>
            <a:chOff x="2290011" y="5877272"/>
            <a:chExt cx="4564986" cy="959244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2290011" y="6237312"/>
              <a:ext cx="4564986" cy="5992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prstClr val="black"/>
                  </a:solidFill>
                </a:rPr>
                <a:t>Prise en charge par les secours </a:t>
              </a:r>
              <a:endParaRPr lang="fr-FR" sz="16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4551268" y="5877272"/>
              <a:ext cx="0" cy="36108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6311993"/>
              <a:ext cx="403939" cy="449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e 21"/>
          <p:cNvGrpSpPr/>
          <p:nvPr/>
        </p:nvGrpSpPr>
        <p:grpSpPr>
          <a:xfrm>
            <a:off x="2276336" y="2636912"/>
            <a:ext cx="6245435" cy="1164283"/>
            <a:chOff x="2276336" y="2636912"/>
            <a:chExt cx="6245435" cy="1164283"/>
          </a:xfrm>
        </p:grpSpPr>
        <p:grpSp>
          <p:nvGrpSpPr>
            <p:cNvPr id="17" name="Groupe 16"/>
            <p:cNvGrpSpPr/>
            <p:nvPr/>
          </p:nvGrpSpPr>
          <p:grpSpPr>
            <a:xfrm>
              <a:off x="2276336" y="2636912"/>
              <a:ext cx="4591328" cy="1131263"/>
              <a:chOff x="2276336" y="2636912"/>
              <a:chExt cx="4591328" cy="1131263"/>
            </a:xfrm>
          </p:grpSpPr>
          <p:cxnSp>
            <p:nvCxnSpPr>
              <p:cNvPr id="16" name="Connecteur droit avec flèche 15"/>
              <p:cNvCxnSpPr/>
              <p:nvPr/>
            </p:nvCxnSpPr>
            <p:spPr>
              <a:xfrm>
                <a:off x="4536510" y="2636912"/>
                <a:ext cx="0" cy="36108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Rectangle à coins arrondis 30"/>
              <p:cNvSpPr/>
              <p:nvPr/>
            </p:nvSpPr>
            <p:spPr>
              <a:xfrm>
                <a:off x="2276336" y="2998874"/>
                <a:ext cx="4591328" cy="76930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prstClr val="black"/>
                    </a:solidFill>
                  </a:rPr>
                  <a:t>Vérifier la RESPIRATION (10 sec. Max)</a:t>
                </a:r>
              </a:p>
              <a:p>
                <a:pPr algn="ctr"/>
                <a:r>
                  <a:rPr lang="fr-FR" b="1" dirty="0" smtClean="0">
                    <a:solidFill>
                      <a:prstClr val="black"/>
                    </a:solidFill>
                  </a:rPr>
                  <a:t>→ Ne respire pas </a:t>
                </a:r>
                <a:endParaRPr lang="fr-FR" b="1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680" y="2842880"/>
              <a:ext cx="1440091" cy="958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585" y="4277485"/>
            <a:ext cx="137795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e 3"/>
          <p:cNvGrpSpPr/>
          <p:nvPr/>
        </p:nvGrpSpPr>
        <p:grpSpPr>
          <a:xfrm>
            <a:off x="-2" y="4882849"/>
            <a:ext cx="8169360" cy="1383054"/>
            <a:chOff x="-2" y="4882849"/>
            <a:chExt cx="8169360" cy="1383054"/>
          </a:xfrm>
        </p:grpSpPr>
        <p:grpSp>
          <p:nvGrpSpPr>
            <p:cNvPr id="10" name="Groupe 9"/>
            <p:cNvGrpSpPr/>
            <p:nvPr/>
          </p:nvGrpSpPr>
          <p:grpSpPr>
            <a:xfrm>
              <a:off x="-2" y="4882849"/>
              <a:ext cx="6829663" cy="1383054"/>
              <a:chOff x="-1" y="4897832"/>
              <a:chExt cx="6829663" cy="1383054"/>
            </a:xfrm>
          </p:grpSpPr>
          <p:cxnSp>
            <p:nvCxnSpPr>
              <p:cNvPr id="33" name="Connecteur droit avec flèche 32"/>
              <p:cNvCxnSpPr/>
              <p:nvPr/>
            </p:nvCxnSpPr>
            <p:spPr>
              <a:xfrm>
                <a:off x="4578751" y="4897832"/>
                <a:ext cx="0" cy="36108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e 7"/>
              <p:cNvGrpSpPr/>
              <p:nvPr/>
            </p:nvGrpSpPr>
            <p:grpSpPr>
              <a:xfrm>
                <a:off x="-1" y="4910451"/>
                <a:ext cx="6829663" cy="1370435"/>
                <a:chOff x="-1" y="4910451"/>
                <a:chExt cx="6829663" cy="1370435"/>
              </a:xfrm>
            </p:grpSpPr>
            <p:sp>
              <p:nvSpPr>
                <p:cNvPr id="12" name="Rectangle à coins arrondis 11"/>
                <p:cNvSpPr/>
                <p:nvPr/>
              </p:nvSpPr>
              <p:spPr>
                <a:xfrm>
                  <a:off x="2290009" y="5258148"/>
                  <a:ext cx="4539653" cy="648072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b="1" dirty="0" smtClean="0">
                      <a:solidFill>
                        <a:prstClr val="black"/>
                      </a:solidFill>
                    </a:rPr>
                    <a:t>Réanimation cardio-pulmonaire </a:t>
                  </a:r>
                </a:p>
                <a:p>
                  <a:pPr algn="ctr"/>
                  <a:r>
                    <a:rPr lang="fr-FR" b="1" dirty="0" smtClean="0">
                      <a:solidFill>
                        <a:prstClr val="black"/>
                      </a:solidFill>
                    </a:rPr>
                    <a:t>/ Pose défibrillateur </a:t>
                  </a:r>
                  <a:endParaRPr lang="fr-FR" b="1" dirty="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30" name="Picture 5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82709" y="5168656"/>
                  <a:ext cx="993627" cy="8540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8" name="Picture 4" descr="http://rap.secours.free.fr/Img_rcp/massage_2.jpg"/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" y="4910451"/>
                  <a:ext cx="1244707" cy="137043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8" name="Picture 6" descr="http://www.cardioservice.eu/wp-content/uploads/2013/02/kinderelektrode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1164" y="5068522"/>
              <a:ext cx="1298194" cy="10799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e 25"/>
          <p:cNvGrpSpPr/>
          <p:nvPr/>
        </p:nvGrpSpPr>
        <p:grpSpPr>
          <a:xfrm>
            <a:off x="107504" y="764704"/>
            <a:ext cx="6722159" cy="2664296"/>
            <a:chOff x="107504" y="764704"/>
            <a:chExt cx="6722159" cy="2664296"/>
          </a:xfrm>
        </p:grpSpPr>
        <p:grpSp>
          <p:nvGrpSpPr>
            <p:cNvPr id="19" name="Groupe 18"/>
            <p:cNvGrpSpPr/>
            <p:nvPr/>
          </p:nvGrpSpPr>
          <p:grpSpPr>
            <a:xfrm>
              <a:off x="2238335" y="1518203"/>
              <a:ext cx="4591328" cy="1118709"/>
              <a:chOff x="2238335" y="1518203"/>
              <a:chExt cx="4591328" cy="1118709"/>
            </a:xfrm>
          </p:grpSpPr>
          <p:cxnSp>
            <p:nvCxnSpPr>
              <p:cNvPr id="24" name="Connecteur droit avec flèche 23"/>
              <p:cNvCxnSpPr/>
              <p:nvPr/>
            </p:nvCxnSpPr>
            <p:spPr>
              <a:xfrm>
                <a:off x="4528408" y="1518203"/>
                <a:ext cx="0" cy="36108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e 4"/>
              <p:cNvGrpSpPr/>
              <p:nvPr/>
            </p:nvGrpSpPr>
            <p:grpSpPr>
              <a:xfrm>
                <a:off x="2238335" y="1872686"/>
                <a:ext cx="4591328" cy="764226"/>
                <a:chOff x="2238335" y="1872686"/>
                <a:chExt cx="4591328" cy="764226"/>
              </a:xfrm>
            </p:grpSpPr>
            <p:sp>
              <p:nvSpPr>
                <p:cNvPr id="28" name="Rectangle à coins arrondis 27"/>
                <p:cNvSpPr/>
                <p:nvPr/>
              </p:nvSpPr>
              <p:spPr>
                <a:xfrm>
                  <a:off x="2238335" y="1872686"/>
                  <a:ext cx="4591328" cy="764226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628650" algn="ctr"/>
                  <a:r>
                    <a:rPr lang="fr-FR" b="1" dirty="0" smtClean="0">
                      <a:solidFill>
                        <a:prstClr val="black"/>
                      </a:solidFill>
                    </a:rPr>
                    <a:t>Vérifier la CONSCIENCE</a:t>
                  </a:r>
                </a:p>
                <a:p>
                  <a:pPr marL="628650" algn="ctr"/>
                  <a:endParaRPr lang="fr-FR" sz="600" b="1" dirty="0" smtClean="0">
                    <a:solidFill>
                      <a:prstClr val="black"/>
                    </a:solidFill>
                  </a:endParaRPr>
                </a:p>
                <a:p>
                  <a:pPr marL="628650" algn="ctr"/>
                  <a:r>
                    <a:rPr lang="fr-FR" b="1" dirty="0" smtClean="0">
                      <a:solidFill>
                        <a:prstClr val="black"/>
                      </a:solidFill>
                    </a:rPr>
                    <a:t> → Inconscience :  A l’aide !</a:t>
                  </a:r>
                  <a:endParaRPr lang="fr-FR" b="1" dirty="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21" name="Picture 8" descr="C:\Users\Neretti AC\Desktop\red-question-mark-clip-art-circle_428358.gif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0915" y="1970176"/>
                  <a:ext cx="593778" cy="5947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2" name="Picture 2" descr="http://images.populus.ch/pixdir/di/diddletcie/dort_dos.gif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910494"/>
              <a:ext cx="1632801" cy="1518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321" y="764704"/>
              <a:ext cx="898303" cy="1115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52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522297"/>
              </p:ext>
            </p:extLst>
          </p:nvPr>
        </p:nvGraphicFramePr>
        <p:xfrm>
          <a:off x="0" y="-1"/>
          <a:ext cx="9144001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25"/>
                <a:gridCol w="3786188"/>
                <a:gridCol w="3786188"/>
              </a:tblGrid>
              <a:tr h="745434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Chez l’enfant</a:t>
                      </a:r>
                      <a:r>
                        <a:rPr lang="fr-FR" baseline="0" dirty="0" smtClean="0"/>
                        <a:t> </a:t>
                      </a:r>
                    </a:p>
                    <a:p>
                      <a:pPr algn="ctr"/>
                      <a:r>
                        <a:rPr lang="fr-FR" baseline="0" dirty="0" smtClean="0"/>
                        <a:t>(1 à 8 ans)</a:t>
                      </a:r>
                      <a:endParaRPr lang="fr-F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Chez le nourrisson </a:t>
                      </a:r>
                      <a:endParaRPr lang="fr-FR" baseline="0" dirty="0" smtClean="0"/>
                    </a:p>
                    <a:p>
                      <a:pPr algn="ctr"/>
                      <a:r>
                        <a:rPr lang="fr-FR" baseline="0" dirty="0" smtClean="0"/>
                        <a:t>(0 à 1 ans)</a:t>
                      </a:r>
                      <a:endParaRPr lang="fr-FR" dirty="0" smtClean="0"/>
                    </a:p>
                  </a:txBody>
                  <a:tcPr/>
                </a:tc>
              </a:tr>
              <a:tr h="20375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037522">
                <a:tc>
                  <a:txBody>
                    <a:bodyPr/>
                    <a:lstStyle/>
                    <a:p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4008" indent="0" algn="ctr">
                        <a:buNone/>
                      </a:pPr>
                      <a:endParaRPr lang="fr-FR" sz="1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4008" indent="0" algn="ctr">
                        <a:buNone/>
                      </a:pPr>
                      <a:endParaRPr lang="fr-FR" sz="1800" b="1" dirty="0" smtClean="0"/>
                    </a:p>
                  </a:txBody>
                  <a:tcPr/>
                </a:tc>
              </a:tr>
              <a:tr h="2037522">
                <a:tc>
                  <a:txBody>
                    <a:bodyPr/>
                    <a:lstStyle/>
                    <a:p>
                      <a:endParaRPr lang="fr-F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1"/>
          <a:stretch/>
        </p:blipFill>
        <p:spPr bwMode="auto">
          <a:xfrm>
            <a:off x="151032" y="0"/>
            <a:ext cx="1288934" cy="73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t3.gstatic.com/images?q=tbn:ANd9GcTYJIY7UNBtsAOTeZjTwVBBrzJfVfGxlGCf0737i0btD3nuc0-i2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/>
          <a:stretch/>
        </p:blipFill>
        <p:spPr bwMode="auto">
          <a:xfrm>
            <a:off x="7926670" y="3633011"/>
            <a:ext cx="1198944" cy="109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garde-enfant.be/img/compression-thoracique-nouris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66" y="1551080"/>
            <a:ext cx="1363037" cy="115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-14895" y="1476073"/>
            <a:ext cx="1620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prstClr val="black"/>
                </a:solidFill>
              </a:rPr>
              <a:t>Compressions thoraciques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0" y="3606115"/>
            <a:ext cx="162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prstClr val="black"/>
                </a:solidFill>
              </a:rPr>
              <a:t>Insufflations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-27461" y="5535816"/>
            <a:ext cx="1620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600" b="1" dirty="0">
                <a:solidFill>
                  <a:prstClr val="black"/>
                </a:solidFill>
              </a:rPr>
              <a:t>Défibrillateur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4419"/>
          <a:stretch/>
        </p:blipFill>
        <p:spPr bwMode="auto">
          <a:xfrm>
            <a:off x="5283696" y="764704"/>
            <a:ext cx="152400" cy="86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593327" y="887267"/>
            <a:ext cx="7550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>
                <a:solidFill>
                  <a:prstClr val="black"/>
                </a:solidFill>
              </a:rPr>
              <a:t>Enfoncement : </a:t>
            </a:r>
            <a:r>
              <a:rPr lang="fr-FR" sz="1600" b="1" dirty="0" smtClean="0">
                <a:solidFill>
                  <a:prstClr val="black"/>
                </a:solidFill>
              </a:rPr>
              <a:t>1/3 épaisseur thorax </a:t>
            </a:r>
          </a:p>
          <a:p>
            <a:pPr algn="ctr"/>
            <a:r>
              <a:rPr lang="fr-FR" sz="1600" dirty="0" smtClean="0">
                <a:solidFill>
                  <a:prstClr val="black"/>
                </a:solidFill>
              </a:rPr>
              <a:t>30 compressions - Rythme 100-120/min 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987824" y="1627650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prstClr val="black"/>
                </a:solidFill>
              </a:rPr>
              <a:t>Talon </a:t>
            </a:r>
            <a:r>
              <a:rPr lang="fr-FR" sz="1500" b="1" dirty="0" smtClean="0">
                <a:solidFill>
                  <a:prstClr val="black"/>
                </a:solidFill>
              </a:rPr>
              <a:t>d’une</a:t>
            </a:r>
            <a:r>
              <a:rPr lang="fr-FR" sz="1500" dirty="0" smtClean="0">
                <a:solidFill>
                  <a:prstClr val="black"/>
                </a:solidFill>
              </a:rPr>
              <a:t> main : </a:t>
            </a:r>
          </a:p>
          <a:p>
            <a:r>
              <a:rPr lang="fr-FR" sz="1500" dirty="0" smtClean="0">
                <a:solidFill>
                  <a:prstClr val="black"/>
                </a:solidFill>
              </a:rPr>
              <a:t>1 doigt au dessus du bas du sternum et jonction des côtes</a:t>
            </a:r>
          </a:p>
        </p:txBody>
      </p:sp>
      <p:pic>
        <p:nvPicPr>
          <p:cNvPr id="19" name="Picture 2" descr="http://unassmeuse.wifeo.com/images/i/ima/ima2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50" y="1300215"/>
            <a:ext cx="1293306" cy="139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ZoneTexte 19"/>
          <p:cNvSpPr txBox="1"/>
          <p:nvPr/>
        </p:nvSpPr>
        <p:spPr>
          <a:xfrm>
            <a:off x="5532452" y="1643669"/>
            <a:ext cx="2295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prstClr val="black"/>
                </a:solidFill>
              </a:rPr>
              <a:t>Pulpe de 2 doigts </a:t>
            </a:r>
            <a:r>
              <a:rPr lang="fr-FR" sz="1500" dirty="0" smtClean="0">
                <a:solidFill>
                  <a:prstClr val="black"/>
                </a:solidFill>
              </a:rPr>
              <a:t>: </a:t>
            </a:r>
          </a:p>
          <a:p>
            <a:r>
              <a:rPr lang="fr-FR" sz="1500" dirty="0" smtClean="0">
                <a:solidFill>
                  <a:prstClr val="black"/>
                </a:solidFill>
              </a:rPr>
              <a:t>dans l’axe sternum à la jonction dernières côtes</a:t>
            </a:r>
          </a:p>
        </p:txBody>
      </p:sp>
      <p:pic>
        <p:nvPicPr>
          <p:cNvPr id="21" name="Picture 4" descr="http://s3.e-monsite.com/2010/07/20/03/resize_250_250/Insufflations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2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788" y="3496973"/>
            <a:ext cx="1504015" cy="123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3310910" y="3720661"/>
            <a:ext cx="151406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dirty="0" smtClean="0">
                <a:solidFill>
                  <a:prstClr val="black"/>
                </a:solidFill>
              </a:rPr>
              <a:t>Idem adulte mais </a:t>
            </a:r>
            <a:r>
              <a:rPr lang="fr-FR" sz="1500" b="1" dirty="0" smtClean="0">
                <a:solidFill>
                  <a:prstClr val="black"/>
                </a:solidFill>
              </a:rPr>
              <a:t>moins d’air insufflé 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341087" y="3689328"/>
            <a:ext cx="2618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prstClr val="black"/>
                </a:solidFill>
              </a:rPr>
              <a:t>Tête position neutre </a:t>
            </a:r>
            <a:r>
              <a:rPr lang="fr-FR" sz="1500" dirty="0" smtClean="0">
                <a:solidFill>
                  <a:prstClr val="black"/>
                </a:solidFill>
              </a:rPr>
              <a:t>menton élevé </a:t>
            </a:r>
          </a:p>
          <a:p>
            <a:r>
              <a:rPr lang="fr-FR" sz="1500" b="1" dirty="0" smtClean="0">
                <a:solidFill>
                  <a:prstClr val="black"/>
                </a:solidFill>
              </a:rPr>
              <a:t>Insufflations nez + bouche</a:t>
            </a:r>
          </a:p>
          <a:p>
            <a:r>
              <a:rPr lang="fr-FR" sz="1500" b="1" dirty="0" smtClean="0">
                <a:solidFill>
                  <a:prstClr val="black"/>
                </a:solidFill>
              </a:rPr>
              <a:t>Faible volume d’air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00" r="84818" b="12203"/>
          <a:stretch/>
        </p:blipFill>
        <p:spPr bwMode="auto">
          <a:xfrm>
            <a:off x="5279350" y="2780928"/>
            <a:ext cx="253102" cy="86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1727341" y="2852936"/>
            <a:ext cx="755067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 algn="ctr"/>
            <a:r>
              <a:rPr lang="fr-FR" sz="1500" dirty="0" smtClean="0">
                <a:solidFill>
                  <a:prstClr val="black"/>
                </a:solidFill>
              </a:rPr>
              <a:t>Voies aériennes libérées (menton élevé, tête maintenue en position)</a:t>
            </a:r>
          </a:p>
          <a:p>
            <a:pPr marL="64008" algn="ctr"/>
            <a:r>
              <a:rPr lang="fr-FR" sz="1500" dirty="0" smtClean="0">
                <a:solidFill>
                  <a:prstClr val="black"/>
                </a:solidFill>
              </a:rPr>
              <a:t>2 </a:t>
            </a:r>
            <a:r>
              <a:rPr lang="fr-FR" sz="1500" dirty="0">
                <a:solidFill>
                  <a:prstClr val="black"/>
                </a:solidFill>
              </a:rPr>
              <a:t>insufflations lentes </a:t>
            </a:r>
            <a:r>
              <a:rPr lang="fr-FR" sz="1500" dirty="0" smtClean="0">
                <a:solidFill>
                  <a:prstClr val="black"/>
                </a:solidFill>
              </a:rPr>
              <a:t>et progressives en </a:t>
            </a:r>
            <a:r>
              <a:rPr lang="fr-FR" sz="1500" dirty="0">
                <a:solidFill>
                  <a:prstClr val="black"/>
                </a:solidFill>
              </a:rPr>
              <a:t>5 sec </a:t>
            </a:r>
            <a:r>
              <a:rPr lang="fr-FR" sz="1500" dirty="0" smtClean="0">
                <a:solidFill>
                  <a:prstClr val="black"/>
                </a:solidFill>
              </a:rPr>
              <a:t>max</a:t>
            </a:r>
          </a:p>
          <a:p>
            <a:pPr marL="64008" algn="ctr"/>
            <a:r>
              <a:rPr lang="fr-FR" sz="1500" dirty="0" smtClean="0">
                <a:solidFill>
                  <a:prstClr val="black"/>
                </a:solidFill>
              </a:rPr>
              <a:t>Arrêter dès soulèvement poitrine</a:t>
            </a:r>
            <a:endParaRPr lang="fr-FR" sz="1500" dirty="0">
              <a:solidFill>
                <a:prstClr val="black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9" t="29753" r="74742" b="13212"/>
          <a:stretch/>
        </p:blipFill>
        <p:spPr bwMode="auto">
          <a:xfrm>
            <a:off x="5230594" y="4829953"/>
            <a:ext cx="175307" cy="198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593327" y="4879452"/>
            <a:ext cx="7550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 algn="ctr"/>
            <a:r>
              <a:rPr lang="fr-FR" sz="1600" dirty="0" smtClean="0">
                <a:solidFill>
                  <a:prstClr val="black"/>
                </a:solidFill>
              </a:rPr>
              <a:t>Installer le </a:t>
            </a:r>
            <a:r>
              <a:rPr lang="fr-FR" sz="1600" dirty="0">
                <a:solidFill>
                  <a:prstClr val="black"/>
                </a:solidFill>
              </a:rPr>
              <a:t>+ tôt </a:t>
            </a:r>
            <a:r>
              <a:rPr lang="fr-FR" sz="1600" dirty="0" smtClean="0">
                <a:solidFill>
                  <a:prstClr val="black"/>
                </a:solidFill>
              </a:rPr>
              <a:t>possible. </a:t>
            </a:r>
          </a:p>
          <a:p>
            <a:pPr marL="64008" algn="ctr"/>
            <a:r>
              <a:rPr lang="fr-FR" sz="1600" dirty="0" smtClean="0">
                <a:solidFill>
                  <a:prstClr val="black"/>
                </a:solidFill>
              </a:rPr>
              <a:t>Interrompre le </a:t>
            </a:r>
            <a:r>
              <a:rPr lang="fr-FR" sz="1600" dirty="0">
                <a:solidFill>
                  <a:prstClr val="black"/>
                </a:solidFill>
              </a:rPr>
              <a:t>moins les compressions </a:t>
            </a:r>
            <a:r>
              <a:rPr lang="fr-FR" sz="1600" dirty="0" smtClean="0">
                <a:solidFill>
                  <a:prstClr val="black"/>
                </a:solidFill>
              </a:rPr>
              <a:t>thoraciques</a:t>
            </a:r>
          </a:p>
        </p:txBody>
      </p:sp>
      <p:pic>
        <p:nvPicPr>
          <p:cNvPr id="2054" name="Picture 6" descr="http://www.cardioservice.eu/wp-content/uploads/2013/02/kinderelektrode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763" y="5481790"/>
            <a:ext cx="1654379" cy="137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411760" y="5535816"/>
            <a:ext cx="475252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prstClr val="black"/>
                </a:solidFill>
              </a:rPr>
              <a:t>Appareils adaptés </a:t>
            </a:r>
            <a:r>
              <a:rPr lang="fr-FR" sz="1600" b="1" dirty="0" smtClean="0">
                <a:solidFill>
                  <a:prstClr val="black"/>
                </a:solidFill>
              </a:rPr>
              <a:t>:</a:t>
            </a:r>
            <a:r>
              <a:rPr lang="fr-FR" sz="1600" dirty="0">
                <a:solidFill>
                  <a:prstClr val="black"/>
                </a:solidFill>
              </a:rPr>
              <a:t> </a:t>
            </a:r>
            <a:endParaRPr lang="fr-FR" sz="1600" dirty="0" smtClean="0">
              <a:solidFill>
                <a:prstClr val="black"/>
              </a:solidFill>
            </a:endParaRPr>
          </a:p>
          <a:p>
            <a:r>
              <a:rPr lang="fr-FR" sz="1600" dirty="0" smtClean="0">
                <a:solidFill>
                  <a:prstClr val="black"/>
                </a:solidFill>
              </a:rPr>
              <a:t>- électrodes </a:t>
            </a:r>
            <a:r>
              <a:rPr lang="fr-FR" sz="1600" dirty="0">
                <a:solidFill>
                  <a:prstClr val="black"/>
                </a:solidFill>
              </a:rPr>
              <a:t>enfant, réducteur d’énergie</a:t>
            </a:r>
            <a:r>
              <a:rPr lang="fr-FR" sz="1600" dirty="0" smtClean="0">
                <a:solidFill>
                  <a:prstClr val="black"/>
                </a:solidFill>
              </a:rPr>
              <a:t>...</a:t>
            </a:r>
            <a:endParaRPr lang="fr-FR" sz="1600" dirty="0">
              <a:solidFill>
                <a:prstClr val="black"/>
              </a:solidFill>
            </a:endParaRPr>
          </a:p>
          <a:p>
            <a:r>
              <a:rPr lang="fr-FR" sz="1600" b="1" dirty="0">
                <a:solidFill>
                  <a:prstClr val="black"/>
                </a:solidFill>
              </a:rPr>
              <a:t>ou électrodes adultes :</a:t>
            </a:r>
          </a:p>
          <a:p>
            <a:r>
              <a:rPr lang="fr-FR" sz="1600" dirty="0">
                <a:solidFill>
                  <a:prstClr val="black"/>
                </a:solidFill>
              </a:rPr>
              <a:t>- 1 électrode milieu thorax  </a:t>
            </a:r>
            <a:endParaRPr lang="fr-FR" sz="1600" b="1" dirty="0">
              <a:solidFill>
                <a:prstClr val="black"/>
              </a:solidFill>
            </a:endParaRPr>
          </a:p>
          <a:p>
            <a:r>
              <a:rPr lang="fr-FR" sz="1600" dirty="0">
                <a:solidFill>
                  <a:prstClr val="black"/>
                </a:solidFill>
              </a:rPr>
              <a:t>- 1 électrode milieu dos</a:t>
            </a:r>
          </a:p>
          <a:p>
            <a:endParaRPr lang="fr-FR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19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9" grpId="0"/>
      <p:bldP spid="18" grpId="0"/>
      <p:bldP spid="20" grpId="0"/>
      <p:bldP spid="22" grpId="0"/>
      <p:bldP spid="23" grpId="0"/>
      <p:bldP spid="24" grpId="0"/>
      <p:bldP spid="2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539552" y="1772816"/>
            <a:ext cx="8229600" cy="3024336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36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Apprentissage des gestes</a:t>
            </a:r>
          </a:p>
          <a:p>
            <a:pPr marL="0" algn="ctr"/>
            <a:r>
              <a:rPr lang="fr-FR" sz="36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 </a:t>
            </a:r>
          </a:p>
          <a:p>
            <a:pPr marL="0" algn="ctr"/>
            <a:r>
              <a:rPr lang="fr-FR" sz="36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avec pose du défibrillateur chez</a:t>
            </a:r>
          </a:p>
          <a:p>
            <a:pPr marL="0" algn="ctr"/>
            <a:endParaRPr lang="fr-FR" sz="36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  <a:p>
            <a:pPr marL="0" algn="ctr"/>
            <a:r>
              <a:rPr lang="fr-FR" sz="36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 l’enfant et le nourrisson </a:t>
            </a:r>
          </a:p>
        </p:txBody>
      </p:sp>
    </p:spTree>
    <p:extLst>
      <p:ext uri="{BB962C8B-B14F-4D97-AF65-F5344CB8AC3E}">
        <p14:creationId xmlns:p14="http://schemas.microsoft.com/office/powerpoint/2010/main" val="66267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60648"/>
            <a:ext cx="9143999" cy="6401866"/>
          </a:xfrm>
        </p:spPr>
        <p:txBody>
          <a:bodyPr>
            <a:noAutofit/>
          </a:bodyPr>
          <a:lstStyle/>
          <a:p>
            <a:pPr marL="4763" algn="ctr"/>
            <a:r>
              <a:rPr lang="fr-FR" sz="34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3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11560" y="1916832"/>
            <a:ext cx="8229600" cy="2664296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36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Cas concrets</a:t>
            </a:r>
          </a:p>
        </p:txBody>
      </p:sp>
    </p:spTree>
    <p:extLst>
      <p:ext uri="{BB962C8B-B14F-4D97-AF65-F5344CB8AC3E}">
        <p14:creationId xmlns:p14="http://schemas.microsoft.com/office/powerpoint/2010/main" val="31158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à coins arrondis 10"/>
          <p:cNvSpPr/>
          <p:nvPr/>
        </p:nvSpPr>
        <p:spPr>
          <a:xfrm>
            <a:off x="451970" y="86932"/>
            <a:ext cx="8152477" cy="37021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Causes</a:t>
            </a:r>
            <a:r>
              <a:rPr lang="fr-FR" dirty="0" smtClean="0"/>
              <a:t> d’un arrêt cardiaque: </a:t>
            </a:r>
          </a:p>
          <a:p>
            <a:pPr algn="ctr"/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/>
              <a:t>Maladies (</a:t>
            </a:r>
            <a:r>
              <a:rPr lang="fr-FR" dirty="0" smtClean="0"/>
              <a:t>ex : </a:t>
            </a:r>
            <a:r>
              <a:rPr lang="fr-FR" dirty="0"/>
              <a:t>Infarctus)</a:t>
            </a:r>
          </a:p>
          <a:p>
            <a:pPr marL="285750" indent="-285750">
              <a:buFontTx/>
              <a:buChar char="-"/>
            </a:pPr>
            <a:r>
              <a:rPr lang="fr-FR" dirty="0"/>
              <a:t>Détresse circulatoire  (suite à une hémorragie)</a:t>
            </a:r>
          </a:p>
          <a:p>
            <a:pPr marL="285750" indent="-285750">
              <a:buFontTx/>
              <a:buChar char="-"/>
            </a:pPr>
            <a:r>
              <a:rPr lang="fr-FR" dirty="0"/>
              <a:t>Manque d’air (suite à un étouffement total, intoxication, traumatisme, noyade ...)  </a:t>
            </a:r>
          </a:p>
          <a:p>
            <a:pPr algn="ctr"/>
            <a:endParaRPr lang="fr-FR" sz="1000" dirty="0" smtClean="0"/>
          </a:p>
          <a:p>
            <a:pPr algn="ctr"/>
            <a:endParaRPr lang="fr-FR" sz="1000" dirty="0"/>
          </a:p>
          <a:p>
            <a:r>
              <a:rPr lang="fr-FR" dirty="0" smtClean="0"/>
              <a:t>Un dysfonctionnement</a:t>
            </a:r>
          </a:p>
          <a:p>
            <a:r>
              <a:rPr lang="fr-FR" dirty="0" smtClean="0"/>
              <a:t>électrique du cœur :</a:t>
            </a:r>
          </a:p>
          <a:p>
            <a:endParaRPr lang="fr-FR" dirty="0"/>
          </a:p>
          <a:p>
            <a:pPr algn="ctr"/>
            <a:endParaRPr lang="fr-FR" dirty="0" smtClean="0"/>
          </a:p>
          <a:p>
            <a:pPr algn="ctr"/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3328432" y="1900308"/>
            <a:ext cx="5328592" cy="1735515"/>
            <a:chOff x="1907704" y="620688"/>
            <a:chExt cx="5328592" cy="1735515"/>
          </a:xfrm>
        </p:grpSpPr>
        <p:cxnSp>
          <p:nvCxnSpPr>
            <p:cNvPr id="10" name="Connecteur droit avec flèche 9"/>
            <p:cNvCxnSpPr/>
            <p:nvPr/>
          </p:nvCxnSpPr>
          <p:spPr>
            <a:xfrm>
              <a:off x="1980270" y="1988840"/>
              <a:ext cx="2735746" cy="0"/>
            </a:xfrm>
            <a:prstGeom prst="straightConnector1">
              <a:avLst/>
            </a:prstGeom>
            <a:ln w="28575">
              <a:solidFill>
                <a:srgbClr val="00B05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2538053" y="2017649"/>
              <a:ext cx="16201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00B050"/>
                  </a:solidFill>
                </a:rPr>
                <a:t>Tracé normal </a:t>
              </a:r>
              <a:endParaRPr lang="fr-FR" sz="16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4716016" y="1997580"/>
              <a:ext cx="236012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ZoneTexte 17"/>
            <p:cNvSpPr txBox="1"/>
            <p:nvPr/>
          </p:nvSpPr>
          <p:spPr>
            <a:xfrm>
              <a:off x="4572000" y="2017649"/>
              <a:ext cx="26642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FF0000"/>
                  </a:solidFill>
                </a:rPr>
                <a:t>Fibrillation ventriculaire </a:t>
              </a:r>
              <a:endParaRPr lang="fr-FR" sz="1600" b="1" dirty="0">
                <a:solidFill>
                  <a:srgbClr val="FF0000"/>
                </a:solidFill>
              </a:endParaRPr>
            </a:p>
          </p:txBody>
        </p:sp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620688"/>
              <a:ext cx="5095875" cy="130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à coins arrondis 20"/>
          <p:cNvSpPr/>
          <p:nvPr/>
        </p:nvSpPr>
        <p:spPr>
          <a:xfrm>
            <a:off x="467544" y="4005064"/>
            <a:ext cx="7943234" cy="26628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Signes</a:t>
            </a:r>
            <a:r>
              <a:rPr lang="fr-FR" dirty="0"/>
              <a:t> </a:t>
            </a:r>
            <a:r>
              <a:rPr lang="fr-FR" dirty="0" smtClean="0"/>
              <a:t>d’un arrêt cardiaque : </a:t>
            </a:r>
          </a:p>
          <a:p>
            <a:endParaRPr lang="fr-FR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Perte de connaissance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/>
              <a:t>Ne respire pas  (aucun mouvement de la poitrine, bruit, souffle)</a:t>
            </a:r>
          </a:p>
          <a:p>
            <a:endParaRPr lang="fr-FR" sz="1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Respiration très anormale, inefficace, lente, anarchique (GAPS)</a:t>
            </a:r>
          </a:p>
        </p:txBody>
      </p:sp>
    </p:spTree>
    <p:extLst>
      <p:ext uri="{BB962C8B-B14F-4D97-AF65-F5344CB8AC3E}">
        <p14:creationId xmlns:p14="http://schemas.microsoft.com/office/powerpoint/2010/main" val="67617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œur 3">
            <a:hlinkClick r:id="rId2" action="ppaction://hlinkfile"/>
          </p:cNvPr>
          <p:cNvSpPr/>
          <p:nvPr/>
        </p:nvSpPr>
        <p:spPr>
          <a:xfrm>
            <a:off x="2669704" y="2492896"/>
            <a:ext cx="3600400" cy="2808312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0" y="649603"/>
            <a:ext cx="9144000" cy="155679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dirty="0" smtClean="0"/>
              <a:t>A quoi sert-il 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14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4693662" y="2060848"/>
            <a:ext cx="4219970" cy="26642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b="1" dirty="0" smtClean="0"/>
              <a:t>Risques</a:t>
            </a:r>
            <a:r>
              <a:rPr lang="fr-FR" dirty="0" smtClean="0"/>
              <a:t> </a:t>
            </a:r>
            <a:r>
              <a:rPr lang="fr-FR" b="1" dirty="0" smtClean="0"/>
              <a:t>: </a:t>
            </a:r>
            <a:endParaRPr lang="fr-FR" b="1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dirty="0" smtClean="0"/>
              <a:t>Cœur et cerveau ne survivent pas sans apport de d’oxygène (lésions cérébrales dès la première minute)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fr-FR" b="1" dirty="0" smtClean="0"/>
              <a:t>Mort de la victime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4693662" y="188640"/>
            <a:ext cx="4126810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Signes</a:t>
            </a:r>
            <a:r>
              <a:rPr lang="fr-FR" dirty="0" smtClean="0"/>
              <a:t> : </a:t>
            </a:r>
          </a:p>
          <a:p>
            <a:pPr algn="ctr"/>
            <a:r>
              <a:rPr lang="fr-FR" dirty="0" smtClean="0"/>
              <a:t>Perte de connaissance – Pas de respiration (ou inefficace)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92826" y="188640"/>
            <a:ext cx="4047811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 smtClean="0"/>
          </a:p>
          <a:p>
            <a:pPr algn="ctr"/>
            <a:r>
              <a:rPr lang="fr-FR" b="1" dirty="0" smtClean="0"/>
              <a:t>Causes</a:t>
            </a:r>
            <a:r>
              <a:rPr lang="fr-FR" dirty="0" smtClean="0"/>
              <a:t> : </a:t>
            </a:r>
          </a:p>
          <a:p>
            <a:pPr algn="ctr"/>
            <a:r>
              <a:rPr lang="fr-FR" dirty="0" smtClean="0"/>
              <a:t>Dysfonctionnement électrique du cœur </a:t>
            </a:r>
          </a:p>
          <a:p>
            <a:pPr algn="ctr"/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06291" y="5373216"/>
            <a:ext cx="8131417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14288"/>
            <a:r>
              <a:rPr lang="fr-FR" sz="2000" b="1" dirty="0" smtClean="0"/>
              <a:t>L’arrêt cardiaque </a:t>
            </a:r>
            <a:r>
              <a:rPr lang="fr-FR" sz="2000" dirty="0" smtClean="0"/>
              <a:t>:  Une personne est en arrêt cardiaque quand son cœur ne fonctionne plus (ou de façon anarchique) et ne permet plus d’assurer l’oxygénation du cerveau. </a:t>
            </a:r>
            <a:endParaRPr lang="fr-FR" sz="2000" dirty="0"/>
          </a:p>
        </p:txBody>
      </p:sp>
      <p:pic>
        <p:nvPicPr>
          <p:cNvPr id="1026" name="Picture 2" descr="http://e.maxicours.com/img/1/5/8/7/1587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1"/>
          <a:stretch/>
        </p:blipFill>
        <p:spPr bwMode="auto">
          <a:xfrm>
            <a:off x="794489" y="1613132"/>
            <a:ext cx="2801125" cy="363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ultiplier 2"/>
          <p:cNvSpPr/>
          <p:nvPr/>
        </p:nvSpPr>
        <p:spPr>
          <a:xfrm>
            <a:off x="1597375" y="2821659"/>
            <a:ext cx="1195352" cy="1253543"/>
          </a:xfrm>
          <a:prstGeom prst="mathMultiply">
            <a:avLst>
              <a:gd name="adj1" fmla="val 15783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Multiplier 10"/>
          <p:cNvSpPr/>
          <p:nvPr/>
        </p:nvSpPr>
        <p:spPr>
          <a:xfrm>
            <a:off x="1597375" y="1340768"/>
            <a:ext cx="1195352" cy="1253543"/>
          </a:xfrm>
          <a:prstGeom prst="mathMultiply">
            <a:avLst>
              <a:gd name="adj1" fmla="val 15783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3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295207" y="332657"/>
            <a:ext cx="8597273" cy="86409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Que faut-il faire ? Quels </a:t>
            </a:r>
            <a:r>
              <a:rPr lang="fr-FR" b="1" dirty="0"/>
              <a:t>sont les gestes de secours efficaces </a:t>
            </a:r>
            <a:r>
              <a:rPr lang="fr-FR" b="1" dirty="0" smtClean="0"/>
              <a:t>?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342707" y="1340768"/>
            <a:ext cx="8563333" cy="5166411"/>
            <a:chOff x="342707" y="1340768"/>
            <a:chExt cx="8563333" cy="5166411"/>
          </a:xfrm>
        </p:grpSpPr>
        <p:pic>
          <p:nvPicPr>
            <p:cNvPr id="5122" name="Picture 2" descr="http://www.daexal.fr/upload/Image/La%20chaine%20de%20survi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911"/>
            <a:stretch/>
          </p:blipFill>
          <p:spPr bwMode="auto">
            <a:xfrm>
              <a:off x="342707" y="1340768"/>
              <a:ext cx="8563333" cy="3384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971600" y="4752853"/>
              <a:ext cx="151216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chemeClr val="accent4">
                      <a:lumMod val="75000"/>
                    </a:schemeClr>
                  </a:solidFill>
                </a:rPr>
                <a:t>Protection - Analyse</a:t>
              </a:r>
            </a:p>
            <a:p>
              <a:pPr algn="ctr"/>
              <a:r>
                <a:rPr lang="fr-FR" b="1" dirty="0" smtClean="0">
                  <a:solidFill>
                    <a:schemeClr val="accent4">
                      <a:lumMod val="75000"/>
                    </a:schemeClr>
                  </a:solidFill>
                </a:rPr>
                <a:t>→</a:t>
              </a:r>
            </a:p>
            <a:p>
              <a:pPr algn="ctr"/>
              <a:r>
                <a:rPr lang="fr-FR" b="1" dirty="0" smtClean="0">
                  <a:solidFill>
                    <a:schemeClr val="accent4">
                      <a:lumMod val="75000"/>
                    </a:schemeClr>
                  </a:solidFill>
                </a:rPr>
                <a:t>Alerte immédiate </a:t>
              </a:r>
            </a:p>
            <a:p>
              <a:pPr algn="ctr"/>
              <a:r>
                <a:rPr lang="fr-FR" b="1" dirty="0" smtClean="0">
                  <a:solidFill>
                    <a:schemeClr val="accent4">
                      <a:lumMod val="75000"/>
                    </a:schemeClr>
                  </a:solidFill>
                </a:rPr>
                <a:t>SAMU 15</a:t>
              </a:r>
              <a:endParaRPr lang="fr-FR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804870" y="4752853"/>
              <a:ext cx="1766555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Réanimation cardio-pulmonaire </a:t>
              </a:r>
            </a:p>
            <a:p>
              <a:pPr algn="ctr"/>
              <a:r>
                <a:rPr lang="fr-FR" b="1" dirty="0" smtClean="0">
                  <a:solidFill>
                    <a:srgbClr val="00B050"/>
                  </a:solidFill>
                </a:rPr>
                <a:t>le plus tôt possible </a:t>
              </a:r>
              <a:endParaRPr lang="fr-FR" b="1" dirty="0">
                <a:solidFill>
                  <a:srgbClr val="00B050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860032" y="4753597"/>
              <a:ext cx="17665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FF0000"/>
                  </a:solidFill>
                </a:rPr>
                <a:t>Défibrillation le plus tôt possible </a:t>
              </a:r>
              <a:endParaRPr lang="fr-FR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626587" y="4752807"/>
              <a:ext cx="176655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7030A0"/>
                  </a:solidFill>
                </a:rPr>
                <a:t>Arrivée et prise en charge par les secours</a:t>
              </a:r>
              <a:endParaRPr lang="fr-FR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401630" y="2351199"/>
            <a:ext cx="2376264" cy="3953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348290" y="2351198"/>
            <a:ext cx="2376264" cy="3953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2476082" y="2365054"/>
            <a:ext cx="2376264" cy="3953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315842" y="2377452"/>
            <a:ext cx="2376264" cy="41478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93347" y="6516052"/>
            <a:ext cx="84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Chances de survie </a:t>
            </a:r>
            <a:r>
              <a:rPr lang="fr-FR" dirty="0" smtClean="0"/>
              <a:t>: 4%→ 40%    Mise en place défibrillateur : 10% par min      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49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2"/>
          <p:cNvSpPr txBox="1">
            <a:spLocks/>
          </p:cNvSpPr>
          <p:nvPr/>
        </p:nvSpPr>
        <p:spPr>
          <a:xfrm>
            <a:off x="395536" y="2367283"/>
            <a:ext cx="7344816" cy="3168352"/>
          </a:xfrm>
          <a:prstGeom prst="rect">
            <a:avLst/>
          </a:prstGeom>
        </p:spPr>
        <p:txBody>
          <a:bodyPr vert="horz" anchor="t">
            <a:normAutofit fontScale="85000" lnSpcReduction="20000"/>
          </a:bodyPr>
          <a:lstStyle>
            <a:lvl1pPr marL="0" marR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3000" kern="1200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  <a:buClr>
                <a:srgbClr val="FE8637"/>
              </a:buClr>
            </a:pPr>
            <a:r>
              <a:rPr lang="fr-FR" b="1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Objectif</a:t>
            </a:r>
            <a:r>
              <a:rPr lang="fr-FR" dirty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 : 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vous devez être capable de mettre en œuvre </a:t>
            </a:r>
            <a:r>
              <a:rPr lang="fr-FR" sz="3200" b="1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une réanimation cardio-pulmonaire,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 avec ou sans défibrillateur automatisé externe, chez un </a:t>
            </a:r>
            <a:r>
              <a:rPr lang="fr-FR" sz="3200" b="1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adulte inconscient qui ne respire plus</a:t>
            </a:r>
            <a:r>
              <a:rPr lang="fr-FR" sz="3200" dirty="0" smtClean="0">
                <a:ln>
                  <a:solidFill>
                    <a:srgbClr val="FFF39D"/>
                  </a:solidFill>
                </a:ln>
                <a:solidFill>
                  <a:prstClr val="black"/>
                </a:solidFill>
              </a:rPr>
              <a:t>. </a:t>
            </a:r>
          </a:p>
          <a:p>
            <a:pPr marL="64008" algn="l">
              <a:buClr>
                <a:srgbClr val="FE8637"/>
              </a:buClr>
            </a:pPr>
            <a:endParaRPr lang="fr-FR" dirty="0">
              <a:ln>
                <a:solidFill>
                  <a:srgbClr val="FFF39D"/>
                </a:solidFill>
              </a:ln>
              <a:solidFill>
                <a:prstClr val="black"/>
              </a:solidFill>
            </a:endParaRPr>
          </a:p>
        </p:txBody>
      </p:sp>
      <p:pic>
        <p:nvPicPr>
          <p:cNvPr id="4098" name="Picture 2" descr="http://dico-santequotidien.e-monsite.com/medias/images/MASSAGE-CARDIAQUE-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698" y="4841817"/>
            <a:ext cx="1872208" cy="138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6233"/>
            <a:ext cx="188129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195736" y="274340"/>
            <a:ext cx="6948264" cy="1556792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Agir face à un adulte</a:t>
            </a:r>
          </a:p>
          <a:p>
            <a:pPr marL="0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en arrêt cardiaque 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203848" y="6453336"/>
            <a:ext cx="5791200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/>
                </a:solidFill>
              </a:rPr>
              <a:t>NERETTI - Moniteur PSC1 - Nouvelle-Calédonie 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7504" y="134630"/>
            <a:ext cx="468052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prstClr val="black"/>
                </a:solidFill>
              </a:rPr>
              <a:t>1, rue du cœur </a:t>
            </a:r>
          </a:p>
          <a:p>
            <a:r>
              <a:rPr lang="fr-FR" sz="3600" b="1" dirty="0" smtClean="0">
                <a:solidFill>
                  <a:prstClr val="black"/>
                </a:solidFill>
              </a:rPr>
              <a:t>98 000 </a:t>
            </a:r>
            <a:r>
              <a:rPr lang="fr-FR" sz="3600" b="1" dirty="0" smtClean="0">
                <a:solidFill>
                  <a:prstClr val="black"/>
                </a:solidFill>
              </a:rPr>
              <a:t>KOUMAC</a:t>
            </a:r>
            <a:endParaRPr lang="fr-FR" sz="3600" b="1" dirty="0" smtClean="0">
              <a:solidFill>
                <a:prstClr val="black"/>
              </a:solidFill>
            </a:endParaRPr>
          </a:p>
          <a:p>
            <a:r>
              <a:rPr lang="fr-FR" sz="3600" b="1" dirty="0" smtClean="0">
                <a:solidFill>
                  <a:prstClr val="black"/>
                </a:solidFill>
              </a:rPr>
              <a:t>Tel : 78.01.01 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0" y="2348880"/>
            <a:ext cx="9120514" cy="177281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4763" algn="ctr"/>
            <a:r>
              <a:rPr lang="fr-FR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Démonstration </a:t>
            </a:r>
            <a:endParaRPr lang="fr-FR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4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 txBox="1">
            <a:spLocks/>
          </p:cNvSpPr>
          <p:nvPr/>
        </p:nvSpPr>
        <p:spPr>
          <a:xfrm>
            <a:off x="0" y="-27384"/>
            <a:ext cx="9144000" cy="576064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484632" algn="r" rtl="0" eaLnBrk="1" latinLnBrk="0" hangingPunct="1">
              <a:spcBef>
                <a:spcPct val="0"/>
              </a:spcBef>
              <a:buNone/>
              <a:defRPr kumimoji="0"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algn="ctr"/>
            <a:r>
              <a:rPr lang="fr-FR" sz="2800" dirty="0" smtClean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FE8637">
                    <a:tint val="83000"/>
                    <a:satMod val="150000"/>
                  </a:srgbClr>
                </a:solidFill>
              </a:rPr>
              <a:t>Face à une victime en arrêt cardiaque...</a:t>
            </a:r>
            <a:endParaRPr lang="fr-FR" sz="28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FE8637">
                  <a:tint val="83000"/>
                  <a:satMod val="150000"/>
                </a:srgbClr>
              </a:solidFill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2238335" y="693255"/>
            <a:ext cx="4616662" cy="824948"/>
            <a:chOff x="2238335" y="1053295"/>
            <a:chExt cx="4616662" cy="824948"/>
          </a:xfrm>
        </p:grpSpPr>
        <p:sp>
          <p:nvSpPr>
            <p:cNvPr id="27" name="Rectangle à coins arrondis 26"/>
            <p:cNvSpPr/>
            <p:nvPr/>
          </p:nvSpPr>
          <p:spPr>
            <a:xfrm>
              <a:off x="2249995" y="1117917"/>
              <a:ext cx="4605002" cy="76032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fr-FR" dirty="0" smtClean="0">
                  <a:solidFill>
                    <a:prstClr val="black"/>
                  </a:solidFill>
                </a:rPr>
                <a:t>Analyser la situation - Protection </a:t>
              </a:r>
              <a:endParaRPr lang="fr-FR" dirty="0">
                <a:solidFill>
                  <a:prstClr val="black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6667" b="98000" l="10000" r="90000">
                          <a14:foregroundMark x1="39500" y1="15333" x2="39500" y2="15333"/>
                          <a14:foregroundMark x1="63500" y1="15333" x2="63500" y2="15333"/>
                          <a14:foregroundMark x1="70000" y1="56667" x2="70000" y2="56667"/>
                          <a14:foregroundMark x1="38250" y1="52667" x2="38250" y2="52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335" y="1053295"/>
              <a:ext cx="1099930" cy="824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e 16"/>
          <p:cNvGrpSpPr/>
          <p:nvPr/>
        </p:nvGrpSpPr>
        <p:grpSpPr>
          <a:xfrm>
            <a:off x="2276336" y="2571626"/>
            <a:ext cx="6112088" cy="1196549"/>
            <a:chOff x="2276336" y="2571626"/>
            <a:chExt cx="6112088" cy="1196549"/>
          </a:xfrm>
        </p:grpSpPr>
        <p:cxnSp>
          <p:nvCxnSpPr>
            <p:cNvPr id="16" name="Connecteur droit avec flèche 15"/>
            <p:cNvCxnSpPr/>
            <p:nvPr/>
          </p:nvCxnSpPr>
          <p:spPr>
            <a:xfrm>
              <a:off x="4536510" y="2636912"/>
              <a:ext cx="0" cy="36108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e 5"/>
            <p:cNvGrpSpPr/>
            <p:nvPr/>
          </p:nvGrpSpPr>
          <p:grpSpPr>
            <a:xfrm>
              <a:off x="2276336" y="2571626"/>
              <a:ext cx="6112088" cy="1196549"/>
              <a:chOff x="2276336" y="2571626"/>
              <a:chExt cx="6112088" cy="1196549"/>
            </a:xfrm>
          </p:grpSpPr>
          <p:sp>
            <p:nvSpPr>
              <p:cNvPr id="31" name="Rectangle à coins arrondis 30"/>
              <p:cNvSpPr/>
              <p:nvPr/>
            </p:nvSpPr>
            <p:spPr>
              <a:xfrm>
                <a:off x="2276336" y="2998874"/>
                <a:ext cx="4591328" cy="76930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prstClr val="black"/>
                    </a:solidFill>
                  </a:rPr>
                  <a:t>Vérifier la RESPIRATION (10 sec. Max)</a:t>
                </a:r>
              </a:p>
              <a:p>
                <a:pPr algn="ctr"/>
                <a:r>
                  <a:rPr lang="fr-FR" b="1" dirty="0" smtClean="0">
                    <a:solidFill>
                      <a:prstClr val="black"/>
                    </a:solidFill>
                  </a:rPr>
                  <a:t>→ Ne respire pas </a:t>
                </a:r>
                <a:endParaRPr lang="fr-FR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35" name="Picture 4" descr="http://rap.secours.free.fr/Img_rcp/lva-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8118" y="2571626"/>
                <a:ext cx="1370306" cy="11965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" name="Groupe 10"/>
          <p:cNvGrpSpPr/>
          <p:nvPr/>
        </p:nvGrpSpPr>
        <p:grpSpPr>
          <a:xfrm>
            <a:off x="1879214" y="3749194"/>
            <a:ext cx="5399073" cy="1122134"/>
            <a:chOff x="1879214" y="3749194"/>
            <a:chExt cx="5399073" cy="1122134"/>
          </a:xfrm>
        </p:grpSpPr>
        <p:cxnSp>
          <p:nvCxnSpPr>
            <p:cNvPr id="39" name="Connecteur droit avec flèche 38"/>
            <p:cNvCxnSpPr/>
            <p:nvPr/>
          </p:nvCxnSpPr>
          <p:spPr>
            <a:xfrm>
              <a:off x="4559701" y="3749194"/>
              <a:ext cx="0" cy="36108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e 6"/>
            <p:cNvGrpSpPr/>
            <p:nvPr/>
          </p:nvGrpSpPr>
          <p:grpSpPr>
            <a:xfrm>
              <a:off x="1879214" y="4102027"/>
              <a:ext cx="5399073" cy="769301"/>
              <a:chOff x="1879214" y="4102027"/>
              <a:chExt cx="5399073" cy="769301"/>
            </a:xfrm>
          </p:grpSpPr>
          <p:sp>
            <p:nvSpPr>
              <p:cNvPr id="34" name="Rectangle à coins arrondis 33"/>
              <p:cNvSpPr/>
              <p:nvPr/>
            </p:nvSpPr>
            <p:spPr>
              <a:xfrm>
                <a:off x="1879214" y="4102027"/>
                <a:ext cx="5399073" cy="769301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prstClr val="black"/>
                    </a:solidFill>
                  </a:rPr>
                  <a:t>Alerte + Recherche défibrillateur </a:t>
                </a:r>
                <a:endParaRPr lang="fr-FR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15" name="Picture 4" descr="http://t2.gstatic.com/images?q=tbn:ANd9GcQi1wb5QlyLkNe5XYmbTn_o9bxi8Wun1CypMJpSEdA73NG5ehiBCQ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6409" y="4258206"/>
                <a:ext cx="627203" cy="4569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5144" y="4125327"/>
                <a:ext cx="565040" cy="7460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9" name="Groupe 8"/>
          <p:cNvGrpSpPr/>
          <p:nvPr/>
        </p:nvGrpSpPr>
        <p:grpSpPr>
          <a:xfrm>
            <a:off x="2290011" y="5877272"/>
            <a:ext cx="4564986" cy="959244"/>
            <a:chOff x="2290011" y="5877272"/>
            <a:chExt cx="4564986" cy="959244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2290011" y="6237312"/>
              <a:ext cx="4564986" cy="599204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smtClean="0">
                  <a:solidFill>
                    <a:prstClr val="black"/>
                  </a:solidFill>
                </a:rPr>
                <a:t>Prise en charge par les secours </a:t>
              </a:r>
              <a:endParaRPr lang="fr-FR" sz="1600" b="1" dirty="0">
                <a:solidFill>
                  <a:prstClr val="black"/>
                </a:solidFill>
              </a:endParaRP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4551268" y="5877272"/>
              <a:ext cx="0" cy="36108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6311993"/>
              <a:ext cx="403939" cy="449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e 9"/>
          <p:cNvGrpSpPr/>
          <p:nvPr/>
        </p:nvGrpSpPr>
        <p:grpSpPr>
          <a:xfrm>
            <a:off x="0" y="4897832"/>
            <a:ext cx="7871580" cy="1383054"/>
            <a:chOff x="0" y="4897832"/>
            <a:chExt cx="7871580" cy="1383054"/>
          </a:xfrm>
        </p:grpSpPr>
        <p:cxnSp>
          <p:nvCxnSpPr>
            <p:cNvPr id="33" name="Connecteur droit avec flèche 32"/>
            <p:cNvCxnSpPr/>
            <p:nvPr/>
          </p:nvCxnSpPr>
          <p:spPr>
            <a:xfrm>
              <a:off x="4578751" y="4897832"/>
              <a:ext cx="0" cy="36108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e 7"/>
            <p:cNvGrpSpPr/>
            <p:nvPr/>
          </p:nvGrpSpPr>
          <p:grpSpPr>
            <a:xfrm>
              <a:off x="0" y="4910451"/>
              <a:ext cx="7871580" cy="1370435"/>
              <a:chOff x="0" y="4910451"/>
              <a:chExt cx="7871580" cy="1370435"/>
            </a:xfrm>
          </p:grpSpPr>
          <p:sp>
            <p:nvSpPr>
              <p:cNvPr id="12" name="Rectangle à coins arrondis 11"/>
              <p:cNvSpPr/>
              <p:nvPr/>
            </p:nvSpPr>
            <p:spPr>
              <a:xfrm>
                <a:off x="2290009" y="5258148"/>
                <a:ext cx="4539653" cy="648072"/>
              </a:xfrm>
              <a:prstGeom prst="roundRect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b="1" dirty="0" smtClean="0">
                    <a:solidFill>
                      <a:prstClr val="black"/>
                    </a:solidFill>
                  </a:rPr>
                  <a:t>Réanimation cardio-pulmonaire </a:t>
                </a:r>
              </a:p>
              <a:p>
                <a:pPr algn="ctr"/>
                <a:r>
                  <a:rPr lang="fr-FR" b="1" dirty="0" smtClean="0">
                    <a:solidFill>
                      <a:prstClr val="black"/>
                    </a:solidFill>
                  </a:rPr>
                  <a:t>/ Pose défibrillateur </a:t>
                </a:r>
                <a:endParaRPr lang="fr-FR" b="1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30" name="Picture 5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5168656"/>
                <a:ext cx="993627" cy="854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" name="Picture 4" descr="http://rap.secours.free.fr/Img_rcp/massage_2.jp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33"/>
              <a:stretch/>
            </p:blipFill>
            <p:spPr bwMode="auto">
              <a:xfrm>
                <a:off x="0" y="4910451"/>
                <a:ext cx="1208195" cy="13704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4" descr="http://www.secourisme-defibrillateur.com/wp-content/uploads/2010/04/secourisme-defibrillateur-0123.jpg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60" t="5607" r="35740" b="18216"/>
              <a:stretch/>
            </p:blipFill>
            <p:spPr bwMode="auto">
              <a:xfrm>
                <a:off x="7018118" y="5063246"/>
                <a:ext cx="853462" cy="11058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" name="Groupe 1"/>
          <p:cNvGrpSpPr/>
          <p:nvPr/>
        </p:nvGrpSpPr>
        <p:grpSpPr>
          <a:xfrm>
            <a:off x="316698" y="1518203"/>
            <a:ext cx="6512965" cy="1378970"/>
            <a:chOff x="316698" y="1518203"/>
            <a:chExt cx="6512965" cy="1378970"/>
          </a:xfrm>
        </p:grpSpPr>
        <p:grpSp>
          <p:nvGrpSpPr>
            <p:cNvPr id="19" name="Groupe 18"/>
            <p:cNvGrpSpPr/>
            <p:nvPr/>
          </p:nvGrpSpPr>
          <p:grpSpPr>
            <a:xfrm>
              <a:off x="2238335" y="1518203"/>
              <a:ext cx="4591328" cy="1118709"/>
              <a:chOff x="2238335" y="1518203"/>
              <a:chExt cx="4591328" cy="1118709"/>
            </a:xfrm>
          </p:grpSpPr>
          <p:cxnSp>
            <p:nvCxnSpPr>
              <p:cNvPr id="24" name="Connecteur droit avec flèche 23"/>
              <p:cNvCxnSpPr/>
              <p:nvPr/>
            </p:nvCxnSpPr>
            <p:spPr>
              <a:xfrm>
                <a:off x="4528408" y="1518203"/>
                <a:ext cx="0" cy="361086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e 4"/>
              <p:cNvGrpSpPr/>
              <p:nvPr/>
            </p:nvGrpSpPr>
            <p:grpSpPr>
              <a:xfrm>
                <a:off x="2238335" y="1872686"/>
                <a:ext cx="4591328" cy="764226"/>
                <a:chOff x="2238335" y="1872686"/>
                <a:chExt cx="4591328" cy="764226"/>
              </a:xfrm>
            </p:grpSpPr>
            <p:sp>
              <p:nvSpPr>
                <p:cNvPr id="28" name="Rectangle à coins arrondis 27"/>
                <p:cNvSpPr/>
                <p:nvPr/>
              </p:nvSpPr>
              <p:spPr>
                <a:xfrm>
                  <a:off x="2238335" y="1872686"/>
                  <a:ext cx="4591328" cy="764226"/>
                </a:xfrm>
                <a:prstGeom prst="roundRect">
                  <a:avLst/>
                </a:prstGeom>
                <a:solidFill>
                  <a:schemeClr val="bg2">
                    <a:lumMod val="90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628650" algn="ctr"/>
                  <a:r>
                    <a:rPr lang="fr-FR" b="1" dirty="0" smtClean="0">
                      <a:solidFill>
                        <a:prstClr val="black"/>
                      </a:solidFill>
                    </a:rPr>
                    <a:t>Vérifier la CONSCIENCE</a:t>
                  </a:r>
                </a:p>
                <a:p>
                  <a:pPr marL="628650" algn="ctr"/>
                  <a:endParaRPr lang="fr-FR" sz="600" b="1" dirty="0" smtClean="0">
                    <a:solidFill>
                      <a:prstClr val="black"/>
                    </a:solidFill>
                  </a:endParaRPr>
                </a:p>
                <a:p>
                  <a:pPr marL="628650" algn="ctr"/>
                  <a:r>
                    <a:rPr lang="fr-FR" b="1" dirty="0" smtClean="0">
                      <a:solidFill>
                        <a:prstClr val="black"/>
                      </a:solidFill>
                    </a:rPr>
                    <a:t> → inconscience :  A l’aide !</a:t>
                  </a:r>
                  <a:endParaRPr lang="fr-FR" b="1" dirty="0">
                    <a:solidFill>
                      <a:prstClr val="black"/>
                    </a:solidFill>
                  </a:endParaRPr>
                </a:p>
              </p:txBody>
            </p:sp>
            <p:pic>
              <p:nvPicPr>
                <p:cNvPr id="21" name="Picture 8" descr="C:\Users\Neretti AC\Desktop\red-question-mark-clip-art-circle_428358.gif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10915" y="1970176"/>
                  <a:ext cx="593778" cy="59472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36" name="Picture 3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4100" b="96122" l="9211" r="99737">
                          <a14:foregroundMark x1="12368" y1="48753" x2="11053" y2="518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47" t="23998" b="4792"/>
            <a:stretch/>
          </p:blipFill>
          <p:spPr bwMode="auto">
            <a:xfrm flipH="1">
              <a:off x="316698" y="1518203"/>
              <a:ext cx="1856016" cy="1378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244007"/>
            <a:ext cx="1378480" cy="48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31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Personnalisé 1">
      <a:dk1>
        <a:sysClr val="windowText" lastClr="000000"/>
      </a:dk1>
      <a:lt1>
        <a:sysClr val="window" lastClr="FFFFFF"/>
      </a:lt1>
      <a:dk2>
        <a:srgbClr val="969DAB"/>
      </a:dk2>
      <a:lt2>
        <a:srgbClr val="FFF39D"/>
      </a:lt2>
      <a:accent1>
        <a:srgbClr val="FE8637"/>
      </a:accent1>
      <a:accent2>
        <a:srgbClr val="ACC1E8"/>
      </a:accent2>
      <a:accent3>
        <a:srgbClr val="B32C16"/>
      </a:accent3>
      <a:accent4>
        <a:srgbClr val="F5CD2D"/>
      </a:accent4>
      <a:accent5>
        <a:srgbClr val="AEBAD5"/>
      </a:accent5>
      <a:accent6>
        <a:srgbClr val="ADB0B5"/>
      </a:accent6>
      <a:hlink>
        <a:srgbClr val="D2611C"/>
      </a:hlink>
      <a:folHlink>
        <a:srgbClr val="7B87AA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2280</TotalTime>
  <Words>1117</Words>
  <Application>Microsoft Office PowerPoint</Application>
  <PresentationFormat>Affichage à l'écran (4:3)</PresentationFormat>
  <Paragraphs>234</Paragraphs>
  <Slides>25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Verve</vt:lpstr>
      <vt:lpstr>Présentation PowerPoint</vt:lpstr>
      <vt:lpstr>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Compressions thoraciques    (→ circulation manuelle du sang)</vt:lpstr>
      <vt:lpstr>Présentation PowerPoint</vt:lpstr>
      <vt:lpstr>Insufflations (→ recharger en 02) </vt:lpstr>
      <vt:lpstr>Présentation PowerPoint</vt:lpstr>
      <vt:lpstr>Le Défibrillateur Automatisé Externe (DAE)</vt:lpstr>
      <vt:lpstr>Le Défibrillateur Automatisé Externe (DAE)</vt:lpstr>
      <vt:lpstr>Le Défibrillateur Automatisé Externe (DAE)</vt:lpstr>
      <vt:lpstr>Risques et contraintes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?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Neretti AC</dc:creator>
  <cp:lastModifiedBy>Neretti AC</cp:lastModifiedBy>
  <cp:revision>139</cp:revision>
  <cp:lastPrinted>2013-10-31T23:37:22Z</cp:lastPrinted>
  <dcterms:created xsi:type="dcterms:W3CDTF">2013-10-11T22:05:50Z</dcterms:created>
  <dcterms:modified xsi:type="dcterms:W3CDTF">2014-04-28T19:02:07Z</dcterms:modified>
</cp:coreProperties>
</file>