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36304-C84E-6142-B21F-CDEB7D3265DE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A67DD-5440-A247-88EA-53A6A6C441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5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735DE-F32C-4021-B5A9-BCD11EF412A6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283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60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11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90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15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4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34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89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64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50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47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D4380-C950-8C43-A669-75BFEDA1CF31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2A8B-6891-AE48-BB28-0B4B5D8AC22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84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64607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Enseignement au collège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Enseigner par compétences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77982"/>
            <a:ext cx="6400800" cy="1752600"/>
          </a:xfrm>
        </p:spPr>
        <p:txBody>
          <a:bodyPr/>
          <a:lstStyle/>
          <a:p>
            <a:r>
              <a:rPr lang="fr-FR" dirty="0" smtClean="0"/>
              <a:t>Nouvelle-Calédonie, année 2019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04" y="5876107"/>
            <a:ext cx="2269028" cy="725406"/>
          </a:xfrm>
          <a:prstGeom prst="rect">
            <a:avLst/>
          </a:prstGeom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2320663" y="4423097"/>
            <a:ext cx="4649630" cy="9415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dirty="0" smtClean="0">
                <a:solidFill>
                  <a:schemeClr val="tx1"/>
                </a:solidFill>
              </a:rPr>
              <a:t>Le travail de l’élève</a:t>
            </a:r>
            <a:endParaRPr lang="fr-F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19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     </a:t>
            </a:r>
            <a:endParaRPr lang="fr-FR" dirty="0"/>
          </a:p>
        </p:txBody>
      </p:sp>
      <p:pic>
        <p:nvPicPr>
          <p:cNvPr id="31747" name="Image 2" descr="Macintosh HD:Users:thaumiotannick:Desktop:Ex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9693" y="4812956"/>
            <a:ext cx="5791810" cy="2045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5" descr="Macintosh HD:Users:thaumiotannick:Desktop:Ex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5149" y="1951070"/>
            <a:ext cx="7538489" cy="2650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ex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9693" y="4354058"/>
            <a:ext cx="896064" cy="24719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57200" y="274638"/>
            <a:ext cx="8229600" cy="14714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smtClean="0">
                <a:solidFill>
                  <a:srgbClr val="000000"/>
                </a:solidFill>
              </a:rPr>
              <a:t>De la tâche intermédiaire</a:t>
            </a:r>
            <a:br>
              <a:rPr lang="fr-FR" sz="3200" smtClean="0">
                <a:solidFill>
                  <a:srgbClr val="000000"/>
                </a:solidFill>
              </a:rPr>
            </a:br>
            <a:r>
              <a:rPr lang="fr-FR" sz="3200" smtClean="0">
                <a:solidFill>
                  <a:srgbClr val="000000"/>
                </a:solidFill>
              </a:rPr>
              <a:t> à l’activité avec prise d’initiative</a:t>
            </a:r>
            <a:endParaRPr lang="fr-F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47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7082" y="115443"/>
            <a:ext cx="6469798" cy="9804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Travail des élèves hors la classe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2078" y="1398905"/>
            <a:ext cx="7886700" cy="4351338"/>
          </a:xfrm>
        </p:spPr>
        <p:txBody>
          <a:bodyPr>
            <a:normAutofit/>
          </a:bodyPr>
          <a:lstStyle/>
          <a:p>
            <a:r>
              <a:rPr lang="fr-FR" dirty="0" smtClean="0"/>
              <a:t>Doc ressource cycle 4</a:t>
            </a:r>
          </a:p>
          <a:p>
            <a:r>
              <a:rPr lang="fr-FR" dirty="0" smtClean="0"/>
              <a:t>Objectifs</a:t>
            </a:r>
          </a:p>
          <a:p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02078" y="2727327"/>
            <a:ext cx="4315922" cy="39394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b="1" dirty="0" smtClean="0"/>
              <a:t>Typologie d’activités :</a:t>
            </a:r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Anticipation </a:t>
            </a:r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/>
              <a:t>Anticipation </a:t>
            </a:r>
            <a:r>
              <a:rPr lang="fr-FR" b="1" dirty="0"/>
              <a:t>du cours </a:t>
            </a:r>
            <a:endParaRPr lang="fr-FR" dirty="0"/>
          </a:p>
          <a:p>
            <a:r>
              <a:rPr lang="fr-FR" dirty="0"/>
              <a:t>diagnostic des prérequis nécessaires et des obstacles potentiels ; réactivation des prérequis ; </a:t>
            </a:r>
          </a:p>
          <a:p>
            <a:r>
              <a:rPr lang="fr-FR" dirty="0"/>
              <a:t>introduction d’une notion par une activité d’accroche. </a:t>
            </a:r>
          </a:p>
          <a:p>
            <a:r>
              <a:rPr lang="fr-FR" b="1" dirty="0"/>
              <a:t>Préparation d’une activité </a:t>
            </a:r>
            <a:endParaRPr lang="fr-FR" dirty="0"/>
          </a:p>
          <a:p>
            <a:r>
              <a:rPr lang="fr-FR" dirty="0"/>
              <a:t>prise de connaissance d’un énoncé ; </a:t>
            </a:r>
          </a:p>
          <a:p>
            <a:r>
              <a:rPr lang="fr-FR" dirty="0"/>
              <a:t>collecte de données ; </a:t>
            </a:r>
          </a:p>
          <a:p>
            <a:r>
              <a:rPr lang="fr-FR" dirty="0"/>
              <a:t>réalisation de schémas. </a:t>
            </a:r>
          </a:p>
        </p:txBody>
      </p:sp>
      <p:sp>
        <p:nvSpPr>
          <p:cNvPr id="5" name="Bulle rectangulaire 4"/>
          <p:cNvSpPr/>
          <p:nvPr/>
        </p:nvSpPr>
        <p:spPr>
          <a:xfrm>
            <a:off x="4805607" y="1197715"/>
            <a:ext cx="3881194" cy="5223768"/>
          </a:xfrm>
          <a:prstGeom prst="wedgeRectCallout">
            <a:avLst>
              <a:gd name="adj1" fmla="val -50975"/>
              <a:gd name="adj2" fmla="val 4556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Motivation des élèves</a:t>
            </a:r>
          </a:p>
          <a:p>
            <a:r>
              <a:rPr lang="fr-FR" dirty="0" smtClean="0"/>
              <a:t> </a:t>
            </a:r>
          </a:p>
          <a:p>
            <a:r>
              <a:rPr lang="fr-FR" dirty="0" smtClean="0"/>
              <a:t>- une explicitation des attendus, des objectifs en matière d’apprentissage, en fonction de l’avancement de chacun dans son parcours de formation ; </a:t>
            </a:r>
          </a:p>
          <a:p>
            <a:r>
              <a:rPr lang="fr-FR" dirty="0" smtClean="0"/>
              <a:t>- un contrat pédagogique entre le professeur et sa classe ; </a:t>
            </a:r>
          </a:p>
          <a:p>
            <a:r>
              <a:rPr lang="fr-FR" dirty="0" smtClean="0"/>
              <a:t>- l’adaptation du travail proposé en fonction des aptitudes, des besoins et des goûts de chacun ; </a:t>
            </a:r>
          </a:p>
          <a:p>
            <a:r>
              <a:rPr lang="fr-FR" dirty="0" smtClean="0"/>
              <a:t>- la richesse, l’intérêt et la diversité des situations proposées ; </a:t>
            </a:r>
          </a:p>
          <a:p>
            <a:r>
              <a:rPr lang="fr-FR" dirty="0" smtClean="0"/>
              <a:t>- une évaluation explicite et bienveillante et un travail spécifique sur l’erreur en tant que levier de progrès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379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404948" y="1645054"/>
            <a:ext cx="4042955" cy="41847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800" b="1" dirty="0" smtClean="0"/>
              <a:t>Typologie d’activités :</a:t>
            </a:r>
            <a:endParaRPr lang="fr-FR" sz="2800" dirty="0"/>
          </a:p>
          <a:p>
            <a:r>
              <a:rPr lang="fr-FR" sz="2800" dirty="0">
                <a:solidFill>
                  <a:srgbClr val="FF0000"/>
                </a:solidFill>
              </a:rPr>
              <a:t> </a:t>
            </a:r>
            <a:r>
              <a:rPr lang="fr-FR" sz="2800" b="1" dirty="0">
                <a:solidFill>
                  <a:srgbClr val="FF0000"/>
                </a:solidFill>
              </a:rPr>
              <a:t>Apprentissage du cours 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r>
              <a:rPr lang="fr-FR" sz="2800" dirty="0" smtClean="0"/>
              <a:t> </a:t>
            </a:r>
            <a:r>
              <a:rPr lang="fr-FR" sz="2800" b="1" dirty="0">
                <a:solidFill>
                  <a:srgbClr val="FF0000"/>
                </a:solidFill>
              </a:rPr>
              <a:t>Entraînement</a:t>
            </a:r>
            <a:r>
              <a:rPr lang="fr-FR" sz="2800" b="1" dirty="0"/>
              <a:t> </a:t>
            </a:r>
            <a:endParaRPr lang="fr-FR" sz="2800" dirty="0"/>
          </a:p>
          <a:p>
            <a:r>
              <a:rPr lang="fr-FR" sz="2800" b="1" dirty="0" smtClean="0">
                <a:solidFill>
                  <a:srgbClr val="FF0000"/>
                </a:solidFill>
              </a:rPr>
              <a:t> Recherche</a:t>
            </a:r>
            <a:r>
              <a:rPr lang="fr-FR" sz="2800" b="1" dirty="0" smtClean="0"/>
              <a:t> </a:t>
            </a:r>
            <a:endParaRPr lang="fr-FR" sz="2800" dirty="0"/>
          </a:p>
          <a:p>
            <a:r>
              <a:rPr lang="fr-FR" sz="2800" b="1" dirty="0" smtClean="0">
                <a:solidFill>
                  <a:srgbClr val="FF0000"/>
                </a:solidFill>
              </a:rPr>
              <a:t> Travail </a:t>
            </a:r>
            <a:r>
              <a:rPr lang="fr-FR" sz="2800" b="1" dirty="0">
                <a:solidFill>
                  <a:srgbClr val="FF0000"/>
                </a:solidFill>
              </a:rPr>
              <a:t>sur le langage mathématique 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r>
              <a:rPr lang="fr-FR" sz="2800" b="1" dirty="0" smtClean="0">
                <a:solidFill>
                  <a:srgbClr val="FF0000"/>
                </a:solidFill>
              </a:rPr>
              <a:t>  Révision</a:t>
            </a:r>
            <a:r>
              <a:rPr lang="fr-FR" sz="2800" b="1" dirty="0" smtClean="0"/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4661293" y="1298727"/>
            <a:ext cx="4185061" cy="528149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3200" b="1" dirty="0" smtClean="0"/>
              <a:t>Modalités de  mise en œuvre :</a:t>
            </a:r>
          </a:p>
          <a:p>
            <a:r>
              <a:rPr lang="fr-FR" dirty="0"/>
              <a:t>La régularité et la diversité du travail de l’élève sont des conditions de cette efficacité ; on privilégiera ainsi des travaux courts et fréquents, alternant avec des travaux plus longs mais plus rares, et de nature variée tant au niveau des productions attendues que des modalités de </a:t>
            </a:r>
            <a:r>
              <a:rPr lang="fr-FR" dirty="0" smtClean="0"/>
              <a:t>réalisation.</a:t>
            </a:r>
            <a:endParaRPr lang="fr-FR" sz="3200" b="1" dirty="0" smtClean="0"/>
          </a:p>
          <a:p>
            <a:r>
              <a:rPr lang="fr-FR" sz="3200" b="1" dirty="0" smtClean="0"/>
              <a:t>Adaptabilité, prise en compte de la diversité</a:t>
            </a:r>
            <a:endParaRPr lang="fr-FR" sz="32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87082" y="115443"/>
            <a:ext cx="6469798" cy="9804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Travail des élèves hors la classe</a:t>
            </a:r>
            <a:endParaRPr lang="fr-F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35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>
                <a:solidFill>
                  <a:srgbClr val="000000"/>
                </a:solidFill>
              </a:rPr>
              <a:t>Différents types de tâches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80999"/>
            <a:ext cx="8229600" cy="3745164"/>
          </a:xfrm>
        </p:spPr>
        <p:txBody>
          <a:bodyPr/>
          <a:lstStyle/>
          <a:p>
            <a:r>
              <a:rPr lang="fr-FR" dirty="0" smtClean="0"/>
              <a:t>Questions flash</a:t>
            </a:r>
          </a:p>
          <a:p>
            <a:r>
              <a:rPr lang="fr-FR" dirty="0" smtClean="0"/>
              <a:t>Activités avec prise d’initiative</a:t>
            </a:r>
          </a:p>
          <a:p>
            <a:r>
              <a:rPr lang="fr-FR" dirty="0" smtClean="0"/>
              <a:t>Tâches intermédiaires</a:t>
            </a:r>
          </a:p>
          <a:p>
            <a:r>
              <a:rPr lang="fr-FR" dirty="0" smtClean="0"/>
              <a:t>Doc </a:t>
            </a:r>
            <a:r>
              <a:rPr lang="fr-FR" dirty="0" smtClean="0"/>
              <a:t>ressource </a:t>
            </a:r>
            <a:r>
              <a:rPr lang="fr-FR" dirty="0" err="1" smtClean="0"/>
              <a:t>Eduscol</a:t>
            </a:r>
            <a:r>
              <a:rPr lang="fr-FR" dirty="0" smtClean="0"/>
              <a:t> « types de tâches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431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14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De la tâche </a:t>
            </a:r>
            <a:r>
              <a:rPr lang="fr-FR" sz="3200" dirty="0" smtClean="0">
                <a:solidFill>
                  <a:srgbClr val="000000"/>
                </a:solidFill>
              </a:rPr>
              <a:t>intermédiaire</a:t>
            </a:r>
            <a:br>
              <a:rPr lang="fr-FR" sz="3200" dirty="0" smtClean="0">
                <a:solidFill>
                  <a:srgbClr val="000000"/>
                </a:solidFill>
              </a:rPr>
            </a:br>
            <a:r>
              <a:rPr lang="fr-FR" sz="3200" dirty="0" smtClean="0">
                <a:solidFill>
                  <a:srgbClr val="000000"/>
                </a:solidFill>
              </a:rPr>
              <a:t> </a:t>
            </a:r>
            <a:r>
              <a:rPr lang="fr-FR" sz="3200" dirty="0" smtClean="0">
                <a:solidFill>
                  <a:srgbClr val="000000"/>
                </a:solidFill>
              </a:rPr>
              <a:t>à l’activité avec prise d’initiative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46527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dirty="0" smtClean="0"/>
              <a:t>     S’interroger lorsqu’on propose une activité:</a:t>
            </a:r>
          </a:p>
          <a:p>
            <a:r>
              <a:rPr lang="fr-FR" dirty="0" smtClean="0"/>
              <a:t>Accessibilité? Les élèves peuvent-ils démarrer l’activité?</a:t>
            </a:r>
          </a:p>
          <a:p>
            <a:r>
              <a:rPr lang="fr-FR" dirty="0" smtClean="0"/>
              <a:t>Entrée par problèmes privilégiée?</a:t>
            </a:r>
          </a:p>
          <a:p>
            <a:r>
              <a:rPr lang="fr-FR" dirty="0" smtClean="0"/>
              <a:t>L’activité est-elle contextualisée?</a:t>
            </a:r>
          </a:p>
          <a:p>
            <a:r>
              <a:rPr lang="fr-FR" dirty="0" smtClean="0"/>
              <a:t>L’élève va-t-il être dans une posture de recherche et d’autonomie?</a:t>
            </a:r>
          </a:p>
          <a:p>
            <a:r>
              <a:rPr lang="fr-FR" dirty="0" smtClean="0"/>
              <a:t>Plusieurs approches sont-elles possibles (TICE…)?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563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Ai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7599" y="1798828"/>
            <a:ext cx="6508802" cy="2929097"/>
          </a:xfrm>
        </p:spPr>
      </p:pic>
      <p:pic>
        <p:nvPicPr>
          <p:cNvPr id="5" name="Image 4" descr="Exp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599" y="4637977"/>
            <a:ext cx="6531197" cy="181062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7200" y="274638"/>
            <a:ext cx="8229600" cy="14714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smtClean="0">
                <a:solidFill>
                  <a:srgbClr val="000000"/>
                </a:solidFill>
              </a:rPr>
              <a:t>De la tâche intermédiaire</a:t>
            </a:r>
            <a:br>
              <a:rPr lang="fr-FR" sz="3200" smtClean="0">
                <a:solidFill>
                  <a:srgbClr val="000000"/>
                </a:solidFill>
              </a:rPr>
            </a:br>
            <a:r>
              <a:rPr lang="fr-FR" sz="3200" smtClean="0">
                <a:solidFill>
                  <a:srgbClr val="000000"/>
                </a:solidFill>
              </a:rPr>
              <a:t> à l’activité avec prise d’initiative</a:t>
            </a:r>
            <a:endParaRPr lang="fr-F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77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Frac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1554" y="1958088"/>
            <a:ext cx="7277090" cy="4492256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7200" y="274638"/>
            <a:ext cx="8229600" cy="14714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smtClean="0">
                <a:solidFill>
                  <a:srgbClr val="000000"/>
                </a:solidFill>
              </a:rPr>
              <a:t>De la tâche intermédiaire</a:t>
            </a:r>
            <a:br>
              <a:rPr lang="fr-FR" sz="3200" smtClean="0">
                <a:solidFill>
                  <a:srgbClr val="000000"/>
                </a:solidFill>
              </a:rPr>
            </a:br>
            <a:r>
              <a:rPr lang="fr-FR" sz="3200" smtClean="0">
                <a:solidFill>
                  <a:srgbClr val="000000"/>
                </a:solidFill>
              </a:rPr>
              <a:t> à l’activité avec prise d’initiative</a:t>
            </a:r>
            <a:endParaRPr lang="fr-F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521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Pa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233" y="2307688"/>
            <a:ext cx="1775981" cy="3806886"/>
          </a:xfrm>
        </p:spPr>
      </p:pic>
      <p:pic>
        <p:nvPicPr>
          <p:cNvPr id="5" name="Image 4" descr="Ci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194" y="2910454"/>
            <a:ext cx="4690156" cy="3427746"/>
          </a:xfrm>
          <a:prstGeom prst="rect">
            <a:avLst/>
          </a:prstGeom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14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De la tâche </a:t>
            </a:r>
            <a:r>
              <a:rPr lang="fr-FR" sz="3200" dirty="0" smtClean="0">
                <a:solidFill>
                  <a:srgbClr val="000000"/>
                </a:solidFill>
              </a:rPr>
              <a:t>intermédiaire</a:t>
            </a:r>
            <a:br>
              <a:rPr lang="fr-FR" sz="3200" dirty="0" smtClean="0">
                <a:solidFill>
                  <a:srgbClr val="000000"/>
                </a:solidFill>
              </a:rPr>
            </a:br>
            <a:r>
              <a:rPr lang="fr-FR" sz="3200" dirty="0" smtClean="0">
                <a:solidFill>
                  <a:srgbClr val="000000"/>
                </a:solidFill>
              </a:rPr>
              <a:t> </a:t>
            </a:r>
            <a:r>
              <a:rPr lang="fr-FR" sz="3200" dirty="0" smtClean="0">
                <a:solidFill>
                  <a:srgbClr val="000000"/>
                </a:solidFill>
              </a:rPr>
              <a:t>à l’activité avec prise d’initiative</a:t>
            </a:r>
            <a:endParaRPr lang="fr-F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18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     </a:t>
            </a:r>
            <a:endParaRPr lang="fr-FR" dirty="0"/>
          </a:p>
        </p:txBody>
      </p:sp>
      <p:pic>
        <p:nvPicPr>
          <p:cNvPr id="31746" name="Image 1" descr="Macintosh HD:Users:thaumiotannick:Desktop:Ex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77" y="2132781"/>
            <a:ext cx="5628668" cy="401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274638"/>
            <a:ext cx="8229600" cy="14714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smtClean="0">
                <a:solidFill>
                  <a:srgbClr val="000000"/>
                </a:solidFill>
              </a:rPr>
              <a:t>De la tâche intermédiaire</a:t>
            </a:r>
            <a:br>
              <a:rPr lang="fr-FR" sz="3200" smtClean="0">
                <a:solidFill>
                  <a:srgbClr val="000000"/>
                </a:solidFill>
              </a:rPr>
            </a:br>
            <a:r>
              <a:rPr lang="fr-FR" sz="3200" smtClean="0">
                <a:solidFill>
                  <a:srgbClr val="000000"/>
                </a:solidFill>
              </a:rPr>
              <a:t> à l’activité avec prise d’initiative</a:t>
            </a:r>
            <a:endParaRPr lang="fr-F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00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344</Words>
  <Application>Microsoft Macintosh PowerPoint</Application>
  <PresentationFormat>Présentation à l'écran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Enseignement au collège Enseigner par compétences</vt:lpstr>
      <vt:lpstr>Travail des élèves hors la classe</vt:lpstr>
      <vt:lpstr>Travail des élèves hors la classe</vt:lpstr>
      <vt:lpstr>Différents types de tâches</vt:lpstr>
      <vt:lpstr>De la tâche intermédiaire  à l’activité avec prise d’initiative</vt:lpstr>
      <vt:lpstr>Présentation PowerPoint</vt:lpstr>
      <vt:lpstr>Présentation PowerPoint</vt:lpstr>
      <vt:lpstr>De la tâche intermédiaire  à l’activité avec prise d’initiative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au collège Enseigner par compétences</dc:title>
  <dc:creator>Eve Fonteneau</dc:creator>
  <cp:lastModifiedBy>Eve Fonteneau</cp:lastModifiedBy>
  <cp:revision>4</cp:revision>
  <dcterms:created xsi:type="dcterms:W3CDTF">2019-09-01T06:59:59Z</dcterms:created>
  <dcterms:modified xsi:type="dcterms:W3CDTF">2019-09-01T07:06:32Z</dcterms:modified>
</cp:coreProperties>
</file>