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274" r:id="rId4"/>
    <p:sldId id="276" r:id="rId5"/>
    <p:sldId id="278" r:id="rId6"/>
    <p:sldId id="277" r:id="rId7"/>
    <p:sldId id="258" r:id="rId8"/>
    <p:sldId id="279" r:id="rId9"/>
    <p:sldId id="281" r:id="rId10"/>
    <p:sldId id="280" r:id="rId11"/>
    <p:sldId id="286" r:id="rId12"/>
    <p:sldId id="261" r:id="rId13"/>
    <p:sldId id="284" r:id="rId14"/>
  </p:sldIdLst>
  <p:sldSz cx="9144000" cy="6858000" type="screen4x3"/>
  <p:notesSz cx="10018713" cy="68849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75808" y="0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6539157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ISN - Notion de Fonction - Mme DURAND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75808" y="6539157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BD870-1D51-47EC-BC3B-9E5C17C21C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70709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954" y="1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3287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872" y="3270371"/>
            <a:ext cx="8014970" cy="3098245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r>
              <a:rPr lang="fr-FR" smtClean="0"/>
              <a:t>ISN - Notion de Fonction - Mme DURAND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954" y="6539543"/>
            <a:ext cx="4341443" cy="344250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646CC088-A78E-4174-8EA5-C6C2A9FF8C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200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CC088-A78E-4174-8EA5-C6C2A9FF8C39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ISN - Notion de Fonction - Mme DURAND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CC088-A78E-4174-8EA5-C6C2A9FF8C3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ISN - Notion de Fonction - Mme DURAND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48E48-3D42-45B6-8B50-60A3651159C6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3A1E7-DEB0-4353-9CC3-0128F2090FA0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60C08-8E82-448F-9DA4-118090C097AE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55C1C-DA75-48B4-8A1B-359DEE5E40C5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7637A-B926-47FD-9071-46206FDA9F6D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C66AA-0EA3-4E94-82DC-AC2BECFF5594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69159-2E74-48D0-9B57-27169ABB8C65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71117-619C-49B2-A284-56C7EE47351F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E7287-B6D5-4EEC-96B5-1575B8E971E6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5BF56-9577-4B4A-BAED-864A427B08D4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4F5F3-0B62-4179-B976-E58CBCDBEB22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8E1B586-A972-4399-980C-CC515B944193}" type="datetime1">
              <a:rPr lang="fr-FR" smtClean="0"/>
              <a:pPr/>
              <a:t>20/11/2014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fr-FR" smtClean="0"/>
              <a:t>Spécialité ISN – Représentation de l’information – Mme DURAND – 2014 </a:t>
            </a: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276B8F-00B4-47FB-AE10-B57EAB0B1CE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7406640" cy="1832224"/>
          </a:xfrm>
        </p:spPr>
        <p:txBody>
          <a:bodyPr>
            <a:noAutofit/>
          </a:bodyPr>
          <a:lstStyle/>
          <a:p>
            <a:pPr algn="ctr"/>
            <a:r>
              <a:rPr lang="fr-FR" sz="6000" dirty="0" smtClean="0"/>
              <a:t>Notion de </a:t>
            </a:r>
            <a:br>
              <a:rPr lang="fr-FR" sz="6000" dirty="0" smtClean="0"/>
            </a:br>
            <a:r>
              <a:rPr lang="fr-FR" sz="6000" dirty="0" smtClean="0"/>
              <a:t>fonction</a:t>
            </a:r>
            <a:endParaRPr lang="fr-FR" sz="6000" dirty="0"/>
          </a:p>
        </p:txBody>
      </p:sp>
      <p:sp>
        <p:nvSpPr>
          <p:cNvPr id="6" name="ZoneTexte 5"/>
          <p:cNvSpPr txBox="1"/>
          <p:nvPr/>
        </p:nvSpPr>
        <p:spPr>
          <a:xfrm>
            <a:off x="1547664" y="2936557"/>
            <a:ext cx="46085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fr-FR" sz="2600" dirty="0" smtClean="0"/>
              <a:t> </a:t>
            </a:r>
            <a:r>
              <a:rPr lang="fr-FR" sz="2600" dirty="0" smtClean="0">
                <a:solidFill>
                  <a:schemeClr val="tx2">
                    <a:shade val="30000"/>
                    <a:satMod val="150000"/>
                  </a:schemeClr>
                </a:solidFill>
                <a:hlinkClick r:id="rId3" action="ppaction://hlinksldjump"/>
              </a:rPr>
              <a:t>A partir d’un exemple</a:t>
            </a:r>
            <a:endParaRPr lang="fr-FR" sz="26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47664" y="3800653"/>
            <a:ext cx="72728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fr-FR" sz="2600" dirty="0" smtClean="0"/>
              <a:t> </a:t>
            </a:r>
            <a:r>
              <a:rPr lang="fr-FR" sz="2600" dirty="0" smtClean="0">
                <a:solidFill>
                  <a:schemeClr val="tx2">
                    <a:shade val="30000"/>
                    <a:satMod val="150000"/>
                  </a:schemeClr>
                </a:solidFill>
                <a:hlinkClick r:id="rId4" action="ppaction://hlinksldjump"/>
              </a:rPr>
              <a:t>Types de fonctions</a:t>
            </a:r>
            <a:endParaRPr lang="fr-FR" sz="26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47664" y="4664749"/>
            <a:ext cx="51845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fr-FR" sz="2600" dirty="0" smtClean="0"/>
              <a:t> </a:t>
            </a:r>
            <a:r>
              <a:rPr lang="fr-FR" sz="2600" dirty="0" smtClean="0">
                <a:hlinkClick r:id="rId5" action="ppaction://hlinksldjump"/>
              </a:rPr>
              <a:t>C</a:t>
            </a:r>
            <a:r>
              <a:rPr lang="fr-FR" sz="2600" dirty="0" smtClean="0">
                <a:solidFill>
                  <a:schemeClr val="tx2">
                    <a:shade val="30000"/>
                    <a:satMod val="150000"/>
                  </a:schemeClr>
                </a:solidFill>
                <a:hlinkClick r:id="rId5" action="ppaction://hlinksldjump"/>
              </a:rPr>
              <a:t>onstruction du programme</a:t>
            </a:r>
            <a:endParaRPr lang="fr-FR" sz="26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/>
              <a:t>Types de fonctions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187624" y="3717032"/>
            <a:ext cx="684076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latin typeface="Consolas" pitchFamily="49" charset="0"/>
                <a:cs typeface="Consolas" pitchFamily="49" charset="0"/>
              </a:rPr>
              <a:t>aireDisc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 R)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fr-FR" sz="16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Math.PI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fr-FR" sz="16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Math.pow</a:t>
            </a:r>
            <a:r>
              <a:rPr lang="fr-FR" sz="16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(R,2)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" name="Groupe 7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Chevron 12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995936" y="1556792"/>
            <a:ext cx="1440160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Fonctions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076056" y="1916832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364088" y="2852936"/>
            <a:ext cx="273630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Qui renvoie une valeur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339752" y="314096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115616" y="2636912"/>
            <a:ext cx="273630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Type de la valeur retournée</a:t>
            </a:r>
            <a:endParaRPr lang="fr-FR" sz="1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259632" y="508518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</a:tabLst>
            </a:pPr>
            <a:r>
              <a:rPr lang="fr-FR" u="sng" dirty="0" smtClean="0">
                <a:cs typeface="Consolas" pitchFamily="49" charset="0"/>
              </a:rPr>
              <a:t>Appel de la fonction :</a:t>
            </a:r>
          </a:p>
          <a:p>
            <a:pPr>
              <a:tabLst>
                <a:tab pos="360363" algn="l"/>
              </a:tabLst>
            </a:pPr>
            <a:endParaRPr lang="fr-FR" dirty="0" smtClean="0">
              <a:cs typeface="Consolas" pitchFamily="49" charset="0"/>
            </a:endParaRPr>
          </a:p>
          <a:p>
            <a:pPr>
              <a:tabLst>
                <a:tab pos="360363" algn="l"/>
                <a:tab pos="2424113" algn="l"/>
              </a:tabLst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aireDisc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(2);</a:t>
            </a:r>
            <a:r>
              <a:rPr lang="fr-FR" sz="1600" dirty="0" smtClean="0">
                <a:cs typeface="Consolas" pitchFamily="49" charset="0"/>
              </a:rPr>
              <a:t>	</a:t>
            </a:r>
            <a:r>
              <a:rPr lang="fr-FR" sz="1600" i="1" dirty="0" smtClean="0">
                <a:cs typeface="Consolas" pitchFamily="49" charset="0"/>
              </a:rPr>
              <a:t>calcule </a:t>
            </a:r>
            <a:r>
              <a:rPr lang="fr-FR" sz="1600" dirty="0" smtClean="0">
                <a:cs typeface="Consolas" pitchFamily="49" charset="0"/>
                <a:sym typeface="Symbol"/>
              </a:rPr>
              <a:t>R² </a:t>
            </a:r>
            <a:r>
              <a:rPr lang="fr-FR" sz="1600" i="1" dirty="0" smtClean="0">
                <a:cs typeface="Consolas" pitchFamily="49" charset="0"/>
                <a:sym typeface="Symbol"/>
              </a:rPr>
              <a:t>pour </a:t>
            </a:r>
            <a:r>
              <a:rPr lang="fr-FR" sz="1600" dirty="0" smtClean="0">
                <a:cs typeface="Consolas" pitchFamily="49" charset="0"/>
                <a:sym typeface="Symbol"/>
              </a:rPr>
              <a:t>R=2</a:t>
            </a:r>
            <a:endParaRPr lang="fr-FR" sz="1600" dirty="0" smtClean="0">
              <a:cs typeface="Consolas" pitchFamily="49" charset="0"/>
            </a:endParaRPr>
          </a:p>
          <a:p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8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/>
              <a:t>Types de fonctions</a:t>
            </a:r>
          </a:p>
        </p:txBody>
      </p:sp>
      <p:grpSp>
        <p:nvGrpSpPr>
          <p:cNvPr id="2" name="Groupe 7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Chevron 12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13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Fonctions imbriquées : 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403648" y="4509121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ville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, String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heure)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0363" indent="-360363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System.out.prinln("Le vol en direction de "+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ville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+" décollera à "+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heure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+".");</a:t>
            </a:r>
          </a:p>
          <a:p>
            <a:pPr marL="360363" indent="-360363">
              <a:buNone/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 marL="360363" indent="-360363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marL="360363" indent="-360363">
              <a:buNone/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fr-FR" sz="16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1115616" y="2204864"/>
            <a:ext cx="3528392" cy="20162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Tokyo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9h00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tirerUnTrait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Sydney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9h30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tirerUnTrait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Paris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13h30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tirerUnTrait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4716016" y="321297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5436096" y="2636912"/>
            <a:ext cx="3563888" cy="10801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Tokyo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9h00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Sydney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9h30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fr-FR" sz="16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AnnoncerVol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Paris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,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 "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13h30</a:t>
            </a:r>
            <a:r>
              <a:rPr kumimoji="0" lang="fr-FR" sz="1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nsolas" pitchFamily="49" charset="0"/>
              </a:rPr>
              <a:t>")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403648" y="450912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System.out.prinln();</a:t>
            </a: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System.out.prinln("---------------------------------");</a:t>
            </a: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System.out.prinln();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403648" y="4509120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();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7" grpId="1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400" dirty="0" smtClean="0"/>
              <a:t>Construction du </a:t>
            </a:r>
            <a:br>
              <a:rPr lang="fr-FR" sz="4400" dirty="0" smtClean="0"/>
            </a:br>
            <a:r>
              <a:rPr lang="fr-FR" sz="4400" dirty="0" smtClean="0"/>
              <a:t>programme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49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2800" dirty="0" smtClean="0"/>
              <a:t>En Java, la fonction est écrite à </a:t>
            </a:r>
            <a:r>
              <a:rPr lang="fr-FR" sz="2800" b="1" dirty="0" smtClean="0">
                <a:solidFill>
                  <a:schemeClr val="accent2"/>
                </a:solidFill>
              </a:rPr>
              <a:t>l’intérieur</a:t>
            </a:r>
            <a:r>
              <a:rPr lang="fr-FR" sz="2800" dirty="0" smtClean="0"/>
              <a:t> de la classe du projet, mais à </a:t>
            </a:r>
            <a:r>
              <a:rPr lang="fr-FR" sz="2800" b="1" dirty="0" smtClean="0">
                <a:solidFill>
                  <a:schemeClr val="accent5"/>
                </a:solidFill>
              </a:rPr>
              <a:t>l’extérieur</a:t>
            </a:r>
            <a:r>
              <a:rPr lang="fr-FR" sz="2800" dirty="0" smtClean="0"/>
              <a:t> de la classe </a:t>
            </a:r>
            <a:r>
              <a:rPr lang="fr-FR" sz="2800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fr-FR" sz="2800" dirty="0" smtClean="0"/>
              <a:t>.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fr-FR" sz="2300" i="1" dirty="0" err="1" smtClean="0">
                <a:latin typeface="Consolas" pitchFamily="49" charset="0"/>
                <a:cs typeface="Consolas" pitchFamily="49" charset="0"/>
              </a:rPr>
              <a:t>maClasse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fr-FR" sz="2300" b="1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300" b="1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  <a:cs typeface="Consolas" pitchFamily="49" charset="0"/>
              </a:rPr>
              <a:t>main(String[] </a:t>
            </a:r>
            <a:r>
              <a:rPr lang="en-US" sz="2300" b="1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3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3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300" i="1" dirty="0" err="1" smtClean="0">
                <a:latin typeface="Consolas" pitchFamily="49" charset="0"/>
                <a:cs typeface="Consolas" pitchFamily="49" charset="0"/>
              </a:rPr>
              <a:t>programme</a:t>
            </a:r>
            <a:r>
              <a:rPr lang="en-US" sz="2300" i="1" dirty="0" smtClean="0">
                <a:latin typeface="Consolas" pitchFamily="49" charset="0"/>
                <a:cs typeface="Consolas" pitchFamily="49" charset="0"/>
              </a:rPr>
              <a:t> principal</a:t>
            </a:r>
          </a:p>
          <a:p>
            <a:pPr marL="0" indent="0">
              <a:buNone/>
            </a:pPr>
            <a:r>
              <a:rPr lang="en-US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3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r>
              <a:rPr lang="en-US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300" b="1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300" b="1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maFonction1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&lt;paramètres&gt;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instructions de la fonction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300" b="1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fr-FR" sz="2300" i="1" dirty="0" err="1" smtClean="0">
                <a:latin typeface="Consolas" pitchFamily="49" charset="0"/>
                <a:cs typeface="Consolas" pitchFamily="49" charset="0"/>
              </a:rPr>
              <a:t>typeFonction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&gt; 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maFonction2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&lt;paramètres&gt;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instructions de la fonction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300" i="1" dirty="0" smtClean="0">
                <a:latin typeface="Consolas" pitchFamily="49" charset="0"/>
                <a:cs typeface="Consolas" pitchFamily="49" charset="0"/>
              </a:rPr>
              <a:t>valeur</a:t>
            </a:r>
          </a:p>
          <a:p>
            <a:pPr marL="0" indent="0">
              <a:buNone/>
            </a:pPr>
            <a:r>
              <a:rPr lang="fr-FR" sz="23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3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400" b="1" dirty="0" smtClean="0"/>
              <a:t> }</a:t>
            </a: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4355976" y="2492896"/>
            <a:ext cx="216000" cy="288000"/>
          </a:xfrm>
          <a:prstGeom prst="ellipse">
            <a:avLst/>
          </a:prstGeom>
          <a:noFill/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Oval 2"/>
          <p:cNvSpPr>
            <a:spLocks noChangeArrowheads="1"/>
          </p:cNvSpPr>
          <p:nvPr/>
        </p:nvSpPr>
        <p:spPr bwMode="auto">
          <a:xfrm>
            <a:off x="1475680" y="5805296"/>
            <a:ext cx="216000" cy="288000"/>
          </a:xfrm>
          <a:prstGeom prst="ellipse">
            <a:avLst/>
          </a:prstGeom>
          <a:noFill/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1163782" y="2369127"/>
            <a:ext cx="3283527" cy="3574473"/>
          </a:xfrm>
          <a:custGeom>
            <a:avLst/>
            <a:gdLst>
              <a:gd name="connsiteX0" fmla="*/ 3283527 w 3283527"/>
              <a:gd name="connsiteY0" fmla="*/ 124691 h 3574473"/>
              <a:gd name="connsiteX1" fmla="*/ 3283527 w 3283527"/>
              <a:gd name="connsiteY1" fmla="*/ 124691 h 3574473"/>
              <a:gd name="connsiteX2" fmla="*/ 3269673 w 3283527"/>
              <a:gd name="connsiteY2" fmla="*/ 0 h 3574473"/>
              <a:gd name="connsiteX3" fmla="*/ 0 w 3283527"/>
              <a:gd name="connsiteY3" fmla="*/ 0 h 3574473"/>
              <a:gd name="connsiteX4" fmla="*/ 13854 w 3283527"/>
              <a:gd name="connsiteY4" fmla="*/ 3574473 h 3574473"/>
              <a:gd name="connsiteX5" fmla="*/ 332509 w 3283527"/>
              <a:gd name="connsiteY5" fmla="*/ 3574473 h 3574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3527" h="3574473">
                <a:moveTo>
                  <a:pt x="3283527" y="124691"/>
                </a:moveTo>
                <a:lnTo>
                  <a:pt x="3283527" y="124691"/>
                </a:lnTo>
                <a:lnTo>
                  <a:pt x="3269673" y="0"/>
                </a:lnTo>
                <a:lnTo>
                  <a:pt x="0" y="0"/>
                </a:lnTo>
                <a:lnTo>
                  <a:pt x="13854" y="3574473"/>
                </a:lnTo>
                <a:lnTo>
                  <a:pt x="332509" y="3574473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val 2"/>
          <p:cNvSpPr>
            <a:spLocks noChangeArrowheads="1"/>
          </p:cNvSpPr>
          <p:nvPr/>
        </p:nvSpPr>
        <p:spPr bwMode="auto">
          <a:xfrm>
            <a:off x="7308328" y="2780928"/>
            <a:ext cx="216000" cy="288000"/>
          </a:xfrm>
          <a:prstGeom prst="ellipse">
            <a:avLst/>
          </a:prstGeom>
          <a:noFill/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2411784" y="3356992"/>
            <a:ext cx="216000" cy="288000"/>
          </a:xfrm>
          <a:prstGeom prst="ellipse">
            <a:avLst/>
          </a:prstGeom>
          <a:noFill/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2646219" y="2895601"/>
            <a:ext cx="5526182" cy="609600"/>
          </a:xfrm>
          <a:custGeom>
            <a:avLst/>
            <a:gdLst>
              <a:gd name="connsiteX0" fmla="*/ 4876800 w 5514109"/>
              <a:gd name="connsiteY0" fmla="*/ 13855 h 623455"/>
              <a:gd name="connsiteX1" fmla="*/ 5514109 w 5514109"/>
              <a:gd name="connsiteY1" fmla="*/ 0 h 623455"/>
              <a:gd name="connsiteX2" fmla="*/ 5514109 w 5514109"/>
              <a:gd name="connsiteY2" fmla="*/ 623455 h 623455"/>
              <a:gd name="connsiteX3" fmla="*/ 0 w 5514109"/>
              <a:gd name="connsiteY3" fmla="*/ 623455 h 623455"/>
              <a:gd name="connsiteX0" fmla="*/ 4876800 w 5526182"/>
              <a:gd name="connsiteY0" fmla="*/ 0 h 609600"/>
              <a:gd name="connsiteX1" fmla="*/ 5526182 w 5526182"/>
              <a:gd name="connsiteY1" fmla="*/ 29344 h 609600"/>
              <a:gd name="connsiteX2" fmla="*/ 5514109 w 5526182"/>
              <a:gd name="connsiteY2" fmla="*/ 609600 h 609600"/>
              <a:gd name="connsiteX3" fmla="*/ 0 w 5526182"/>
              <a:gd name="connsiteY3" fmla="*/ 609600 h 609600"/>
              <a:gd name="connsiteX0" fmla="*/ 4876800 w 5526182"/>
              <a:gd name="connsiteY0" fmla="*/ 0 h 609600"/>
              <a:gd name="connsiteX1" fmla="*/ 4878109 w 5526182"/>
              <a:gd name="connsiteY1" fmla="*/ 29343 h 609600"/>
              <a:gd name="connsiteX2" fmla="*/ 5526182 w 5526182"/>
              <a:gd name="connsiteY2" fmla="*/ 29344 h 609600"/>
              <a:gd name="connsiteX3" fmla="*/ 5514109 w 5526182"/>
              <a:gd name="connsiteY3" fmla="*/ 609600 h 609600"/>
              <a:gd name="connsiteX4" fmla="*/ 0 w 5526182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6182" h="609600">
                <a:moveTo>
                  <a:pt x="4876800" y="0"/>
                </a:moveTo>
                <a:cubicBezTo>
                  <a:pt x="4877236" y="9781"/>
                  <a:pt x="4877673" y="19562"/>
                  <a:pt x="4878109" y="29343"/>
                </a:cubicBezTo>
                <a:lnTo>
                  <a:pt x="5526182" y="29344"/>
                </a:lnTo>
                <a:lnTo>
                  <a:pt x="5514109" y="609600"/>
                </a:lnTo>
                <a:lnTo>
                  <a:pt x="0" y="609600"/>
                </a:ln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space réservé du numéro de diapositive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24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400" dirty="0" smtClean="0"/>
              <a:t>Construction du </a:t>
            </a:r>
            <a:br>
              <a:rPr lang="fr-FR" sz="4400" dirty="0" smtClean="0"/>
            </a:br>
            <a:r>
              <a:rPr lang="fr-FR" sz="4400" dirty="0" smtClean="0"/>
              <a:t>programme</a:t>
            </a:r>
          </a:p>
        </p:txBody>
      </p:sp>
      <p:grpSp>
        <p:nvGrpSpPr>
          <p:cNvPr id="2" name="Groupe 10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49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800" dirty="0" smtClean="0"/>
              <a:t>Retour à l’exemple :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ListeVols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endParaRPr lang="fr-FR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public static void main(String[]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000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("Tokyo","9h00");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000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("Sydney","9h30");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000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("Paris","13h30");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System.out.println();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System.out.println("---------------------------------------------");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System.out.println();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(String </a:t>
            </a:r>
            <a:r>
              <a:rPr lang="fr-FR" sz="2000" b="1" dirty="0" err="1" smtClean="0">
                <a:latin typeface="Consolas" pitchFamily="49" charset="0"/>
                <a:cs typeface="Consolas" pitchFamily="49" charset="0"/>
              </a:rPr>
              <a:t>ville,String</a:t>
            </a:r>
            <a:r>
              <a:rPr lang="fr-FR" sz="2000" b="1" dirty="0" smtClean="0">
                <a:latin typeface="Consolas" pitchFamily="49" charset="0"/>
                <a:cs typeface="Consolas" pitchFamily="49" charset="0"/>
              </a:rPr>
              <a:t> heure) {</a:t>
            </a:r>
          </a:p>
          <a:p>
            <a:pPr marL="1081088" indent="-1081088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System.out.println("Le vol en direction de "+ville+" décollera à "+heure+".");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fr-FR" sz="20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>
              <a:buNone/>
              <a:tabLst>
                <a:tab pos="539750" algn="l"/>
                <a:tab pos="1081088" algn="l"/>
                <a:tab pos="1620838" algn="l"/>
              </a:tabLst>
            </a:pPr>
            <a:r>
              <a:rPr lang="fr-FR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arenthèse fermante 6"/>
          <p:cNvSpPr/>
          <p:nvPr/>
        </p:nvSpPr>
        <p:spPr>
          <a:xfrm>
            <a:off x="5436096" y="2924944"/>
            <a:ext cx="144016" cy="648072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868144" y="2852936"/>
            <a:ext cx="18722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Appel de la fonction </a:t>
            </a:r>
            <a:r>
              <a:rPr lang="fr-FR" sz="1400" dirty="0" err="1" smtClean="0">
                <a:latin typeface="Consolas" pitchFamily="49" charset="0"/>
                <a:cs typeface="Consolas" pitchFamily="49" charset="0"/>
              </a:rPr>
              <a:t>AnnoncerVol</a:t>
            </a:r>
            <a:endParaRPr lang="fr-FR" sz="1400" dirty="0"/>
          </a:p>
        </p:txBody>
      </p:sp>
      <p:sp>
        <p:nvSpPr>
          <p:cNvPr id="9" name="Parenthèse fermante 8"/>
          <p:cNvSpPr/>
          <p:nvPr/>
        </p:nvSpPr>
        <p:spPr>
          <a:xfrm flipH="1">
            <a:off x="1835696" y="3861048"/>
            <a:ext cx="144016" cy="1080120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67544" y="4005064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Définition de la fonction </a:t>
            </a:r>
            <a:r>
              <a:rPr lang="fr-FR" sz="1400" dirty="0" err="1" smtClean="0">
                <a:latin typeface="Consolas" pitchFamily="49" charset="0"/>
                <a:cs typeface="Consolas" pitchFamily="49" charset="0"/>
              </a:rPr>
              <a:t>tirerUnTrait</a:t>
            </a:r>
            <a:endParaRPr lang="fr-FR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Parenthèse fermante 12"/>
          <p:cNvSpPr/>
          <p:nvPr/>
        </p:nvSpPr>
        <p:spPr>
          <a:xfrm flipH="1">
            <a:off x="1835696" y="5013176"/>
            <a:ext cx="144016" cy="1080120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67544" y="515719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Définition de la fonction </a:t>
            </a:r>
            <a:r>
              <a:rPr lang="fr-FR" sz="1400" dirty="0" err="1" smtClean="0">
                <a:latin typeface="Consolas" pitchFamily="49" charset="0"/>
                <a:cs typeface="Consolas" pitchFamily="49" charset="0"/>
              </a:rPr>
              <a:t>AnnoncerVol</a:t>
            </a:r>
            <a:endParaRPr lang="fr-FR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Parenthèse fermante 15"/>
          <p:cNvSpPr/>
          <p:nvPr/>
        </p:nvSpPr>
        <p:spPr>
          <a:xfrm>
            <a:off x="4067944" y="5589240"/>
            <a:ext cx="144016" cy="288032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355976" y="5569495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Appel de la fonction </a:t>
            </a:r>
            <a:r>
              <a:rPr lang="fr-FR" sz="1400" dirty="0" err="1" smtClean="0">
                <a:latin typeface="Consolas" pitchFamily="49" charset="0"/>
                <a:cs typeface="Consolas" pitchFamily="49" charset="0"/>
              </a:rPr>
              <a:t>tirerUnTrait</a:t>
            </a:r>
            <a:endParaRPr lang="fr-FR" sz="1400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1" grpId="0"/>
      <p:bldP spid="13" grpId="0" animBg="1"/>
      <p:bldP spid="15" grpId="0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50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Imaginons un algorithme permettant l’affichage suivant :</a:t>
            </a:r>
          </a:p>
          <a:p>
            <a:pPr>
              <a:buNone/>
            </a:pPr>
            <a:endParaRPr lang="fr-FR" sz="2400" dirty="0" smtClean="0"/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Le vol en direction de Tokyo décollera à 9h00.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----------------------------------------------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Le vol en direction de Sydney décollera à 9h45.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-----------------------------------------------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Le vol en direction de Paris décollera à 13h30.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1900" dirty="0" smtClean="0">
                <a:latin typeface="Consolas" pitchFamily="49" charset="0"/>
                <a:cs typeface="Consolas" pitchFamily="49" charset="0"/>
              </a:rPr>
              <a:t>-----------------------------------------------</a:t>
            </a:r>
          </a:p>
          <a:p>
            <a:pPr algn="ctr"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fr-FR" sz="19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fr-FR" sz="2400" dirty="0"/>
          </a:p>
        </p:txBody>
      </p:sp>
      <p:grpSp>
        <p:nvGrpSpPr>
          <p:cNvPr id="4" name="Groupe 6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8" name="Chevron 7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" name="Chevron 8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051720" y="2780928"/>
            <a:ext cx="6408712" cy="338437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partir d’un exemple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46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4400" dirty="0" smtClean="0"/>
              <a:t>Algorithme :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le vol en direction de Tokyo décollera à 9h00.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------------------------------------------------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le vol en direction de Sydney décollera à 9h30.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------------------------------------------------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le vol en direction de Paris décollera à 13h30.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Afficher « ------------------------------------------------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900" dirty="0" smtClean="0">
                <a:latin typeface="Consolas" pitchFamily="49" charset="0"/>
                <a:cs typeface="Consolas" pitchFamily="49" charset="0"/>
              </a:rPr>
              <a:t>Sauter une ligne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</p:txBody>
      </p:sp>
      <p:grpSp>
        <p:nvGrpSpPr>
          <p:cNvPr id="2" name="Groupe 16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5" name="Chevron 14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8" name="Titr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partir d’un exemple</a:t>
            </a:r>
            <a:endParaRPr kumimoji="0" lang="fr-FR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5696" y="2745016"/>
            <a:ext cx="6984776" cy="82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835696" y="3825136"/>
            <a:ext cx="6984776" cy="82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835696" y="4905256"/>
            <a:ext cx="6984776" cy="82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8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Appelons </a:t>
            </a:r>
            <a:r>
              <a:rPr lang="fr-FR" sz="2400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2400" dirty="0" smtClean="0"/>
              <a:t> ce sous-programme, l’algorithme devient alors :</a:t>
            </a:r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endParaRPr lang="fr-FR" sz="2400" dirty="0"/>
          </a:p>
        </p:txBody>
      </p:sp>
      <p:grpSp>
        <p:nvGrpSpPr>
          <p:cNvPr id="2" name="Groupe 16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5" name="Chevron 14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8" name="Titr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partir d’un exemple</a:t>
            </a:r>
            <a:endParaRPr kumimoji="0" lang="fr-FR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259632" y="3140968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Afficher « le vol en direction de Tokyo décollera à 9h00.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Afficher « le vol en direction de Sydney décollera à 9h30.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Afficher « le vol en direction de Paris décollera à 13h30. »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259632" y="3140968"/>
            <a:ext cx="756084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()</a:t>
            </a:r>
            <a:endParaRPr lang="fr-FR" sz="1600" dirty="0" smtClean="0">
              <a:latin typeface="Consolas" pitchFamily="49" charset="0"/>
              <a:cs typeface="Consolas" pitchFamily="49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()</a:t>
            </a:r>
            <a:endParaRPr lang="fr-FR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9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Appelons </a:t>
            </a:r>
            <a:r>
              <a:rPr lang="fr-FR" sz="2400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2400" dirty="0" smtClean="0"/>
              <a:t> ce sous-programme, l’algorithme devient alors :</a:t>
            </a:r>
          </a:p>
          <a:p>
            <a:pPr marL="0" indent="0">
              <a:buNone/>
            </a:pPr>
            <a:endParaRPr lang="fr-FR" sz="1900" dirty="0" smtClean="0"/>
          </a:p>
        </p:txBody>
      </p:sp>
      <p:grpSp>
        <p:nvGrpSpPr>
          <p:cNvPr id="2" name="Groupe 16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5" name="Chevron 14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8" name="Titr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partir d’un exemple</a:t>
            </a:r>
            <a:endParaRPr kumimoji="0" lang="fr-FR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9632" y="3140968"/>
            <a:ext cx="756084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Afficher « le vol en direction de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Tokyo</a:t>
            </a:r>
            <a:r>
              <a:rPr lang="fr-FR" sz="1600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décollera à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9h00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Afficher « le vol en direction de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Sydney</a:t>
            </a:r>
            <a:r>
              <a:rPr lang="fr-FR" sz="1600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décollera à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9h30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Afficher « le vol en direction de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Paris</a:t>
            </a:r>
            <a:r>
              <a:rPr lang="fr-FR" sz="1600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décollera à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13h30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14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Appelons </a:t>
            </a:r>
            <a:r>
              <a:rPr lang="fr-FR" sz="2400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2400" dirty="0" smtClean="0"/>
              <a:t> ce sous-programme, qui, à partir de la ville et de l’heure, écrit la phrase voulue. L’algorithme devient :</a:t>
            </a:r>
          </a:p>
          <a:p>
            <a:pPr marL="457200" indent="-457200">
              <a:buNone/>
            </a:pPr>
            <a:endParaRPr lang="fr-FR" sz="1600" dirty="0" smtClean="0"/>
          </a:p>
          <a:p>
            <a:pPr marL="0" indent="0">
              <a:buNone/>
            </a:pPr>
            <a:endParaRPr lang="fr-FR" sz="2400" dirty="0"/>
          </a:p>
        </p:txBody>
      </p:sp>
      <p:grpSp>
        <p:nvGrpSpPr>
          <p:cNvPr id="2" name="Groupe 16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4" name="Chevron 13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5" name="Chevron 14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8" name="Titre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partir d’un exemple</a:t>
            </a:r>
            <a:endParaRPr kumimoji="0" lang="fr-FR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259632" y="3140968"/>
            <a:ext cx="756084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smtClean="0">
                <a:latin typeface="Consolas" pitchFamily="49" charset="0"/>
                <a:cs typeface="Consolas" pitchFamily="49" charset="0"/>
              </a:rPr>
              <a:t> </a:t>
            </a:r>
            <a:endParaRPr lang="fr-FR" sz="1600" b="1" dirty="0" smtClean="0">
              <a:cs typeface="Consolas" pitchFamily="49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Sydney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fr-FR" sz="1600" b="1" dirty="0" smtClean="0">
                <a:cs typeface="Consolas" pitchFamily="49" charset="0"/>
              </a:rPr>
              <a:t> "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9h30</a:t>
            </a:r>
            <a:r>
              <a:rPr lang="fr-FR" sz="1600" b="1" dirty="0" smtClean="0">
                <a:cs typeface="Consolas" pitchFamily="49" charset="0"/>
              </a:rPr>
              <a:t>")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Paris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fr-FR" sz="1600" b="1" dirty="0" smtClean="0">
                <a:cs typeface="Consolas" pitchFamily="49" charset="0"/>
              </a:rPr>
              <a:t> "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13h30</a:t>
            </a:r>
            <a:r>
              <a:rPr lang="fr-FR" sz="1600" b="1" dirty="0" smtClean="0">
                <a:cs typeface="Consolas" pitchFamily="49" charset="0"/>
              </a:rPr>
              <a:t>")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59632" y="3140968"/>
            <a:ext cx="756084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Afficher « le vol en direction de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Tokyo</a:t>
            </a:r>
            <a:r>
              <a:rPr lang="fr-FR" sz="1600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décollera à 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9h00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. »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i="1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59632" y="3140968"/>
            <a:ext cx="756084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b="1" i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Tokyo</a:t>
            </a:r>
            <a:r>
              <a:rPr lang="fr-FR" sz="1600" b="1" dirty="0" smtClean="0">
                <a:cs typeface="Consolas" pitchFamily="49" charset="0"/>
              </a:rPr>
              <a:t>"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fr-FR" sz="1600" b="1" dirty="0" smtClean="0">
                <a:cs typeface="Consolas" pitchFamily="49" charset="0"/>
              </a:rPr>
              <a:t> "</a:t>
            </a:r>
            <a:r>
              <a:rPr lang="fr-FR" sz="1600" dirty="0" smtClean="0">
                <a:cs typeface="Consolas" pitchFamily="49" charset="0"/>
              </a:rPr>
              <a:t>9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h00</a:t>
            </a:r>
            <a:r>
              <a:rPr lang="fr-FR" sz="1600" b="1" dirty="0" smtClean="0">
                <a:cs typeface="Consolas" pitchFamily="49" charset="0"/>
              </a:rPr>
              <a:t>") </a:t>
            </a:r>
          </a:p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fr-FR" sz="1600" i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i="1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/>
              <a:t>Types de fonctions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Ces sous-programmes sont appelés </a:t>
            </a:r>
            <a:r>
              <a:rPr lang="fr-FR" b="1" dirty="0" smtClean="0">
                <a:solidFill>
                  <a:schemeClr val="accent2"/>
                </a:solidFill>
              </a:rPr>
              <a:t>fonctions</a:t>
            </a:r>
            <a:r>
              <a:rPr lang="fr-FR" dirty="0" smtClean="0"/>
              <a:t>.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Chevron 12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995936" y="3140968"/>
            <a:ext cx="1440160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Fonctions</a:t>
            </a:r>
            <a:endParaRPr lang="fr-FR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3059832" y="3501008"/>
            <a:ext cx="1224000" cy="936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5076056" y="3501008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907705" y="4437112"/>
            <a:ext cx="24482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Qui ne renvoie pas de valeur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364088" y="4437112"/>
            <a:ext cx="273630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Qui renvoie une valeur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2195736" y="5373216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(procédure)</a:t>
            </a:r>
            <a:endParaRPr lang="fr-FR" i="1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/>
              <a:t>Types de fonctions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619672" y="4149080"/>
            <a:ext cx="684076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latin typeface="Consolas" pitchFamily="49" charset="0"/>
                <a:cs typeface="Consolas" pitchFamily="49" charset="0"/>
              </a:rPr>
              <a:t>tirerUnTrait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System.out.prinln();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System.out.prinln("---------------------------------");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System.out.prinln();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fr-FR" sz="16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" name="Groupe 7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Chevron 12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995936" y="1556792"/>
            <a:ext cx="1440160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Fonctions</a:t>
            </a:r>
            <a:endParaRPr lang="fr-FR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3059832" y="1916832"/>
            <a:ext cx="1224000" cy="936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907705" y="2852936"/>
            <a:ext cx="24482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Qui ne renvoie pas de valeur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64088" y="2924944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sans paramètre</a:t>
            </a:r>
            <a:endParaRPr lang="fr-FR" b="1" dirty="0"/>
          </a:p>
        </p:txBody>
      </p:sp>
      <p:cxnSp>
        <p:nvCxnSpPr>
          <p:cNvPr id="24" name="Connecteur droit avec flèche 23"/>
          <p:cNvCxnSpPr>
            <a:stCxn id="26" idx="4"/>
          </p:cNvCxnSpPr>
          <p:nvPr/>
        </p:nvCxnSpPr>
        <p:spPr>
          <a:xfrm flipH="1">
            <a:off x="4572000" y="3429000"/>
            <a:ext cx="172819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5148064" y="2852936"/>
            <a:ext cx="2304256" cy="57606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space réservé du numéro de diapositive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8" grpId="0"/>
      <p:bldP spid="18" grpId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/>
              <a:t>Types de fonctions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331640" y="4221088"/>
            <a:ext cx="7488832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err="1" smtClean="0">
                <a:latin typeface="Consolas" pitchFamily="49" charset="0"/>
                <a:cs typeface="Consolas" pitchFamily="49" charset="0"/>
              </a:rPr>
              <a:t>static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err="1" smtClean="0">
                <a:latin typeface="Consolas" pitchFamily="49" charset="0"/>
                <a:cs typeface="Consolas" pitchFamily="49" charset="0"/>
              </a:rPr>
              <a:t>AnnoncerVol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ville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, String</a:t>
            </a:r>
            <a:r>
              <a:rPr lang="fr-FR" sz="1600" b="1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heure)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0363" indent="-360363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	System.out.prinln("Le vol en direction de "+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ville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+" décollera à "+</a:t>
            </a:r>
            <a:r>
              <a:rPr lang="fr-FR" sz="1600" b="1" dirty="0" smtClean="0">
                <a:latin typeface="Consolas" pitchFamily="49" charset="0"/>
                <a:cs typeface="Consolas" pitchFamily="49" charset="0"/>
              </a:rPr>
              <a:t>heure</a:t>
            </a: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+".");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fr-FR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fr-FR" sz="16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" name="Groupe 7"/>
          <p:cNvGrpSpPr/>
          <p:nvPr/>
        </p:nvGrpSpPr>
        <p:grpSpPr>
          <a:xfrm>
            <a:off x="251520" y="6309320"/>
            <a:ext cx="468024" cy="324000"/>
            <a:chOff x="251520" y="6309320"/>
            <a:chExt cx="468024" cy="324000"/>
          </a:xfrm>
        </p:grpSpPr>
        <p:sp>
          <p:nvSpPr>
            <p:cNvPr id="12" name="Chevron 11">
              <a:hlinkClick r:id="" action="ppaction://hlinkshowjump?jump=firstslide"/>
            </p:cNvPr>
            <p:cNvSpPr/>
            <p:nvPr/>
          </p:nvSpPr>
          <p:spPr>
            <a:xfrm flipH="1">
              <a:off x="251520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3" name="Chevron 12">
              <a:hlinkClick r:id="" action="ppaction://hlinkshowjump?jump=firstslide"/>
            </p:cNvPr>
            <p:cNvSpPr/>
            <p:nvPr/>
          </p:nvSpPr>
          <p:spPr>
            <a:xfrm flipH="1">
              <a:off x="467544" y="6309320"/>
              <a:ext cx="252000" cy="32400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995936" y="1556792"/>
            <a:ext cx="1440160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Fonctions</a:t>
            </a:r>
            <a:endParaRPr lang="fr-FR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3059832" y="1916832"/>
            <a:ext cx="1224000" cy="936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907705" y="2852936"/>
            <a:ext cx="24482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Qui ne renvoie pas de valeur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64088" y="2924944"/>
            <a:ext cx="2130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avec paramètres</a:t>
            </a:r>
            <a:endParaRPr lang="fr-FR" b="1" dirty="0"/>
          </a:p>
        </p:txBody>
      </p:sp>
      <p:cxnSp>
        <p:nvCxnSpPr>
          <p:cNvPr id="11" name="Connecteur droit avec flèche 10"/>
          <p:cNvCxnSpPr>
            <a:stCxn id="15" idx="4"/>
          </p:cNvCxnSpPr>
          <p:nvPr/>
        </p:nvCxnSpPr>
        <p:spPr>
          <a:xfrm flipH="1">
            <a:off x="5508104" y="3429000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5292080" y="2852936"/>
            <a:ext cx="2304256" cy="57606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Parenthèse fermante 18"/>
          <p:cNvSpPr/>
          <p:nvPr/>
        </p:nvSpPr>
        <p:spPr>
          <a:xfrm rot="16200000">
            <a:off x="5472100" y="2672916"/>
            <a:ext cx="144016" cy="2952328"/>
          </a:xfrm>
          <a:prstGeom prst="righ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6B8F-00B4-47FB-AE10-B57EAB0B1CE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8" grpId="0"/>
      <p:bldP spid="18" grpId="1"/>
      <p:bldP spid="15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2266</TotalTime>
  <Words>405</Words>
  <Application>Microsoft Office PowerPoint</Application>
  <PresentationFormat>Affichage à l'écran (4:3)</PresentationFormat>
  <Paragraphs>184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Solstice</vt:lpstr>
      <vt:lpstr>Notion de  fonction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Types de fonctions</vt:lpstr>
      <vt:lpstr>Types de fonctions</vt:lpstr>
      <vt:lpstr>Types de fonctions</vt:lpstr>
      <vt:lpstr>Types de fonctions</vt:lpstr>
      <vt:lpstr>Types de fonctions</vt:lpstr>
      <vt:lpstr>Construction du  programme</vt:lpstr>
      <vt:lpstr>Construction du  programme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Représentation de l’information</dc:title>
  <dc:creator>GAYOU</dc:creator>
  <cp:lastModifiedBy>Formateur</cp:lastModifiedBy>
  <cp:revision>124</cp:revision>
  <dcterms:created xsi:type="dcterms:W3CDTF">2014-02-06T00:45:48Z</dcterms:created>
  <dcterms:modified xsi:type="dcterms:W3CDTF">2014-11-20T00:27:22Z</dcterms:modified>
</cp:coreProperties>
</file>