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altLang="ja-JP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altLang="ja-JP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altLang="ja-JP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altLang="ja-JP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altLang="ja-JP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altLang="ja-JP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ja-JP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altLang="ja-JP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altLang="ja-JP"/>
              <a:t>Modifiez les styles du texte du masque</a:t>
            </a:r>
          </a:p>
          <a:p>
            <a:pPr lvl="1"/>
            <a:r>
              <a:rPr lang="fr-FR" altLang="ja-JP"/>
              <a:t>Deuxième niveau</a:t>
            </a:r>
          </a:p>
          <a:p>
            <a:pPr lvl="2"/>
            <a:r>
              <a:rPr lang="fr-FR" altLang="ja-JP"/>
              <a:t>Troisième niveau</a:t>
            </a:r>
          </a:p>
          <a:p>
            <a:pPr lvl="3"/>
            <a:r>
              <a:rPr lang="fr-FR" altLang="ja-JP"/>
              <a:t>Quatrième niveau</a:t>
            </a:r>
          </a:p>
          <a:p>
            <a:pPr lvl="4"/>
            <a:r>
              <a:rPr lang="fr-FR" altLang="ja-JP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4930" y="3171784"/>
            <a:ext cx="10266578" cy="1255249"/>
          </a:xfrm>
        </p:spPr>
        <p:txBody>
          <a:bodyPr/>
          <a:lstStyle/>
          <a:p>
            <a:br>
              <a:rPr lang="en-US" altLang="ja-JP" dirty="0"/>
            </a:br>
            <a:r>
              <a:rPr lang="en-US" altLang="ja-JP" dirty="0" err="1"/>
              <a:t>Particule</a:t>
            </a:r>
            <a:r>
              <a:rPr lang="en-US" altLang="ja-JP" dirty="0"/>
              <a:t> de </a:t>
            </a:r>
            <a:r>
              <a:rPr lang="en-US" altLang="ja-JP" dirty="0" err="1"/>
              <a:t>thème</a:t>
            </a:r>
            <a:r>
              <a:rPr lang="en-US" altLang="ja-JP" dirty="0"/>
              <a:t> </a:t>
            </a:r>
            <a:r>
              <a:rPr lang="ja-JP" altLang="en-US" sz="8000">
                <a:solidFill>
                  <a:schemeClr val="accent2">
                    <a:lumMod val="60000"/>
                    <a:lumOff val="40000"/>
                  </a:schemeClr>
                </a:solidFill>
              </a:rPr>
              <a:t>は</a:t>
            </a:r>
            <a:r>
              <a:rPr lang="fr-FR" altLang="ja-JP" baseline="-25000" dirty="0">
                <a:solidFill>
                  <a:schemeClr val="bg1"/>
                </a:solidFill>
              </a:rPr>
              <a:t>(</a:t>
            </a:r>
            <a:r>
              <a:rPr lang="en-US" altLang="ja-JP" baseline="-25000" dirty="0" err="1">
                <a:solidFill>
                  <a:schemeClr val="bg1"/>
                </a:solidFill>
              </a:rPr>
              <a:t>wa</a:t>
            </a:r>
            <a:r>
              <a:rPr lang="en-US" altLang="ja-JP" baseline="-25000" dirty="0">
                <a:solidFill>
                  <a:schemeClr val="bg1"/>
                </a:solidFill>
              </a:rPr>
              <a:t>)  </a:t>
            </a:r>
            <a:endParaRPr kumimoji="1" lang="ja-JP" altLang="en-US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2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400" dirty="0" err="1"/>
              <a:t>Particule</a:t>
            </a:r>
            <a:r>
              <a:rPr lang="en-US" altLang="ja-JP" sz="4400" dirty="0"/>
              <a:t> de theme </a:t>
            </a:r>
            <a:r>
              <a:rPr lang="ja-JP" altLang="en-US" sz="4400">
                <a:solidFill>
                  <a:schemeClr val="accent2">
                    <a:lumMod val="60000"/>
                    <a:lumOff val="40000"/>
                  </a:schemeClr>
                </a:solidFill>
              </a:rPr>
              <a:t>は</a:t>
            </a:r>
            <a:r>
              <a:rPr lang="fr-FR" altLang="ja-JP" sz="4400" baseline="-25000" dirty="0">
                <a:solidFill>
                  <a:schemeClr val="bg1"/>
                </a:solidFill>
              </a:rPr>
              <a:t>(</a:t>
            </a:r>
            <a:r>
              <a:rPr lang="en-US" altLang="ja-JP" sz="4400" baseline="-25000" dirty="0" err="1">
                <a:solidFill>
                  <a:schemeClr val="bg1"/>
                </a:solidFill>
              </a:rPr>
              <a:t>wa</a:t>
            </a:r>
            <a:r>
              <a:rPr lang="en-US" altLang="ja-JP" sz="4400" baseline="-25000" dirty="0">
                <a:solidFill>
                  <a:schemeClr val="bg1"/>
                </a:solidFill>
              </a:rPr>
              <a:t>)</a:t>
            </a:r>
            <a:endParaRPr kumimoji="1" lang="ja-JP" altLang="en-US" sz="4400" baseline="-250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187" y="2789499"/>
            <a:ext cx="11471772" cy="38183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ja-JP" sz="4400" b="1" dirty="0"/>
              <a:t> La </a:t>
            </a:r>
            <a:r>
              <a:rPr lang="en-US" altLang="ja-JP" sz="4400" b="1" dirty="0" err="1"/>
              <a:t>particule</a:t>
            </a:r>
            <a:r>
              <a:rPr lang="en-US" altLang="ja-JP" sz="4400" b="1" dirty="0"/>
              <a:t> </a:t>
            </a:r>
            <a:r>
              <a:rPr lang="en-US" altLang="ja-JP" sz="4400" b="1" dirty="0" err="1"/>
              <a:t>s'écrit</a:t>
            </a:r>
            <a:r>
              <a:rPr lang="en-US" altLang="ja-JP" sz="4400" b="1" dirty="0"/>
              <a:t> </a:t>
            </a:r>
            <a:r>
              <a:rPr lang="ja-JP" altLang="en-US" sz="4400" b="1" dirty="0"/>
              <a:t>は </a:t>
            </a:r>
            <a:r>
              <a:rPr lang="en-US" altLang="ja-JP" sz="4400" b="1" dirty="0"/>
              <a:t>en </a:t>
            </a:r>
            <a:r>
              <a:rPr lang="en-US" altLang="ja-JP" sz="4400" b="1" i="1" dirty="0"/>
              <a:t>hiragana</a:t>
            </a:r>
            <a:r>
              <a:rPr lang="en-US" altLang="ja-JP" sz="4400" b="1" dirty="0"/>
              <a:t> </a:t>
            </a:r>
          </a:p>
          <a:p>
            <a:pPr marL="0" indent="0">
              <a:buNone/>
            </a:pPr>
            <a:r>
              <a:rPr lang="en-US" altLang="ja-JP" sz="4400" b="1" dirty="0" err="1"/>
              <a:t>mais</a:t>
            </a:r>
            <a:r>
              <a:rPr lang="en-US" altLang="ja-JP" sz="4400" b="1" dirty="0"/>
              <a:t> se </a:t>
            </a:r>
            <a:r>
              <a:rPr lang="en-US" altLang="ja-JP" sz="4400" b="1" dirty="0" err="1"/>
              <a:t>prononce</a:t>
            </a:r>
            <a:r>
              <a:rPr lang="en-US" altLang="ja-JP" sz="4400" b="1" dirty="0"/>
              <a:t> “</a:t>
            </a:r>
            <a:r>
              <a:rPr lang="en-US" altLang="ja-JP" sz="4400" b="1" dirty="0" err="1"/>
              <a:t>wa</a:t>
            </a:r>
            <a:r>
              <a:rPr lang="en-US" altLang="ja-JP" sz="4400" b="1" dirty="0"/>
              <a:t>”.</a:t>
            </a:r>
          </a:p>
          <a:p>
            <a:pPr marL="0" indent="0">
              <a:buNone/>
            </a:pPr>
            <a:endParaRPr lang="en-US" altLang="ja-JP" sz="4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4400" b="1" dirty="0"/>
              <a:t>は </a:t>
            </a:r>
            <a:r>
              <a:rPr lang="en-US" altLang="ja-JP" sz="4400" b="1" dirty="0" err="1"/>
              <a:t>est</a:t>
            </a:r>
            <a:r>
              <a:rPr lang="en-US" altLang="ja-JP" sz="4400" b="1" dirty="0"/>
              <a:t> le </a:t>
            </a:r>
            <a:r>
              <a:rPr lang="en-US" altLang="ja-JP" sz="4400" b="1" dirty="0" err="1"/>
              <a:t>marqueur</a:t>
            </a:r>
            <a:r>
              <a:rPr lang="en-US" altLang="ja-JP" sz="4400" b="1" dirty="0"/>
              <a:t> du </a:t>
            </a:r>
            <a:r>
              <a:rPr lang="en-US" altLang="ja-JP" sz="4400" b="1" dirty="0" err="1"/>
              <a:t>thème</a:t>
            </a:r>
            <a:r>
              <a:rPr lang="en-US" altLang="ja-JP" sz="4400" b="1" dirty="0"/>
              <a:t> de la phrase. </a:t>
            </a:r>
          </a:p>
          <a:p>
            <a:pPr marL="0" indent="0">
              <a:buNone/>
            </a:pP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2159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2274" y="3422518"/>
            <a:ext cx="108175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__</a:t>
            </a:r>
            <a:r>
              <a:rPr lang="fr-FR" altLang="ja-JP" sz="4400" u="sng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NOM</a:t>
            </a:r>
            <a:r>
              <a:rPr lang="fr-FR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______ </a:t>
            </a:r>
            <a:r>
              <a:rPr lang="ja-JP" altLang="en-US" sz="4400" b="1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</a:t>
            </a:r>
            <a:r>
              <a:rPr lang="fr-FR" altLang="ja-JP" sz="4400" b="1" kern="100" baseline="-250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fr-FR" altLang="ja-JP" sz="4400" b="1" kern="100" baseline="-25000" dirty="0" err="1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wa</a:t>
            </a:r>
            <a:r>
              <a:rPr lang="fr-FR" altLang="ja-JP" sz="4400" b="1" kern="100" baseline="-250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)</a:t>
            </a:r>
            <a:r>
              <a:rPr lang="fr-FR" altLang="ja-JP" sz="4400" kern="100" baseline="-250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fr-FR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[idée </a:t>
            </a:r>
            <a:r>
              <a:rPr lang="fr-FR" altLang="ja-JP" sz="4400" u="dbl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importante]</a:t>
            </a:r>
            <a:r>
              <a:rPr lang="ja-JP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。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6087376" y="4191959"/>
            <a:ext cx="446848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83525" y="5086876"/>
            <a:ext cx="49199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l’élément derrière la particule </a:t>
            </a:r>
          </a:p>
          <a:p>
            <a:r>
              <a:rPr lang="fr-FR" altLang="ja-JP" sz="28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est en relation avec le NOM </a:t>
            </a:r>
            <a:endParaRPr lang="ja-JP" altLang="en-US" sz="2800" dirty="0"/>
          </a:p>
        </p:txBody>
      </p:sp>
      <p:sp>
        <p:nvSpPr>
          <p:cNvPr id="11" name="Flèche droite 10"/>
          <p:cNvSpPr/>
          <p:nvPr/>
        </p:nvSpPr>
        <p:spPr>
          <a:xfrm rot="16200000">
            <a:off x="7582698" y="4270637"/>
            <a:ext cx="819678" cy="8128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FD5F5BC-A99A-D10D-A9CC-EED1DA2DBD03}"/>
              </a:ext>
            </a:extLst>
          </p:cNvPr>
          <p:cNvSpPr txBox="1"/>
          <p:nvPr/>
        </p:nvSpPr>
        <p:spPr>
          <a:xfrm>
            <a:off x="605924" y="998020"/>
            <a:ext cx="11001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ja-JP" sz="3600" dirty="0">
                <a:solidFill>
                  <a:schemeClr val="bg1"/>
                </a:solidFill>
              </a:rPr>
              <a:t>D</a:t>
            </a:r>
            <a:r>
              <a:rPr lang="fr-FR" altLang="ja-JP" sz="3600" dirty="0" err="1">
                <a:solidFill>
                  <a:schemeClr val="bg1"/>
                </a:solidFill>
              </a:rPr>
              <a:t>ésigner</a:t>
            </a:r>
            <a:r>
              <a:rPr lang="fr-FR" altLang="ja-JP" sz="3600" dirty="0">
                <a:solidFill>
                  <a:schemeClr val="bg1"/>
                </a:solidFill>
              </a:rPr>
              <a:t> le thème d’une phrase</a:t>
            </a:r>
            <a:endParaRPr lang="ja-JP" altLang="ja-JP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4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7753" y="2761532"/>
            <a:ext cx="110418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5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わたし　 </a:t>
            </a:r>
            <a:r>
              <a:rPr lang="ja-JP" altLang="en-US" sz="54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</a:t>
            </a:r>
            <a:r>
              <a:rPr lang="fr-FR" altLang="ja-JP" sz="5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5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にほんじん  　です</a:t>
            </a:r>
            <a:r>
              <a:rPr lang="ja-JP" altLang="ja-JP" sz="5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6" name="Rectangle 5"/>
          <p:cNvSpPr/>
          <p:nvPr/>
        </p:nvSpPr>
        <p:spPr>
          <a:xfrm>
            <a:off x="923028" y="3621815"/>
            <a:ext cx="1088653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8000" kern="10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〇</a:t>
            </a:r>
            <a:r>
              <a:rPr lang="ja-JP" altLang="ja-JP" sz="4400" kern="10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4400" kern="10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4400" kern="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</a:t>
            </a:r>
            <a:r>
              <a:rPr lang="ja-JP" altLang="en-US" sz="44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</a:t>
            </a:r>
            <a:r>
              <a:rPr lang="fr-FR" altLang="ja-JP" sz="44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 　 </a:t>
            </a:r>
            <a:r>
              <a:rPr lang="ja-JP" altLang="ja-JP" sz="16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ja-JP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    　です。</a:t>
            </a:r>
            <a:endParaRPr lang="ja-JP" altLang="ja-JP" sz="4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184475" y="2424023"/>
            <a:ext cx="3605842" cy="3838917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ZoneTexte 8"/>
          <p:cNvSpPr txBox="1"/>
          <p:nvPr/>
        </p:nvSpPr>
        <p:spPr>
          <a:xfrm>
            <a:off x="5809891" y="6032107"/>
            <a:ext cx="2596550" cy="461665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altLang="ja-JP" sz="2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idée </a:t>
            </a:r>
            <a:r>
              <a:rPr lang="fr-FR" altLang="ja-JP" sz="2400" u="dbl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importante</a:t>
            </a:r>
            <a:endParaRPr kumimoji="1" lang="ja-JP" altLang="en-US" sz="2400" dirty="0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767753" y="3527879"/>
            <a:ext cx="2225615" cy="86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39484" y="3621815"/>
            <a:ext cx="1682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92D050"/>
                </a:solidFill>
              </a:rPr>
              <a:t>NOM</a:t>
            </a:r>
            <a:endParaRPr kumimoji="1" lang="ja-JP" altLang="en-US" sz="3200" dirty="0">
              <a:solidFill>
                <a:srgbClr val="92D0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3401CE6-69AB-CE07-2679-9C2EFA4466EE}"/>
              </a:ext>
            </a:extLst>
          </p:cNvPr>
          <p:cNvSpPr txBox="1"/>
          <p:nvPr/>
        </p:nvSpPr>
        <p:spPr>
          <a:xfrm>
            <a:off x="605924" y="998020"/>
            <a:ext cx="11001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ja-JP" sz="3600" dirty="0">
                <a:solidFill>
                  <a:schemeClr val="bg1"/>
                </a:solidFill>
              </a:rPr>
              <a:t>D</a:t>
            </a:r>
            <a:r>
              <a:rPr lang="fr-FR" altLang="ja-JP" sz="3600" dirty="0" err="1">
                <a:solidFill>
                  <a:schemeClr val="bg1"/>
                </a:solidFill>
              </a:rPr>
              <a:t>ésigner</a:t>
            </a:r>
            <a:r>
              <a:rPr lang="fr-FR" altLang="ja-JP" sz="3600" dirty="0">
                <a:solidFill>
                  <a:schemeClr val="bg1"/>
                </a:solidFill>
              </a:rPr>
              <a:t> le thème d’une phrase</a:t>
            </a:r>
            <a:endParaRPr lang="ja-JP" altLang="ja-JP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0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6613" y="3184880"/>
            <a:ext cx="97564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4400" kern="100" dirty="0">
                <a:highlight>
                  <a:srgbClr val="FFFF00"/>
                </a:highligh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わたし</a:t>
            </a:r>
            <a:r>
              <a:rPr lang="ja-JP" altLang="en-US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r>
              <a:rPr lang="ja-JP" altLang="en-US" sz="44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は</a:t>
            </a:r>
            <a:r>
              <a:rPr lang="fr-FR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en-US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4400" kern="100" dirty="0">
                <a:highlight>
                  <a:srgbClr val="00FF00"/>
                </a:highlight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にほんじん</a:t>
            </a:r>
            <a:r>
              <a:rPr lang="ja-JP" altLang="en-US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　です</a:t>
            </a:r>
            <a:r>
              <a:rPr lang="ja-JP" altLang="ja-JP" sz="44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6" name="Rectangle 5"/>
          <p:cNvSpPr/>
          <p:nvPr/>
        </p:nvSpPr>
        <p:spPr>
          <a:xfrm>
            <a:off x="897716" y="4525312"/>
            <a:ext cx="92015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ja-JP" sz="2800" b="1" dirty="0">
                <a:solidFill>
                  <a:srgbClr val="0070C0"/>
                </a:solidFill>
                <a:latin typeface="游明朝" panose="02020400000000000000" pitchFamily="18" charset="-128"/>
                <a:cs typeface="Times New Roman" panose="02020603050405020304" pitchFamily="18" charset="0"/>
              </a:rPr>
              <a:t>Cette phrase donne </a:t>
            </a:r>
            <a:r>
              <a:rPr lang="fr-FR" altLang="ja-JP" sz="2800" b="1" dirty="0">
                <a:solidFill>
                  <a:srgbClr val="0070C0"/>
                </a:solidFill>
                <a:highlight>
                  <a:srgbClr val="00FF00"/>
                </a:highlight>
                <a:latin typeface="游明朝" panose="02020400000000000000" pitchFamily="18" charset="-128"/>
                <a:cs typeface="Times New Roman" panose="02020603050405020304" pitchFamily="18" charset="0"/>
              </a:rPr>
              <a:t>une caractéristique, « </a:t>
            </a:r>
            <a:r>
              <a:rPr lang="ja-JP" altLang="en-US" sz="2800" b="1">
                <a:solidFill>
                  <a:srgbClr val="0070C0"/>
                </a:solidFill>
                <a:highlight>
                  <a:srgbClr val="00FF00"/>
                </a:highlight>
                <a:latin typeface="游明朝" panose="02020400000000000000" pitchFamily="18" charset="-128"/>
                <a:cs typeface="Times New Roman" panose="02020603050405020304" pitchFamily="18" charset="0"/>
              </a:rPr>
              <a:t>にほんじん</a:t>
            </a:r>
            <a:r>
              <a:rPr lang="fr-FR" altLang="ja-JP" sz="2800" b="1" dirty="0">
                <a:solidFill>
                  <a:srgbClr val="0070C0"/>
                </a:solidFill>
                <a:highlight>
                  <a:srgbClr val="00FF00"/>
                </a:highlight>
                <a:latin typeface="游明朝" panose="02020400000000000000" pitchFamily="18" charset="-128"/>
                <a:cs typeface="Times New Roman" panose="02020603050405020304" pitchFamily="18" charset="0"/>
              </a:rPr>
              <a:t> »</a:t>
            </a:r>
            <a:r>
              <a:rPr lang="fr-FR" altLang="ja-JP" sz="2800" b="1" dirty="0">
                <a:solidFill>
                  <a:srgbClr val="0070C0"/>
                </a:solidFill>
                <a:latin typeface="游明朝" panose="02020400000000000000" pitchFamily="18" charset="-128"/>
                <a:cs typeface="Times New Roman" panose="02020603050405020304" pitchFamily="18" charset="0"/>
              </a:rPr>
              <a:t>,</a:t>
            </a:r>
          </a:p>
          <a:p>
            <a:r>
              <a:rPr lang="fr-FR" altLang="ja-JP" sz="2800" b="1" dirty="0">
                <a:solidFill>
                  <a:srgbClr val="0070C0"/>
                </a:solidFill>
                <a:latin typeface="游明朝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r>
              <a:rPr lang="fr-FR" altLang="ja-JP" sz="2800" b="1" dirty="0">
                <a:solidFill>
                  <a:srgbClr val="0070C0"/>
                </a:solidFill>
                <a:highlight>
                  <a:srgbClr val="FFFF00"/>
                </a:highlight>
                <a:latin typeface="游明朝" panose="02020400000000000000" pitchFamily="18" charset="-128"/>
                <a:cs typeface="Times New Roman" panose="02020603050405020304" pitchFamily="18" charset="0"/>
              </a:rPr>
              <a:t>au sujet du nom « </a:t>
            </a:r>
            <a:r>
              <a:rPr lang="ja-JP" altLang="en-US" sz="2800" b="1">
                <a:solidFill>
                  <a:srgbClr val="0070C0"/>
                </a:solidFill>
                <a:highlight>
                  <a:srgbClr val="FFFF00"/>
                </a:highlight>
                <a:latin typeface="游明朝" panose="02020400000000000000" pitchFamily="18" charset="-128"/>
                <a:cs typeface="Times New Roman" panose="02020603050405020304" pitchFamily="18" charset="0"/>
              </a:rPr>
              <a:t>わたし</a:t>
            </a:r>
            <a:r>
              <a:rPr lang="fr-FR" altLang="ja-JP" sz="2800" b="1" dirty="0">
                <a:solidFill>
                  <a:srgbClr val="0070C0"/>
                </a:solidFill>
                <a:highlight>
                  <a:srgbClr val="FFFF00"/>
                </a:highlight>
                <a:latin typeface="游明朝" panose="02020400000000000000" pitchFamily="18" charset="-128"/>
                <a:cs typeface="Times New Roman" panose="02020603050405020304" pitchFamily="18" charset="0"/>
              </a:rPr>
              <a:t> ».</a:t>
            </a:r>
            <a:endParaRPr lang="ja-JP" altLang="en-US" sz="2800" b="1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05924" y="998020"/>
            <a:ext cx="11001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ja-JP" sz="3600" dirty="0">
                <a:solidFill>
                  <a:schemeClr val="bg1"/>
                </a:solidFill>
              </a:rPr>
              <a:t>D</a:t>
            </a:r>
            <a:r>
              <a:rPr lang="fr-FR" altLang="ja-JP" sz="3600" dirty="0" err="1">
                <a:solidFill>
                  <a:schemeClr val="bg1"/>
                </a:solidFill>
              </a:rPr>
              <a:t>ésigner</a:t>
            </a:r>
            <a:r>
              <a:rPr lang="fr-FR" altLang="ja-JP" sz="3600" dirty="0">
                <a:solidFill>
                  <a:schemeClr val="bg1"/>
                </a:solidFill>
              </a:rPr>
              <a:t> le thème d’une phrase</a:t>
            </a:r>
            <a:endParaRPr lang="ja-JP" altLang="ja-JP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94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Salle Ion</Template>
  <TotalTime>111</TotalTime>
  <Words>113</Words>
  <Application>Microsoft Macintosh PowerPoint</Application>
  <PresentationFormat>Grand écran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游明朝</vt:lpstr>
      <vt:lpstr>Arial</vt:lpstr>
      <vt:lpstr>Century Gothic</vt:lpstr>
      <vt:lpstr>Wingdings</vt:lpstr>
      <vt:lpstr>Wingdings 3</vt:lpstr>
      <vt:lpstr>Direction Ion</vt:lpstr>
      <vt:lpstr> Particule de thème は(wa)  </vt:lpstr>
      <vt:lpstr>Particule de theme は(wa)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Particule de thème wa は</dc:title>
  <dc:creator>user</dc:creator>
  <cp:lastModifiedBy>Marine Depléchin</cp:lastModifiedBy>
  <cp:revision>12</cp:revision>
  <dcterms:created xsi:type="dcterms:W3CDTF">2023-09-10T02:39:24Z</dcterms:created>
  <dcterms:modified xsi:type="dcterms:W3CDTF">2023-09-18T07:47:14Z</dcterms:modified>
</cp:coreProperties>
</file>