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9"/>
  </p:notesMasterIdLst>
  <p:handoutMasterIdLst>
    <p:handoutMasterId r:id="rId10"/>
  </p:handoutMasterIdLst>
  <p:sldIdLst>
    <p:sldId id="267" r:id="rId2"/>
    <p:sldId id="256" r:id="rId3"/>
    <p:sldId id="259" r:id="rId4"/>
    <p:sldId id="269" r:id="rId5"/>
    <p:sldId id="268" r:id="rId6"/>
    <p:sldId id="260"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625" autoAdjust="0"/>
  </p:normalViewPr>
  <p:slideViewPr>
    <p:cSldViewPr snapToGrid="0" snapToObjects="1">
      <p:cViewPr>
        <p:scale>
          <a:sx n="76" d="100"/>
          <a:sy n="76" d="100"/>
        </p:scale>
        <p:origin x="-1176" y="-80"/>
      </p:cViewPr>
      <p:guideLst>
        <p:guide orient="horz" pos="2160"/>
        <p:guide pos="2880"/>
      </p:guideLst>
    </p:cSldViewPr>
  </p:slideViewPr>
  <p:outlineViewPr>
    <p:cViewPr>
      <p:scale>
        <a:sx n="33" d="100"/>
        <a:sy n="33" d="100"/>
      </p:scale>
      <p:origin x="0" y="27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F19797-360D-F04D-8249-379EE272DA38}" type="datetimeFigureOut">
              <a:rPr lang="fr-FR" smtClean="0"/>
              <a:t>30/11/11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EA1FB5-D493-7042-A0D1-446664E0F0A6}" type="slidenum">
              <a:rPr lang="fr-FR" smtClean="0"/>
              <a:t>‹#›</a:t>
            </a:fld>
            <a:endParaRPr lang="fr-FR"/>
          </a:p>
        </p:txBody>
      </p:sp>
    </p:spTree>
    <p:extLst>
      <p:ext uri="{BB962C8B-B14F-4D97-AF65-F5344CB8AC3E}">
        <p14:creationId xmlns:p14="http://schemas.microsoft.com/office/powerpoint/2010/main" val="3953364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EB1318-EA79-9F43-9C9D-61BEC00C9A22}" type="datetimeFigureOut">
              <a:rPr lang="fr-FR" smtClean="0"/>
              <a:t>30/11/11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34FFF7-2228-9D4A-BC8B-BAF2B100ECC6}" type="slidenum">
              <a:rPr lang="fr-FR" smtClean="0"/>
              <a:t>‹#›</a:t>
            </a:fld>
            <a:endParaRPr lang="fr-FR"/>
          </a:p>
        </p:txBody>
      </p:sp>
    </p:spTree>
    <p:extLst>
      <p:ext uri="{BB962C8B-B14F-4D97-AF65-F5344CB8AC3E}">
        <p14:creationId xmlns:p14="http://schemas.microsoft.com/office/powerpoint/2010/main" val="13516825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fr-FR" smtClean="0"/>
              <a:t>Cliquez et modifiez le titre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novembre 30,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fr-FR" smtClean="0"/>
              <a:t>Cliquez et modifiez le titre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52983DA4-3B24-449B-95CA-514EB7E30A99}" type="datetime4">
              <a:rPr lang="en-US" smtClean="0"/>
              <a:pPr/>
              <a:t>novembre 30,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novembre 30,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fr-FR" smtClean="0"/>
              <a:t>Cliquez et modifiez le titre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novembre 30,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idx="1"/>
          </p:nvPr>
        </p:nvSpPr>
        <p:spPr/>
        <p:txBody>
          <a:bodyPr/>
          <a:lstStyle>
            <a:lvl5pPr>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novembre 30,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fr-FR" smtClean="0"/>
              <a:t>Cliquez et modifiez le titre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novembre 30, 2011</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dirty="0"/>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fr-FR" smtClean="0"/>
              <a:t>Cliquez et modifiez le titre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BAD22427-B1DD-49E6-9F05-DE0F1467D7DC}" type="datetime4">
              <a:rPr lang="en-US" smtClean="0"/>
              <a:pPr/>
              <a:t>novembre 30,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fr-FR" smtClean="0"/>
              <a:t>Cliquez et modifiez le titre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novembre 30,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fr-FR" smtClean="0"/>
              <a:t>Cliquez et modifiez le titre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novembre 30, 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Date Placeholder 2"/>
          <p:cNvSpPr>
            <a:spLocks noGrp="1"/>
          </p:cNvSpPr>
          <p:nvPr>
            <p:ph type="dt" sz="half" idx="10"/>
          </p:nvPr>
        </p:nvSpPr>
        <p:spPr/>
        <p:txBody>
          <a:bodyPr/>
          <a:lstStyle/>
          <a:p>
            <a:fld id="{7855437F-F4F9-44A9-B4D3-9191CA04E889}" type="datetime4">
              <a:rPr lang="en-US" smtClean="0"/>
              <a:pPr/>
              <a:t>novembre 30, 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novembre 30, 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fr-FR" smtClean="0"/>
              <a:t>Cliquez et modifiez le titre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655A2E49-18A1-40BC-BA5D-5A2EC8FDDF15}" type="datetime4">
              <a:rPr lang="en-US" smtClean="0"/>
              <a:pPr/>
              <a:t>novembre 30,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fr-FR" smtClean="0"/>
              <a:t>Cliquez et modifiez le titre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novembre 30, 2011</a:t>
            </a:fld>
            <a:endParaRPr lang="en-US" dirty="0" err="1"/>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LPCH Escoffier Nouméa</a:t>
            </a:r>
            <a:endParaRPr lang="fr-FR" dirty="0"/>
          </a:p>
        </p:txBody>
      </p:sp>
      <p:sp>
        <p:nvSpPr>
          <p:cNvPr id="3" name="Espace réservé du contenu 2"/>
          <p:cNvSpPr>
            <a:spLocks noGrp="1"/>
          </p:cNvSpPr>
          <p:nvPr>
            <p:ph idx="1"/>
          </p:nvPr>
        </p:nvSpPr>
        <p:spPr/>
        <p:txBody>
          <a:bodyPr>
            <a:normAutofit fontScale="92500"/>
          </a:bodyPr>
          <a:lstStyle/>
          <a:p>
            <a:r>
              <a:rPr lang="fr-FR" dirty="0"/>
              <a:t>« </a:t>
            </a:r>
            <a:r>
              <a:rPr lang="fr-FR" sz="3600" b="1" dirty="0">
                <a:latin typeface="Apple Chancery"/>
                <a:cs typeface="Apple Chancery"/>
              </a:rPr>
              <a:t>Je pense </a:t>
            </a:r>
            <a:r>
              <a:rPr lang="fr-FR" sz="3600" b="1" dirty="0" smtClean="0">
                <a:latin typeface="Apple Chancery"/>
                <a:cs typeface="Apple Chancery"/>
              </a:rPr>
              <a:t>que </a:t>
            </a:r>
            <a:r>
              <a:rPr lang="fr-FR" sz="3600" b="1" dirty="0">
                <a:latin typeface="Apple Chancery"/>
                <a:cs typeface="Apple Chancery"/>
              </a:rPr>
              <a:t>nous sommes des marchands de bonheur, des marchands de plaisir. Je pense qu’une sorte de générosité est indispensable </a:t>
            </a:r>
            <a:r>
              <a:rPr lang="fr-FR" sz="3600" b="1" dirty="0" smtClean="0">
                <a:latin typeface="Apple Chancery"/>
                <a:cs typeface="Apple Chancery"/>
              </a:rPr>
              <a:t>quand</a:t>
            </a:r>
            <a:r>
              <a:rPr lang="fr-FR" sz="3600" b="1" dirty="0">
                <a:latin typeface="Apple Chancery"/>
                <a:cs typeface="Apple Chancery"/>
              </a:rPr>
              <a:t> </a:t>
            </a:r>
            <a:r>
              <a:rPr lang="fr-FR" sz="3600" b="1" dirty="0" smtClean="0">
                <a:latin typeface="Apple Chancery"/>
                <a:cs typeface="Apple Chancery"/>
              </a:rPr>
              <a:t>on </a:t>
            </a:r>
            <a:r>
              <a:rPr lang="fr-FR" sz="3600" b="1" dirty="0">
                <a:latin typeface="Apple Chancery"/>
                <a:cs typeface="Apple Chancery"/>
              </a:rPr>
              <a:t>est cuisinier, il faut être généreux. Il faut donner, partager et aimer donner et faire plaisi</a:t>
            </a:r>
            <a:r>
              <a:rPr lang="fr-FR" sz="3500" dirty="0">
                <a:latin typeface="Apple Chancery"/>
                <a:cs typeface="Apple Chancery"/>
              </a:rPr>
              <a:t>r.</a:t>
            </a:r>
            <a:r>
              <a:rPr lang="fr-FR" dirty="0"/>
              <a:t> »</a:t>
            </a:r>
            <a:endParaRPr lang="fr-FR" b="1" dirty="0"/>
          </a:p>
          <a:p>
            <a:pPr lvl="8"/>
            <a:endParaRPr lang="fr-FR" dirty="0" smtClean="0"/>
          </a:p>
          <a:p>
            <a:pPr lvl="8"/>
            <a:r>
              <a:rPr lang="fr-FR" dirty="0" smtClean="0"/>
              <a:t>- </a:t>
            </a:r>
            <a:r>
              <a:rPr lang="fr-FR" sz="1900" dirty="0"/>
              <a:t>Emission canadienne par Stéphan Bureau  [ Alain Ducasse </a:t>
            </a:r>
          </a:p>
        </p:txBody>
      </p:sp>
    </p:spTree>
    <p:extLst>
      <p:ext uri="{BB962C8B-B14F-4D97-AF65-F5344CB8AC3E}">
        <p14:creationId xmlns:p14="http://schemas.microsoft.com/office/powerpoint/2010/main" val="41403865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076996" y="165386"/>
            <a:ext cx="4244086" cy="2737755"/>
          </a:xfrm>
        </p:spPr>
        <p:txBody>
          <a:bodyPr>
            <a:normAutofit fontScale="90000"/>
          </a:bodyPr>
          <a:lstStyle/>
          <a:p>
            <a:r>
              <a:rPr lang="fr-FR" b="1" dirty="0">
                <a:solidFill>
                  <a:srgbClr val="000000"/>
                </a:solidFill>
                <a:latin typeface="ArialMT"/>
              </a:rPr>
              <a:t>Deux nouveaux baccalauréats professionnels</a:t>
            </a:r>
            <a:r>
              <a:rPr lang="fr-FR" dirty="0"/>
              <a:t/>
            </a:r>
            <a:br>
              <a:rPr lang="fr-FR" dirty="0"/>
            </a:br>
            <a:endParaRPr lang="fr-FR" dirty="0"/>
          </a:p>
        </p:txBody>
      </p:sp>
      <p:sp>
        <p:nvSpPr>
          <p:cNvPr id="3" name="Sous-titre 2"/>
          <p:cNvSpPr>
            <a:spLocks noGrp="1"/>
          </p:cNvSpPr>
          <p:nvPr>
            <p:ph type="subTitle" idx="1"/>
          </p:nvPr>
        </p:nvSpPr>
        <p:spPr>
          <a:xfrm>
            <a:off x="4886869" y="2415738"/>
            <a:ext cx="3886200" cy="3261062"/>
          </a:xfrm>
        </p:spPr>
        <p:txBody>
          <a:bodyPr>
            <a:noAutofit/>
          </a:bodyPr>
          <a:lstStyle/>
          <a:p>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MT"/>
              </a:rPr>
              <a:t>D’une logique de formation centrée sur les savoirs ..</a:t>
            </a: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MT"/>
              </a:rPr>
              <a:t>.</a:t>
            </a:r>
          </a:p>
          <a:p>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MT"/>
            </a:endParaRPr>
          </a:p>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MT"/>
              </a:rPr>
              <a:t>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MT"/>
              </a:rPr>
              <a:t>à une logique de formation centrée sur les compétences</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52212" y="2661274"/>
            <a:ext cx="5330668" cy="1384995"/>
          </a:xfrm>
          <a:prstGeom prst="rect">
            <a:avLst/>
          </a:prstGeom>
        </p:spPr>
        <p:txBody>
          <a:bodyPr wrap="square">
            <a:spAutoFit/>
          </a:bodyPr>
          <a:lstStyle/>
          <a:p>
            <a:r>
              <a:rPr lang="fr-FR" sz="2800" b="1" dirty="0">
                <a:ln w="1905"/>
                <a:solidFill>
                  <a:srgbClr val="0000FF"/>
                </a:solidFill>
                <a:effectLst>
                  <a:innerShdw blurRad="69850" dist="43180" dir="5400000">
                    <a:srgbClr val="000000">
                      <a:alpha val="65000"/>
                    </a:srgbClr>
                  </a:innerShdw>
                </a:effectLst>
                <a:latin typeface="Calibri"/>
              </a:rPr>
              <a:t>Un objectif commun </a:t>
            </a:r>
            <a:r>
              <a:rPr lang="fr-FR" sz="2800" b="1" dirty="0" smtClean="0">
                <a:ln w="1905"/>
                <a:solidFill>
                  <a:srgbClr val="0000FF"/>
                </a:solidFill>
                <a:effectLst>
                  <a:innerShdw blurRad="69850" dist="43180" dir="5400000">
                    <a:srgbClr val="000000">
                      <a:alpha val="65000"/>
                    </a:srgbClr>
                  </a:innerShdw>
                </a:effectLst>
                <a:latin typeface="Calibri"/>
              </a:rPr>
              <a:t>:</a:t>
            </a:r>
          </a:p>
          <a:p>
            <a:endParaRPr lang="fr-FR" sz="2800" b="1" dirty="0" smtClean="0">
              <a:ln w="1905"/>
              <a:solidFill>
                <a:srgbClr val="0000FF"/>
              </a:solidFill>
              <a:effectLst>
                <a:innerShdw blurRad="69850" dist="43180" dir="5400000">
                  <a:srgbClr val="000000">
                    <a:alpha val="65000"/>
                  </a:srgbClr>
                </a:innerShdw>
              </a:effectLst>
              <a:latin typeface="Calibri"/>
            </a:endParaRPr>
          </a:p>
          <a:p>
            <a:r>
              <a:rPr lang="fr-FR" sz="2800" b="1" dirty="0" smtClean="0">
                <a:ln w="1905"/>
                <a:solidFill>
                  <a:srgbClr val="0000FF"/>
                </a:solidFill>
                <a:effectLst>
                  <a:innerShdw blurRad="69850" dist="43180" dir="5400000">
                    <a:srgbClr val="000000">
                      <a:alpha val="65000"/>
                    </a:srgbClr>
                  </a:innerShdw>
                </a:effectLst>
                <a:latin typeface="Calibri"/>
              </a:rPr>
              <a:t>        la </a:t>
            </a:r>
            <a:r>
              <a:rPr lang="fr-FR" sz="2800" b="1" dirty="0">
                <a:ln w="1905"/>
                <a:solidFill>
                  <a:srgbClr val="0000FF"/>
                </a:solidFill>
                <a:effectLst>
                  <a:innerShdw blurRad="69850" dist="43180" dir="5400000">
                    <a:srgbClr val="000000">
                      <a:alpha val="65000"/>
                    </a:srgbClr>
                  </a:innerShdw>
                </a:effectLst>
                <a:latin typeface="Calibri"/>
              </a:rPr>
              <a:t>satisfaction de la clientèle</a:t>
            </a:r>
            <a:endParaRPr lang="fr-FR" sz="2800" b="1" dirty="0">
              <a:ln w="1905"/>
              <a:solidFill>
                <a:srgbClr val="0000FF"/>
              </a:solidFill>
              <a:effectLst>
                <a:innerShdw blurRad="69850" dist="43180" dir="5400000">
                  <a:srgbClr val="000000">
                    <a:alpha val="65000"/>
                  </a:srgbClr>
                </a:innerShdw>
              </a:effectLst>
            </a:endParaRPr>
          </a:p>
        </p:txBody>
      </p:sp>
      <p:sp>
        <p:nvSpPr>
          <p:cNvPr id="4" name="ZoneTexte 3"/>
          <p:cNvSpPr txBox="1"/>
          <p:nvPr/>
        </p:nvSpPr>
        <p:spPr>
          <a:xfrm>
            <a:off x="0" y="580157"/>
            <a:ext cx="3919417" cy="954107"/>
          </a:xfrm>
          <a:prstGeom prst="rect">
            <a:avLst/>
          </a:prstGeom>
          <a:noFill/>
        </p:spPr>
        <p:txBody>
          <a:bodyPr wrap="square" rtlCol="0">
            <a:spAutoFit/>
          </a:bodyPr>
          <a:lstStyle/>
          <a:p>
            <a:r>
              <a:rPr lang="fr-FR" sz="2800" dirty="0" smtClean="0"/>
              <a:t> DES LA RENTREE       </a:t>
            </a:r>
          </a:p>
          <a:p>
            <a:r>
              <a:rPr lang="fr-FR" sz="2800" dirty="0"/>
              <a:t> </a:t>
            </a:r>
            <a:r>
              <a:rPr lang="fr-FR" sz="2800" dirty="0" smtClean="0"/>
              <a:t>           2012</a:t>
            </a:r>
            <a:endParaRPr lang="fr-FR" sz="2800" dirty="0"/>
          </a:p>
        </p:txBody>
      </p:sp>
      <p:sp>
        <p:nvSpPr>
          <p:cNvPr id="6" name="ZoneTexte 5"/>
          <p:cNvSpPr txBox="1"/>
          <p:nvPr/>
        </p:nvSpPr>
        <p:spPr>
          <a:xfrm>
            <a:off x="6148913" y="6386099"/>
            <a:ext cx="2995088" cy="307777"/>
          </a:xfrm>
          <a:prstGeom prst="rect">
            <a:avLst/>
          </a:prstGeom>
          <a:noFill/>
        </p:spPr>
        <p:txBody>
          <a:bodyPr wrap="square" rtlCol="0">
            <a:spAutoFit/>
          </a:bodyPr>
          <a:lstStyle/>
          <a:p>
            <a:r>
              <a:rPr lang="fr-FR" sz="1400" dirty="0" smtClean="0">
                <a:solidFill>
                  <a:schemeClr val="bg1"/>
                </a:solidFill>
              </a:rPr>
              <a:t>Jean </a:t>
            </a:r>
            <a:r>
              <a:rPr lang="fr-FR" sz="1400" dirty="0" err="1" smtClean="0">
                <a:solidFill>
                  <a:schemeClr val="bg1"/>
                </a:solidFill>
              </a:rPr>
              <a:t>paul</a:t>
            </a:r>
            <a:r>
              <a:rPr lang="fr-FR" sz="1400" dirty="0" smtClean="0">
                <a:solidFill>
                  <a:schemeClr val="bg1"/>
                </a:solidFill>
              </a:rPr>
              <a:t> </a:t>
            </a:r>
            <a:r>
              <a:rPr lang="fr-FR" sz="1400" dirty="0" err="1" smtClean="0">
                <a:solidFill>
                  <a:schemeClr val="bg1"/>
                </a:solidFill>
              </a:rPr>
              <a:t>boyer</a:t>
            </a:r>
            <a:r>
              <a:rPr lang="fr-FR" sz="1400" dirty="0" smtClean="0">
                <a:solidFill>
                  <a:schemeClr val="bg1"/>
                </a:solidFill>
              </a:rPr>
              <a:t> novembre 2011</a:t>
            </a:r>
            <a:endParaRPr lang="fr-FR" sz="1400" dirty="0">
              <a:solidFill>
                <a:schemeClr val="bg1"/>
              </a:solidFill>
            </a:endParaRPr>
          </a:p>
        </p:txBody>
      </p:sp>
    </p:spTree>
    <p:extLst>
      <p:ext uri="{BB962C8B-B14F-4D97-AF65-F5344CB8AC3E}">
        <p14:creationId xmlns:p14="http://schemas.microsoft.com/office/powerpoint/2010/main" val="26654577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FR" sz="2800" dirty="0" smtClean="0">
                <a:solidFill>
                  <a:srgbClr val="0000FF"/>
                </a:solidFill>
                <a:latin typeface="Calibri"/>
              </a:rPr>
              <a:t>baccalauréat </a:t>
            </a:r>
            <a:r>
              <a:rPr lang="fr-FR" sz="2800" dirty="0">
                <a:solidFill>
                  <a:srgbClr val="0000FF"/>
                </a:solidFill>
                <a:latin typeface="Calibri"/>
              </a:rPr>
              <a:t>professionnel "cuisine" et baccalauréat professionnel "commercialisation et services en </a:t>
            </a:r>
            <a:r>
              <a:rPr lang="fr-FR" sz="2800" dirty="0" smtClean="0">
                <a:solidFill>
                  <a:srgbClr val="0000FF"/>
                </a:solidFill>
                <a:latin typeface="Calibri"/>
              </a:rPr>
              <a:t>restauration »</a:t>
            </a:r>
            <a:endParaRPr lang="fr-FR" sz="2800" dirty="0">
              <a:solidFill>
                <a:srgbClr val="0000FF"/>
              </a:solidFill>
            </a:endParaRPr>
          </a:p>
        </p:txBody>
      </p:sp>
      <p:sp>
        <p:nvSpPr>
          <p:cNvPr id="3" name="Espace réservé du contenu 2"/>
          <p:cNvSpPr>
            <a:spLocks noGrp="1"/>
          </p:cNvSpPr>
          <p:nvPr>
            <p:ph idx="1"/>
          </p:nvPr>
        </p:nvSpPr>
        <p:spPr>
          <a:xfrm>
            <a:off x="685800" y="2055519"/>
            <a:ext cx="7772400" cy="3810233"/>
          </a:xfrm>
        </p:spPr>
        <p:txBody>
          <a:bodyPr>
            <a:normAutofit lnSpcReduction="10000"/>
          </a:bodyPr>
          <a:lstStyle/>
          <a:p>
            <a:r>
              <a:rPr lang="fr-FR" sz="2400" dirty="0" smtClean="0">
                <a:solidFill>
                  <a:srgbClr val="FF6600"/>
                </a:solidFill>
                <a:latin typeface="Calibri"/>
              </a:rPr>
              <a:t>Extrait du guide d’orientation pour l’élève</a:t>
            </a:r>
          </a:p>
          <a:p>
            <a:endParaRPr lang="fr-FR" sz="2400" dirty="0" smtClean="0">
              <a:solidFill>
                <a:srgbClr val="FF6600"/>
              </a:solidFill>
              <a:latin typeface="Calibri"/>
            </a:endParaRPr>
          </a:p>
          <a:p>
            <a:r>
              <a:rPr lang="fr-FR" sz="2400" dirty="0" smtClean="0">
                <a:solidFill>
                  <a:srgbClr val="000000"/>
                </a:solidFill>
                <a:latin typeface="Calibri"/>
              </a:rPr>
              <a:t>.</a:t>
            </a:r>
            <a:r>
              <a:rPr lang="fr-FR" sz="2400" b="1" dirty="0" smtClean="0">
                <a:solidFill>
                  <a:srgbClr val="000000"/>
                </a:solidFill>
                <a:latin typeface="Calibri"/>
              </a:rPr>
              <a:t> </a:t>
            </a:r>
            <a:r>
              <a:rPr lang="fr-FR" sz="2400" b="1" dirty="0">
                <a:latin typeface="Calibri"/>
              </a:rPr>
              <a:t>Ces baccalauréats concernent les filles et les garçons, </a:t>
            </a:r>
            <a:r>
              <a:rPr lang="fr-FR" sz="2400" b="1" u="sng" dirty="0">
                <a:latin typeface="Calibri"/>
              </a:rPr>
              <a:t>passionnés</a:t>
            </a:r>
            <a:r>
              <a:rPr lang="fr-FR" sz="2400" b="1" dirty="0">
                <a:latin typeface="Calibri"/>
              </a:rPr>
              <a:t> ou qui ne demandent qu’à l’être,</a:t>
            </a:r>
            <a:r>
              <a:rPr lang="fr-FR" sz="2400" b="1" u="sng" dirty="0">
                <a:latin typeface="Calibri"/>
              </a:rPr>
              <a:t> curieux</a:t>
            </a:r>
            <a:r>
              <a:rPr lang="fr-FR" sz="2400" b="1" dirty="0">
                <a:latin typeface="Calibri"/>
              </a:rPr>
              <a:t>, faisant </a:t>
            </a:r>
            <a:r>
              <a:rPr lang="fr-FR" sz="2400" b="1" u="sng" dirty="0">
                <a:latin typeface="Calibri"/>
              </a:rPr>
              <a:t>preuve d’initiatives </a:t>
            </a:r>
            <a:r>
              <a:rPr lang="fr-FR" sz="2400" b="1" dirty="0">
                <a:latin typeface="Calibri"/>
              </a:rPr>
              <a:t>et ayant </a:t>
            </a:r>
            <a:r>
              <a:rPr lang="fr-FR" sz="2400" b="1" u="sng" dirty="0">
                <a:latin typeface="Calibri"/>
              </a:rPr>
              <a:t>soif d’autonomie </a:t>
            </a:r>
            <a:r>
              <a:rPr lang="fr-FR" sz="2400" b="1" dirty="0">
                <a:latin typeface="Calibri"/>
              </a:rPr>
              <a:t>et de </a:t>
            </a:r>
            <a:r>
              <a:rPr lang="fr-FR" sz="2400" b="1" u="sng" dirty="0">
                <a:latin typeface="Calibri"/>
              </a:rPr>
              <a:t>créativité</a:t>
            </a:r>
            <a:r>
              <a:rPr lang="fr-FR" sz="2400" b="1" dirty="0">
                <a:latin typeface="Calibri"/>
              </a:rPr>
              <a:t>, attirés par des </a:t>
            </a:r>
            <a:r>
              <a:rPr lang="fr-FR" sz="2400" b="1" u="sng" dirty="0">
                <a:latin typeface="Calibri"/>
              </a:rPr>
              <a:t>métiers d’action </a:t>
            </a:r>
            <a:r>
              <a:rPr lang="fr-FR" sz="2400" b="1" dirty="0">
                <a:latin typeface="Calibri"/>
              </a:rPr>
              <a:t>dans lesquels les </a:t>
            </a:r>
            <a:r>
              <a:rPr lang="fr-FR" sz="2400" b="1" u="sng" dirty="0">
                <a:latin typeface="Calibri"/>
              </a:rPr>
              <a:t>valeurs humaines </a:t>
            </a:r>
            <a:r>
              <a:rPr lang="fr-FR" sz="2400" b="1" dirty="0">
                <a:latin typeface="Calibri"/>
              </a:rPr>
              <a:t>(esprit d’équipe, solidarité) et le </a:t>
            </a:r>
            <a:r>
              <a:rPr lang="fr-FR" sz="2400" b="1" u="sng" dirty="0">
                <a:latin typeface="Calibri"/>
              </a:rPr>
              <a:t>comportement « responsable » </a:t>
            </a:r>
            <a:r>
              <a:rPr lang="fr-FR" sz="2400" b="1" dirty="0">
                <a:latin typeface="Calibri"/>
              </a:rPr>
              <a:t>occupent une place importante</a:t>
            </a:r>
            <a:r>
              <a:rPr lang="fr-FR" sz="2400" b="1" dirty="0" smtClean="0">
                <a:solidFill>
                  <a:srgbClr val="000000"/>
                </a:solidFill>
                <a:latin typeface="Calibri"/>
              </a:rPr>
              <a:t>.</a:t>
            </a:r>
            <a:endParaRPr lang="fr-FR" sz="2400" b="1" dirty="0">
              <a:solidFill>
                <a:srgbClr val="000000"/>
              </a:solidFill>
              <a:latin typeface="Calibri"/>
            </a:endParaRPr>
          </a:p>
        </p:txBody>
      </p:sp>
    </p:spTree>
    <p:extLst>
      <p:ext uri="{BB962C8B-B14F-4D97-AF65-F5344CB8AC3E}">
        <p14:creationId xmlns:p14="http://schemas.microsoft.com/office/powerpoint/2010/main" val="26044330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cap="none" dirty="0">
                <a:ln w="1905"/>
                <a:solidFill>
                  <a:srgbClr val="0000FF"/>
                </a:solidFill>
                <a:effectLst>
                  <a:innerShdw blurRad="69850" dist="43180" dir="5400000">
                    <a:srgbClr val="000000">
                      <a:alpha val="65000"/>
                    </a:srgbClr>
                  </a:innerShdw>
                </a:effectLst>
                <a:latin typeface="Calibri"/>
              </a:rPr>
              <a:t>baccalauréat professionnel cuisine. </a:t>
            </a:r>
            <a:endParaRPr lang="fr-FR" cap="none" dirty="0">
              <a:ln w="1905"/>
              <a:solidFill>
                <a:srgbClr val="0000FF"/>
              </a:solidFill>
              <a:effectLst>
                <a:innerShdw blurRad="69850" dist="43180" dir="5400000">
                  <a:srgbClr val="000000">
                    <a:alpha val="65000"/>
                  </a:srgbClr>
                </a:innerShdw>
              </a:effectLst>
            </a:endParaRPr>
          </a:p>
        </p:txBody>
      </p:sp>
      <p:sp>
        <p:nvSpPr>
          <p:cNvPr id="3" name="Espace réservé du contenu 2"/>
          <p:cNvSpPr>
            <a:spLocks noGrp="1"/>
          </p:cNvSpPr>
          <p:nvPr>
            <p:ph idx="1"/>
          </p:nvPr>
        </p:nvSpPr>
        <p:spPr/>
        <p:txBody>
          <a:bodyPr/>
          <a:lstStyle/>
          <a:p>
            <a:r>
              <a:rPr lang="fr-FR" sz="2400" dirty="0" smtClean="0">
                <a:solidFill>
                  <a:schemeClr val="tx2">
                    <a:lumMod val="90000"/>
                    <a:lumOff val="10000"/>
                  </a:schemeClr>
                </a:solidFill>
                <a:latin typeface="Calibri"/>
              </a:rPr>
              <a:t>Les élèves attirés par le geste et la technique, par des démarches (de type scientifique) nécessitant ordre, rigueur et précision s’intéresseront plus particulièrement au </a:t>
            </a:r>
            <a:r>
              <a:rPr lang="fr-FR" sz="2400" u="sng" dirty="0" smtClean="0">
                <a:solidFill>
                  <a:schemeClr val="tx2">
                    <a:lumMod val="90000"/>
                    <a:lumOff val="10000"/>
                  </a:schemeClr>
                </a:solidFill>
                <a:latin typeface="Calibri"/>
              </a:rPr>
              <a:t>baccalauréat professionnel cuisine. </a:t>
            </a:r>
          </a:p>
          <a:p>
            <a:endParaRPr lang="fr-FR" sz="2400" u="sng" dirty="0">
              <a:solidFill>
                <a:schemeClr val="tx2">
                  <a:lumMod val="90000"/>
                  <a:lumOff val="10000"/>
                </a:schemeClr>
              </a:solidFill>
              <a:latin typeface="Calibri"/>
            </a:endParaRPr>
          </a:p>
          <a:p>
            <a:r>
              <a:rPr lang="fr-FR" sz="2400" dirty="0" smtClean="0">
                <a:solidFill>
                  <a:schemeClr val="tx2">
                    <a:lumMod val="90000"/>
                    <a:lumOff val="10000"/>
                  </a:schemeClr>
                </a:solidFill>
                <a:latin typeface="Calibri"/>
              </a:rPr>
              <a:t>Il ne s’agit pas seulement d’imiter les grands chefs mais bien de produire des mets pour satisfaire les attentes de tout client, de restauration commerciale dans sa pleine diversité ou collective</a:t>
            </a:r>
            <a:r>
              <a:rPr lang="fr-FR" sz="2400" dirty="0" smtClean="0">
                <a:solidFill>
                  <a:schemeClr val="accent5">
                    <a:lumMod val="60000"/>
                    <a:lumOff val="40000"/>
                  </a:schemeClr>
                </a:solidFill>
                <a:latin typeface="Calibri"/>
              </a:rPr>
              <a:t>.</a:t>
            </a:r>
            <a:endParaRPr lang="fr-FR" sz="2400" dirty="0" smtClean="0">
              <a:solidFill>
                <a:schemeClr val="accent5">
                  <a:lumMod val="60000"/>
                  <a:lumOff val="40000"/>
                </a:schemeClr>
              </a:solidFill>
            </a:endParaRPr>
          </a:p>
          <a:p>
            <a:endParaRPr lang="fr-FR" dirty="0"/>
          </a:p>
        </p:txBody>
      </p:sp>
    </p:spTree>
    <p:extLst>
      <p:ext uri="{BB962C8B-B14F-4D97-AF65-F5344CB8AC3E}">
        <p14:creationId xmlns:p14="http://schemas.microsoft.com/office/powerpoint/2010/main" val="101598725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583" y="255083"/>
            <a:ext cx="7772400" cy="1143000"/>
          </a:xfrm>
        </p:spPr>
        <p:txBody>
          <a:bodyPr>
            <a:normAutofit fontScale="90000"/>
          </a:bodyPr>
          <a:lstStyle/>
          <a:p>
            <a:pPr algn="ctr"/>
            <a:r>
              <a:rPr lang="fr-FR" sz="3100" b="1" cap="none" dirty="0">
                <a:ln w="10541" cmpd="sng">
                  <a:solidFill>
                    <a:schemeClr val="accent1">
                      <a:shade val="88000"/>
                      <a:satMod val="110000"/>
                    </a:schemeClr>
                  </a:solidFill>
                  <a:prstDash val="solid"/>
                </a:ln>
                <a:solidFill>
                  <a:srgbClr val="0000FF"/>
                </a:solidFill>
                <a:latin typeface="Calibri"/>
              </a:rPr>
              <a:t>baccalauréat professionnel commercialisation et services en restauration</a:t>
            </a:r>
            <a:r>
              <a:rPr lang="fr-FR" dirty="0">
                <a:solidFill>
                  <a:srgbClr val="CCFFCC"/>
                </a:solidFill>
                <a:latin typeface="Calibri"/>
              </a:rPr>
              <a:t>. </a:t>
            </a:r>
            <a:endParaRPr lang="fr-FR" dirty="0"/>
          </a:p>
        </p:txBody>
      </p:sp>
      <p:sp>
        <p:nvSpPr>
          <p:cNvPr id="3" name="Espace réservé du contenu 2"/>
          <p:cNvSpPr>
            <a:spLocks noGrp="1"/>
          </p:cNvSpPr>
          <p:nvPr>
            <p:ph idx="1"/>
          </p:nvPr>
        </p:nvSpPr>
        <p:spPr>
          <a:xfrm>
            <a:off x="685800" y="1921827"/>
            <a:ext cx="7772400" cy="3412173"/>
          </a:xfrm>
        </p:spPr>
        <p:txBody>
          <a:bodyPr>
            <a:noAutofit/>
          </a:bodyPr>
          <a:lstStyle/>
          <a:p>
            <a:r>
              <a:rPr lang="fr-FR" sz="2400" dirty="0">
                <a:solidFill>
                  <a:schemeClr val="accent4">
                    <a:lumMod val="60000"/>
                    <a:lumOff val="40000"/>
                  </a:schemeClr>
                </a:solidFill>
                <a:latin typeface="Calibri"/>
              </a:rPr>
              <a:t>Les élèves aimant le dialogue, la communication et notamment en langue(s) vivante(s) étrangère(s), attirés par des métiers de vente, de contact et de représentation, d’animation et de gestion d’équipe, et cultivant le goût et le savoir être porteront davantage leur choix sur le </a:t>
            </a:r>
            <a:r>
              <a:rPr lang="fr-FR" sz="2400" b="1" u="sng" dirty="0">
                <a:solidFill>
                  <a:schemeClr val="accent4">
                    <a:lumMod val="60000"/>
                    <a:lumOff val="40000"/>
                  </a:schemeClr>
                </a:solidFill>
                <a:latin typeface="Calibri"/>
              </a:rPr>
              <a:t>baccalauréat professionnel commercialisation et services en restauration</a:t>
            </a:r>
            <a:r>
              <a:rPr lang="fr-FR" sz="2400" dirty="0" smtClean="0">
                <a:solidFill>
                  <a:srgbClr val="CCFFCC"/>
                </a:solidFill>
                <a:latin typeface="Calibri"/>
              </a:rPr>
              <a:t>.</a:t>
            </a:r>
          </a:p>
          <a:p>
            <a:r>
              <a:rPr lang="fr-FR" sz="2400" dirty="0" smtClean="0">
                <a:solidFill>
                  <a:srgbClr val="CCFFCC"/>
                </a:solidFill>
                <a:latin typeface="Calibri"/>
              </a:rPr>
              <a:t> </a:t>
            </a:r>
            <a:r>
              <a:rPr lang="fr-FR" sz="2400" dirty="0">
                <a:solidFill>
                  <a:schemeClr val="accent6">
                    <a:lumMod val="60000"/>
                    <a:lumOff val="40000"/>
                  </a:schemeClr>
                </a:solidFill>
                <a:latin typeface="Calibri"/>
              </a:rPr>
              <a:t>Le nouveau baccalauréat forme des professionnels aptes à répondre efficacement aux attentes des clients, et notamment étrangers et à intégrer les nouvelles technologies dans leur travail au quotidien.</a:t>
            </a:r>
          </a:p>
        </p:txBody>
      </p:sp>
    </p:spTree>
    <p:extLst>
      <p:ext uri="{BB962C8B-B14F-4D97-AF65-F5344CB8AC3E}">
        <p14:creationId xmlns:p14="http://schemas.microsoft.com/office/powerpoint/2010/main" val="13243856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1677" y="0"/>
            <a:ext cx="8802230" cy="1417638"/>
          </a:xfrm>
        </p:spPr>
        <p:txBody>
          <a:bodyPr>
            <a:noAutofit/>
          </a:bodyPr>
          <a:lstStyle/>
          <a:p>
            <a:pPr algn="ctr"/>
            <a:r>
              <a:rPr lang="fr-FR" sz="2800" b="1" dirty="0">
                <a:solidFill>
                  <a:schemeClr val="tx1"/>
                </a:solidFill>
                <a:latin typeface="Calibri"/>
              </a:rPr>
              <a:t>Cinq pôles dans les référentiels d’activités </a:t>
            </a:r>
            <a:r>
              <a:rPr lang="fr-FR" sz="2800" b="1" dirty="0" smtClean="0">
                <a:solidFill>
                  <a:schemeClr val="tx1"/>
                </a:solidFill>
                <a:latin typeface="Calibri"/>
              </a:rPr>
              <a:t>professionnelles</a:t>
            </a:r>
            <a:br>
              <a:rPr lang="fr-FR" sz="2800" b="1" dirty="0" smtClean="0">
                <a:solidFill>
                  <a:schemeClr val="tx1"/>
                </a:solidFill>
                <a:latin typeface="Calibri"/>
              </a:rPr>
            </a:br>
            <a:r>
              <a:rPr lang="fr-FR" sz="1050" dirty="0">
                <a:solidFill>
                  <a:schemeClr val="tx1"/>
                </a:solidFill>
                <a:latin typeface="Calibri"/>
              </a:rPr>
              <a:t>Cinq pôles d’activités professionnelles dans les référentiels de </a:t>
            </a:r>
            <a:r>
              <a:rPr lang="fr-FR" sz="1050" dirty="0" smtClean="0">
                <a:solidFill>
                  <a:schemeClr val="tx1"/>
                </a:solidFill>
                <a:latin typeface="Calibri"/>
              </a:rPr>
              <a:t>certification</a:t>
            </a:r>
            <a:r>
              <a:rPr lang="fr-FR" sz="2800" dirty="0">
                <a:solidFill>
                  <a:schemeClr val="tx1"/>
                </a:solidFill>
                <a:latin typeface="Calibri"/>
              </a:rPr>
              <a:t/>
            </a:r>
            <a:br>
              <a:rPr lang="fr-FR" sz="2800" dirty="0">
                <a:solidFill>
                  <a:schemeClr val="tx1"/>
                </a:solidFill>
                <a:latin typeface="Calibri"/>
              </a:rPr>
            </a:br>
            <a:endParaRPr lang="fr-FR" sz="2800" dirty="0">
              <a:solidFill>
                <a:schemeClr val="tx1"/>
              </a:solidFill>
            </a:endParaRPr>
          </a:p>
        </p:txBody>
      </p:sp>
      <p:sp>
        <p:nvSpPr>
          <p:cNvPr id="3" name="Espace réservé du contenu 2"/>
          <p:cNvSpPr>
            <a:spLocks noGrp="1"/>
          </p:cNvSpPr>
          <p:nvPr>
            <p:ph sz="half" idx="1"/>
          </p:nvPr>
        </p:nvSpPr>
        <p:spPr>
          <a:xfrm>
            <a:off x="1031870" y="1898680"/>
            <a:ext cx="3311529" cy="1799398"/>
          </a:xfrm>
        </p:spPr>
        <p:txBody>
          <a:bodyPr>
            <a:normAutofit lnSpcReduction="10000"/>
          </a:bodyPr>
          <a:lstStyle/>
          <a:p>
            <a:r>
              <a:rPr lang="fr-FR" dirty="0">
                <a:solidFill>
                  <a:srgbClr val="000000"/>
                </a:solidFill>
                <a:latin typeface="ArialMT"/>
              </a:rPr>
              <a:t>n° 1 Organisation et production culinaire</a:t>
            </a:r>
          </a:p>
          <a:p>
            <a:r>
              <a:rPr lang="fr-FR" dirty="0">
                <a:solidFill>
                  <a:srgbClr val="000000"/>
                </a:solidFill>
                <a:latin typeface="ArialMT"/>
              </a:rPr>
              <a:t>n° 2 Communication et commercialisation en restauration</a:t>
            </a:r>
          </a:p>
          <a:p>
            <a:endParaRPr lang="fr-FR" dirty="0"/>
          </a:p>
        </p:txBody>
      </p:sp>
      <p:sp>
        <p:nvSpPr>
          <p:cNvPr id="4" name="Espace réservé du contenu 3"/>
          <p:cNvSpPr>
            <a:spLocks noGrp="1"/>
          </p:cNvSpPr>
          <p:nvPr>
            <p:ph sz="half" idx="2"/>
          </p:nvPr>
        </p:nvSpPr>
        <p:spPr>
          <a:xfrm>
            <a:off x="4480495" y="1898680"/>
            <a:ext cx="4533412" cy="1780346"/>
          </a:xfrm>
        </p:spPr>
        <p:txBody>
          <a:bodyPr>
            <a:normAutofit lnSpcReduction="10000"/>
          </a:bodyPr>
          <a:lstStyle/>
          <a:p>
            <a:r>
              <a:rPr lang="fr-FR" dirty="0">
                <a:solidFill>
                  <a:srgbClr val="FFFFFF"/>
                </a:solidFill>
                <a:latin typeface="Calibri"/>
              </a:rPr>
              <a:t>n</a:t>
            </a:r>
            <a:r>
              <a:rPr lang="fr-FR" dirty="0">
                <a:solidFill>
                  <a:srgbClr val="000000"/>
                </a:solidFill>
                <a:latin typeface="ArialMT"/>
              </a:rPr>
              <a:t>° </a:t>
            </a:r>
            <a:r>
              <a:rPr lang="fr-FR" dirty="0">
                <a:solidFill>
                  <a:srgbClr val="000000"/>
                </a:solidFill>
                <a:latin typeface="Calibri"/>
              </a:rPr>
              <a:t>1 Communication, démarche commerciale et relation clientèle</a:t>
            </a:r>
          </a:p>
          <a:p>
            <a:r>
              <a:rPr lang="fr-FR" dirty="0">
                <a:solidFill>
                  <a:srgbClr val="000000"/>
                </a:solidFill>
                <a:latin typeface="Calibri"/>
              </a:rPr>
              <a:t>n</a:t>
            </a:r>
            <a:r>
              <a:rPr lang="fr-FR" dirty="0">
                <a:solidFill>
                  <a:srgbClr val="000000"/>
                </a:solidFill>
                <a:latin typeface="ArialMT"/>
              </a:rPr>
              <a:t>° </a:t>
            </a:r>
            <a:r>
              <a:rPr lang="fr-FR" dirty="0">
                <a:solidFill>
                  <a:srgbClr val="000000"/>
                </a:solidFill>
                <a:latin typeface="Calibri"/>
              </a:rPr>
              <a:t>2 Organisation et services en restauration</a:t>
            </a:r>
          </a:p>
          <a:p>
            <a:endParaRPr lang="fr-FR" dirty="0">
              <a:solidFill>
                <a:srgbClr val="000000"/>
              </a:solidFill>
            </a:endParaRPr>
          </a:p>
        </p:txBody>
      </p:sp>
      <p:pic>
        <p:nvPicPr>
          <p:cNvPr id="5" name="Image 4" descr="FD000647.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758" y="1711192"/>
            <a:ext cx="808431" cy="808431"/>
          </a:xfrm>
          <a:prstGeom prst="rect">
            <a:avLst/>
          </a:prstGeom>
        </p:spPr>
      </p:pic>
      <p:pic>
        <p:nvPicPr>
          <p:cNvPr id="6" name="Image 5" descr="aa044539.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6086" y="1749255"/>
            <a:ext cx="917821" cy="1540736"/>
          </a:xfrm>
          <a:prstGeom prst="rect">
            <a:avLst/>
          </a:prstGeom>
        </p:spPr>
      </p:pic>
      <p:sp>
        <p:nvSpPr>
          <p:cNvPr id="7" name="ZoneTexte 6"/>
          <p:cNvSpPr txBox="1"/>
          <p:nvPr/>
        </p:nvSpPr>
        <p:spPr>
          <a:xfrm>
            <a:off x="3060496" y="1417638"/>
            <a:ext cx="2839998" cy="369332"/>
          </a:xfrm>
          <a:prstGeom prst="rect">
            <a:avLst/>
          </a:prstGeom>
          <a:noFill/>
        </p:spPr>
        <p:txBody>
          <a:bodyPr wrap="square" rtlCol="0">
            <a:spAutoFit/>
          </a:bodyPr>
          <a:lstStyle/>
          <a:p>
            <a:r>
              <a:rPr lang="fr-FR" dirty="0" smtClean="0">
                <a:solidFill>
                  <a:srgbClr val="CCFFCC"/>
                </a:solidFill>
              </a:rPr>
              <a:t>    </a:t>
            </a:r>
            <a:r>
              <a:rPr lang="fr-FR" b="1" dirty="0" smtClean="0">
                <a:solidFill>
                  <a:schemeClr val="accent5">
                    <a:lumMod val="75000"/>
                  </a:schemeClr>
                </a:solidFill>
              </a:rPr>
              <a:t> 2 SPÉCIFIQUES</a:t>
            </a:r>
            <a:endParaRPr lang="fr-FR" b="1" dirty="0">
              <a:solidFill>
                <a:schemeClr val="accent5">
                  <a:lumMod val="75000"/>
                </a:schemeClr>
              </a:solidFill>
            </a:endParaRPr>
          </a:p>
        </p:txBody>
      </p:sp>
      <p:sp>
        <p:nvSpPr>
          <p:cNvPr id="9" name="ZoneTexte 8"/>
          <p:cNvSpPr txBox="1"/>
          <p:nvPr/>
        </p:nvSpPr>
        <p:spPr>
          <a:xfrm>
            <a:off x="3417701" y="3749794"/>
            <a:ext cx="2125587" cy="461665"/>
          </a:xfrm>
          <a:prstGeom prst="rect">
            <a:avLst/>
          </a:prstGeom>
          <a:noFill/>
        </p:spPr>
        <p:txBody>
          <a:bodyPr wrap="square" rtlCol="0">
            <a:spAutoFit/>
          </a:bodyPr>
          <a:lstStyle/>
          <a:p>
            <a:r>
              <a:rPr lang="fr-FR" sz="2400" b="1" dirty="0" smtClean="0">
                <a:solidFill>
                  <a:srgbClr val="5F8804"/>
                </a:solidFill>
              </a:rPr>
              <a:t>3 COMMUNS</a:t>
            </a:r>
            <a:endParaRPr lang="fr-FR" sz="2400" b="1" dirty="0">
              <a:solidFill>
                <a:srgbClr val="5F8804"/>
              </a:solidFill>
            </a:endParaRPr>
          </a:p>
        </p:txBody>
      </p:sp>
      <p:sp>
        <p:nvSpPr>
          <p:cNvPr id="10" name="ZoneTexte 9"/>
          <p:cNvSpPr txBox="1"/>
          <p:nvPr/>
        </p:nvSpPr>
        <p:spPr>
          <a:xfrm>
            <a:off x="1464098" y="4494405"/>
            <a:ext cx="7126455" cy="1569660"/>
          </a:xfrm>
          <a:prstGeom prst="rect">
            <a:avLst/>
          </a:prstGeom>
          <a:noFill/>
        </p:spPr>
        <p:txBody>
          <a:bodyPr wrap="square" rtlCol="0">
            <a:spAutoFit/>
          </a:bodyPr>
          <a:lstStyle/>
          <a:p>
            <a:r>
              <a:rPr lang="fr-FR" sz="2400" dirty="0">
                <a:solidFill>
                  <a:schemeClr val="accent6">
                    <a:lumMod val="60000"/>
                    <a:lumOff val="40000"/>
                  </a:schemeClr>
                </a:solidFill>
                <a:latin typeface="Calibri"/>
              </a:rPr>
              <a:t>n</a:t>
            </a:r>
            <a:r>
              <a:rPr lang="fr-FR" sz="2400" dirty="0">
                <a:solidFill>
                  <a:schemeClr val="accent6">
                    <a:lumMod val="60000"/>
                    <a:lumOff val="40000"/>
                  </a:schemeClr>
                </a:solidFill>
                <a:latin typeface="ArialMT"/>
              </a:rPr>
              <a:t>° </a:t>
            </a:r>
            <a:r>
              <a:rPr lang="fr-FR" sz="2400" dirty="0">
                <a:solidFill>
                  <a:schemeClr val="accent6">
                    <a:lumMod val="60000"/>
                    <a:lumOff val="40000"/>
                  </a:schemeClr>
                </a:solidFill>
                <a:latin typeface="Calibri"/>
              </a:rPr>
              <a:t>3 Animation et gestion d’équipe en restauration </a:t>
            </a:r>
            <a:endParaRPr lang="fr-FR" sz="2400" dirty="0" smtClean="0">
              <a:solidFill>
                <a:schemeClr val="accent6">
                  <a:lumMod val="60000"/>
                  <a:lumOff val="40000"/>
                </a:schemeClr>
              </a:solidFill>
              <a:latin typeface="Calibri"/>
            </a:endParaRPr>
          </a:p>
          <a:p>
            <a:r>
              <a:rPr lang="fr-FR" sz="2400" dirty="0" smtClean="0">
                <a:solidFill>
                  <a:schemeClr val="accent6">
                    <a:lumMod val="60000"/>
                    <a:lumOff val="40000"/>
                  </a:schemeClr>
                </a:solidFill>
                <a:latin typeface="Calibri"/>
              </a:rPr>
              <a:t>n</a:t>
            </a:r>
            <a:r>
              <a:rPr lang="fr-FR" sz="2400" dirty="0">
                <a:solidFill>
                  <a:schemeClr val="accent6">
                    <a:lumMod val="60000"/>
                    <a:lumOff val="40000"/>
                  </a:schemeClr>
                </a:solidFill>
                <a:latin typeface="ArialMT"/>
              </a:rPr>
              <a:t>° </a:t>
            </a:r>
            <a:r>
              <a:rPr lang="fr-FR" sz="2400" dirty="0">
                <a:solidFill>
                  <a:schemeClr val="accent6">
                    <a:lumMod val="60000"/>
                    <a:lumOff val="40000"/>
                  </a:schemeClr>
                </a:solidFill>
                <a:latin typeface="Calibri"/>
              </a:rPr>
              <a:t>4 Gestion des approvisionnements</a:t>
            </a:r>
          </a:p>
          <a:p>
            <a:r>
              <a:rPr lang="fr-FR" sz="2400" dirty="0">
                <a:solidFill>
                  <a:schemeClr val="accent6">
                    <a:lumMod val="60000"/>
                    <a:lumOff val="40000"/>
                  </a:schemeClr>
                </a:solidFill>
                <a:latin typeface="Calibri"/>
              </a:rPr>
              <a:t>et d’exploitation en restauration </a:t>
            </a:r>
            <a:endParaRPr lang="fr-FR" sz="2400" dirty="0" smtClean="0">
              <a:solidFill>
                <a:schemeClr val="accent6">
                  <a:lumMod val="60000"/>
                  <a:lumOff val="40000"/>
                </a:schemeClr>
              </a:solidFill>
              <a:latin typeface="Calibri"/>
            </a:endParaRPr>
          </a:p>
          <a:p>
            <a:r>
              <a:rPr lang="fr-FR" sz="2400" dirty="0" smtClean="0">
                <a:solidFill>
                  <a:schemeClr val="accent6">
                    <a:lumMod val="60000"/>
                    <a:lumOff val="40000"/>
                  </a:schemeClr>
                </a:solidFill>
                <a:latin typeface="Calibri"/>
              </a:rPr>
              <a:t>n</a:t>
            </a:r>
            <a:r>
              <a:rPr lang="fr-FR" sz="2400" dirty="0">
                <a:solidFill>
                  <a:schemeClr val="accent6">
                    <a:lumMod val="60000"/>
                    <a:lumOff val="40000"/>
                  </a:schemeClr>
                </a:solidFill>
                <a:latin typeface="ArialMT"/>
              </a:rPr>
              <a:t>° </a:t>
            </a:r>
            <a:r>
              <a:rPr lang="fr-FR" sz="2400" dirty="0">
                <a:solidFill>
                  <a:schemeClr val="accent6">
                    <a:lumMod val="60000"/>
                    <a:lumOff val="40000"/>
                  </a:schemeClr>
                </a:solidFill>
                <a:latin typeface="Calibri"/>
              </a:rPr>
              <a:t>5 Démarche qualité en restauration</a:t>
            </a:r>
            <a:endParaRPr lang="fr-FR" sz="2400" dirty="0">
              <a:solidFill>
                <a:schemeClr val="accent6">
                  <a:lumMod val="60000"/>
                  <a:lumOff val="40000"/>
                </a:schemeClr>
              </a:solidFill>
            </a:endParaRPr>
          </a:p>
        </p:txBody>
      </p:sp>
    </p:spTree>
    <p:extLst>
      <p:ext uri="{BB962C8B-B14F-4D97-AF65-F5344CB8AC3E}">
        <p14:creationId xmlns:p14="http://schemas.microsoft.com/office/powerpoint/2010/main" val="41000198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53515" y="453420"/>
            <a:ext cx="8467077" cy="6463308"/>
          </a:xfrm>
          <a:prstGeom prst="rect">
            <a:avLst/>
          </a:prstGeom>
          <a:noFill/>
          <a:effectLst>
            <a:glow rad="139700">
              <a:schemeClr val="accent2">
                <a:satMod val="175000"/>
                <a:alpha val="40000"/>
              </a:schemeClr>
            </a:glow>
            <a:softEdge rad="88900"/>
          </a:effectLst>
        </p:spPr>
        <p:txBody>
          <a:bodyPr wrap="square" rtlCol="0">
            <a:spAutoFit/>
          </a:bodyPr>
          <a:lstStyle/>
          <a:p>
            <a:r>
              <a:rPr lang="fr-FR" sz="2000" b="1" dirty="0" smtClean="0"/>
              <a:t>La première session généralisée aura lieu en 2014 et a commencé à titre expérimental en 2009 dans plusieurs académies (Réunion, Nice…)</a:t>
            </a:r>
          </a:p>
          <a:p>
            <a:endParaRPr lang="fr-FR" sz="2000" b="1" dirty="0" smtClean="0"/>
          </a:p>
          <a:p>
            <a:r>
              <a:rPr lang="fr-FR" sz="2000" b="1" dirty="0" smtClean="0"/>
              <a:t>« Le </a:t>
            </a:r>
            <a:r>
              <a:rPr lang="fr-FR" b="1" dirty="0" smtClean="0"/>
              <a:t>titulaire du Bac Professionnel </a:t>
            </a:r>
            <a:r>
              <a:rPr lang="fr-FR" b="1" u="sng" dirty="0" smtClean="0"/>
              <a:t>Commercialisation &amp; services en restauration</a:t>
            </a:r>
            <a:r>
              <a:rPr lang="fr-FR" b="1" dirty="0" smtClean="0"/>
              <a:t>, peut exercer dans les milieux de l’hôtellerie et de la restauration, les secteurs de distribution des boissons, l’hypermarché. » 					</a:t>
            </a:r>
            <a:r>
              <a:rPr lang="fr-FR" sz="2000" b="1" dirty="0" smtClean="0"/>
              <a:t>		</a:t>
            </a:r>
            <a:r>
              <a:rPr lang="fr-FR" sz="1600" b="1" dirty="0" smtClean="0"/>
              <a:t>référentiel</a:t>
            </a:r>
            <a:endParaRPr lang="fr-FR" sz="1600" dirty="0" smtClean="0"/>
          </a:p>
          <a:p>
            <a:r>
              <a:rPr lang="fr-FR" sz="2000" u="sng" dirty="0" smtClean="0">
                <a:solidFill>
                  <a:schemeClr val="accent2"/>
                </a:solidFill>
              </a:rPr>
              <a:t>OBJECTIFS du baccalauréat</a:t>
            </a:r>
          </a:p>
          <a:p>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Communiquer</a:t>
            </a:r>
            <a:r>
              <a:rPr lang="fr-FR" sz="2000" dirty="0" smtClean="0">
                <a:solidFill>
                  <a:srgbClr val="FF4040"/>
                </a:solidFill>
              </a:rPr>
              <a:t> </a:t>
            </a:r>
            <a:r>
              <a:rPr lang="fr-FR" sz="2000" dirty="0"/>
              <a:t>avec la clientèle</a:t>
            </a:r>
            <a:r>
              <a:rPr lang="fr-FR" sz="2000" dirty="0" smtClean="0"/>
              <a:t>.</a:t>
            </a:r>
            <a:endParaRPr lang="fr-FR" sz="2000" u="sng" dirty="0" smtClean="0">
              <a:solidFill>
                <a:schemeClr val="accent2"/>
              </a:solidFill>
            </a:endParaRPr>
          </a:p>
          <a:p>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Analyser</a:t>
            </a:r>
            <a:r>
              <a:rPr lang="fr-FR" sz="2000" dirty="0" smtClean="0"/>
              <a:t> des situations professionnelles, prendre des </a:t>
            </a: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initiatives, </a:t>
            </a:r>
            <a:r>
              <a:rPr lang="fr-FR" sz="2000" dirty="0" smtClean="0"/>
              <a:t>acquérir </a:t>
            </a: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rapidité et dextérité,</a:t>
            </a:r>
          </a:p>
          <a:p>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Animer</a:t>
            </a:r>
            <a:r>
              <a:rPr lang="fr-FR" sz="2000" dirty="0" smtClean="0"/>
              <a:t> une équipe, et développer des </a:t>
            </a: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actions commerciales </a:t>
            </a:r>
            <a:r>
              <a:rPr lang="fr-FR" sz="2000" dirty="0" smtClean="0"/>
              <a:t>(y compris en langue étrangère),</a:t>
            </a:r>
          </a:p>
          <a:p>
            <a:r>
              <a:rPr lang="fr-FR" sz="2000" dirty="0" smtClean="0"/>
              <a:t>Connaître les procédures</a:t>
            </a:r>
            <a:r>
              <a:rPr lang="fr-FR" sz="2000" dirty="0" smtClean="0">
                <a:solidFill>
                  <a:srgbClr val="FF4040"/>
                </a:solidFill>
              </a:rPr>
              <a:t> </a:t>
            </a: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d’organisation du travail, la gestion et l’informatique</a:t>
            </a:r>
            <a:endParaRPr lang="fr-FR" sz="2000" dirty="0" smtClean="0">
              <a:solidFill>
                <a:srgbClr val="FF4040"/>
              </a:solidFill>
              <a:effectLst>
                <a:glow rad="139700">
                  <a:schemeClr val="accent2">
                    <a:satMod val="175000"/>
                    <a:alpha val="40000"/>
                  </a:schemeClr>
                </a:glow>
              </a:effectLst>
            </a:endParaRPr>
          </a:p>
          <a:p>
            <a:r>
              <a:rPr lang="fr-FR" sz="2000" b="1" dirty="0" smtClean="0"/>
              <a:t>         Formation sur 3 </a:t>
            </a:r>
            <a:r>
              <a:rPr lang="fr-FR" sz="2000" b="1" smtClean="0"/>
              <a:t>ans</a:t>
            </a:r>
            <a:r>
              <a:rPr lang="fr-FR" sz="2000"/>
              <a:t> </a:t>
            </a:r>
            <a:r>
              <a:rPr lang="fr-FR" sz="2000" smtClean="0"/>
              <a:t>dont 22 </a:t>
            </a:r>
            <a:r>
              <a:rPr lang="fr-FR" sz="2000" dirty="0" smtClean="0"/>
              <a:t>semaines en </a:t>
            </a:r>
            <a:r>
              <a:rPr lang="fr-FR" sz="2000" smtClean="0"/>
              <a:t>milieu professionnel</a:t>
            </a:r>
          </a:p>
          <a:p>
            <a:r>
              <a:rPr lang="fr-FR" sz="2000" smtClean="0"/>
              <a:t> </a:t>
            </a:r>
            <a:endParaRPr lang="fr-FR" sz="2000" dirty="0" smtClean="0"/>
          </a:p>
          <a:p>
            <a:r>
              <a:rPr lang="fr-FR" sz="2000" dirty="0" smtClean="0">
                <a:solidFill>
                  <a:srgbClr val="CCFFCC"/>
                </a:solidFill>
              </a:rPr>
              <a:t>       </a:t>
            </a:r>
            <a:r>
              <a:rPr lang="fr-FR" sz="2000" dirty="0" smtClean="0">
                <a:solidFill>
                  <a:srgbClr val="008000"/>
                </a:solidFill>
              </a:rPr>
              <a:t>Certification intermédiaire de niveau V obligatoire, en cours de scolarité.</a:t>
            </a:r>
          </a:p>
          <a:p>
            <a:endParaRPr lang="fr-FR" b="1" dirty="0"/>
          </a:p>
        </p:txBody>
      </p:sp>
    </p:spTree>
    <p:extLst>
      <p:ext uri="{BB962C8B-B14F-4D97-AF65-F5344CB8AC3E}">
        <p14:creationId xmlns:p14="http://schemas.microsoft.com/office/powerpoint/2010/main" val="24807397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Brise.thmx</Template>
  <TotalTime>145</TotalTime>
  <Words>398</Words>
  <Application>Microsoft Macintosh PowerPoint</Application>
  <PresentationFormat>Présentation à l'écran (4:3)</PresentationFormat>
  <Paragraphs>47</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Brise</vt:lpstr>
      <vt:lpstr>LPCH Escoffier Nouméa</vt:lpstr>
      <vt:lpstr>Deux nouveaux baccalauréats professionnels </vt:lpstr>
      <vt:lpstr>baccalauréat professionnel "cuisine" et baccalauréat professionnel "commercialisation et services en restauration »</vt:lpstr>
      <vt:lpstr>baccalauréat professionnel cuisine. </vt:lpstr>
      <vt:lpstr>baccalauréat professionnel commercialisation et services en restauration. </vt:lpstr>
      <vt:lpstr>Cinq pôles dans les référentiels d’activités professionnelles Cinq pôles d’activités professionnelles dans les référentiels de certification </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Jean-Paul</dc:creator>
  <cp:lastModifiedBy>Jean-Paul</cp:lastModifiedBy>
  <cp:revision>15</cp:revision>
  <dcterms:created xsi:type="dcterms:W3CDTF">2011-11-23T18:35:03Z</dcterms:created>
  <dcterms:modified xsi:type="dcterms:W3CDTF">2011-11-29T21:33:09Z</dcterms:modified>
</cp:coreProperties>
</file>