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handoutMasterIdLst>
    <p:handoutMasterId r:id="rId11"/>
  </p:handoutMasterIdLst>
  <p:sldIdLst>
    <p:sldId id="256" r:id="rId2"/>
    <p:sldId id="257" r:id="rId3"/>
    <p:sldId id="261" r:id="rId4"/>
    <p:sldId id="259" r:id="rId5"/>
    <p:sldId id="260" r:id="rId6"/>
    <p:sldId id="258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7192"/>
    <a:srgbClr val="799CB9"/>
    <a:srgbClr val="95B0C7"/>
    <a:srgbClr val="AAC0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573" autoAdjust="0"/>
    <p:restoredTop sz="94660"/>
  </p:normalViewPr>
  <p:slideViewPr>
    <p:cSldViewPr>
      <p:cViewPr>
        <p:scale>
          <a:sx n="100" d="100"/>
          <a:sy n="100" d="100"/>
        </p:scale>
        <p:origin x="-155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B37AE-97F4-472D-9DFE-EE78C9A2E1E6}" type="datetimeFigureOut">
              <a:rPr lang="fr-FR" smtClean="0"/>
              <a:pPr/>
              <a:t>13/11/11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84785-C7B2-4AFC-A034-C2864FD5A1E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718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8D7C-4DF0-48EC-ADA7-2B2B7E28FCE1}" type="datetimeFigureOut">
              <a:rPr lang="fr-FR" smtClean="0"/>
              <a:pPr/>
              <a:t>13/11/11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A5D2-7173-4F25-ACDA-F398FFC9728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8D7C-4DF0-48EC-ADA7-2B2B7E28FCE1}" type="datetimeFigureOut">
              <a:rPr lang="fr-FR" smtClean="0"/>
              <a:pPr/>
              <a:t>13/11/11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A5D2-7173-4F25-ACDA-F398FFC9728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8D7C-4DF0-48EC-ADA7-2B2B7E28FCE1}" type="datetimeFigureOut">
              <a:rPr lang="fr-FR" smtClean="0"/>
              <a:pPr/>
              <a:t>13/11/11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A5D2-7173-4F25-ACDA-F398FFC9728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Lucette </a:t>
            </a:r>
            <a:r>
              <a:rPr lang="fr-FR" dirty="0" err="1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POLETTI</a:t>
            </a:r>
            <a:r>
              <a:rPr lang="fr-FR" baseline="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                                                                        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Comment apprendre par compétences</a:t>
            </a:r>
            <a:endParaRPr lang="fr-FR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8D7C-4DF0-48EC-ADA7-2B2B7E28FCE1}" type="datetimeFigureOut">
              <a:rPr lang="fr-FR" smtClean="0"/>
              <a:pPr/>
              <a:t>13/11/11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A5D2-7173-4F25-ACDA-F398FFC9728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8D7C-4DF0-48EC-ADA7-2B2B7E28FCE1}" type="datetimeFigureOut">
              <a:rPr lang="fr-FR" smtClean="0"/>
              <a:pPr/>
              <a:t>13/11/11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A5D2-7173-4F25-ACDA-F398FFC9728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8D7C-4DF0-48EC-ADA7-2B2B7E28FCE1}" type="datetimeFigureOut">
              <a:rPr lang="fr-FR" smtClean="0"/>
              <a:pPr/>
              <a:t>13/11/11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A5D2-7173-4F25-ACDA-F398FFC9728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8D7C-4DF0-48EC-ADA7-2B2B7E28FCE1}" type="datetimeFigureOut">
              <a:rPr lang="fr-FR" smtClean="0"/>
              <a:pPr/>
              <a:t>13/11/11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A5D2-7173-4F25-ACDA-F398FFC9728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8D7C-4DF0-48EC-ADA7-2B2B7E28FCE1}" type="datetimeFigureOut">
              <a:rPr lang="fr-FR" smtClean="0"/>
              <a:pPr/>
              <a:t>13/11/11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A5D2-7173-4F25-ACDA-F398FFC9728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8D7C-4DF0-48EC-ADA7-2B2B7E28FCE1}" type="datetimeFigureOut">
              <a:rPr lang="fr-FR" smtClean="0"/>
              <a:pPr/>
              <a:t>13/11/11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CA5D2-7173-4F25-ACDA-F398FFC9728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D8D7C-4DF0-48EC-ADA7-2B2B7E28FCE1}" type="datetimeFigureOut">
              <a:rPr lang="fr-FR" smtClean="0"/>
              <a:pPr/>
              <a:t>13/11/11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DCA5D2-7173-4F25-ACDA-F398FFC9728A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4D8D7C-4DF0-48EC-ADA7-2B2B7E28FCE1}" type="datetimeFigureOut">
              <a:rPr lang="fr-FR" smtClean="0"/>
              <a:pPr/>
              <a:t>13/11/11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DCA5D2-7173-4F25-ACDA-F398FFC9728A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Relationship Id="rId3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wmf"/><Relationship Id="rId5" Type="http://schemas.openxmlformats.org/officeDocument/2006/relationships/image" Target="../media/image8.wmf"/><Relationship Id="rId6" Type="http://schemas.openxmlformats.org/officeDocument/2006/relationships/image" Target="../media/image9.wmf"/><Relationship Id="rId7" Type="http://schemas.openxmlformats.org/officeDocument/2006/relationships/image" Target="../media/image10.wmf"/><Relationship Id="rId8" Type="http://schemas.openxmlformats.org/officeDocument/2006/relationships/image" Target="../media/image11.wmf"/><Relationship Id="rId9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4" Type="http://schemas.openxmlformats.org/officeDocument/2006/relationships/image" Target="../media/image7.wmf"/><Relationship Id="rId5" Type="http://schemas.openxmlformats.org/officeDocument/2006/relationships/image" Target="../media/image10.wmf"/><Relationship Id="rId6" Type="http://schemas.openxmlformats.org/officeDocument/2006/relationships/image" Target="../media/image13.wmf"/><Relationship Id="rId7" Type="http://schemas.openxmlformats.org/officeDocument/2006/relationships/image" Target="../media/image11.wmf"/><Relationship Id="rId8" Type="http://schemas.openxmlformats.org/officeDocument/2006/relationships/image" Target="../media/image9.wmf"/><Relationship Id="rId9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24" y="2000240"/>
            <a:ext cx="7851648" cy="1828800"/>
          </a:xfrm>
        </p:spPr>
        <p:txBody>
          <a:bodyPr/>
          <a:lstStyle/>
          <a:p>
            <a:r>
              <a:rPr lang="fr-FR" dirty="0" smtClean="0"/>
              <a:t>Comment apprendre par compétences</a:t>
            </a:r>
            <a:endParaRPr lang="fr-FR" dirty="0"/>
          </a:p>
        </p:txBody>
      </p:sp>
      <p:pic>
        <p:nvPicPr>
          <p:cNvPr id="5125" name="Picture 5" descr="C:\Users\Lucette\AppData\Local\Microsoft\Windows\Temporary Internet Files\Content.IE5\XT9OQ0GA\MC90028897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57736"/>
            <a:ext cx="3030372" cy="2000264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6084168" y="5157192"/>
            <a:ext cx="2548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Lucette </a:t>
            </a:r>
            <a:r>
              <a:rPr lang="fr-FR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POLETTI</a:t>
            </a:r>
            <a:r>
              <a:rPr lang="fr-FR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, IEN</a:t>
            </a:r>
            <a:endParaRPr lang="fr-FR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214678" y="1714488"/>
            <a:ext cx="4802078" cy="230832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Arial Narrow" pitchFamily="34" charset="0"/>
              </a:rPr>
              <a:t>« Une compétence est la faculté de mobiliser un ensemble de ressources cognitives (savoirs, capacités, informations..) pour faire face avec pertinence et efficacité à une famille de situations. »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43253" y="4324356"/>
            <a:ext cx="4786346" cy="1200329"/>
          </a:xfrm>
          <a:prstGeom prst="rect">
            <a:avLst/>
          </a:prstGeom>
          <a:noFill/>
          <a:ln w="9525">
            <a:solidFill>
              <a:schemeClr val="accent5">
                <a:lumMod val="75000"/>
              </a:schemeClr>
            </a:solidFill>
            <a:prstDash val="sys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i="1" dirty="0" smtClean="0">
                <a:latin typeface="Arial Narrow" pitchFamily="34" charset="0"/>
              </a:rPr>
              <a:t>« La compétence est la mobilisation ou l'activation de plusieurs savoirs, dans une situation et un contexte données »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071670" y="857232"/>
            <a:ext cx="4190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Qu’est-ce qu’une compétence </a:t>
            </a:r>
            <a:r>
              <a:rPr lang="fr-FR" sz="2400" b="1" dirty="0" smtClean="0">
                <a:latin typeface="+mj-lt"/>
              </a:rPr>
              <a:t>?</a:t>
            </a:r>
            <a:endParaRPr lang="fr-FR" sz="2400" b="1" dirty="0">
              <a:latin typeface="+mj-lt"/>
            </a:endParaRPr>
          </a:p>
        </p:txBody>
      </p:sp>
      <p:pic>
        <p:nvPicPr>
          <p:cNvPr id="4098" name="Picture 2" descr="C:\Users\Lucette\AppData\Local\Microsoft\Windows\Temporary Internet Files\Content.IE5\XT9OQ0GA\MC9000787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1224241" cy="153511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42910" y="1714488"/>
            <a:ext cx="2428892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Philippe </a:t>
            </a:r>
            <a:r>
              <a:rPr lang="fr-FR" dirty="0" err="1" smtClean="0">
                <a:latin typeface="+mj-lt"/>
              </a:rPr>
              <a:t>Perrenoud</a:t>
            </a:r>
            <a:r>
              <a:rPr lang="fr-FR" dirty="0" smtClean="0">
                <a:latin typeface="+mj-lt"/>
              </a:rPr>
              <a:t>, Université de Genève </a:t>
            </a:r>
            <a:endParaRPr lang="fr-FR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1472" y="4357694"/>
            <a:ext cx="2428892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latin typeface="+mj-lt"/>
              </a:rPr>
              <a:t>Guy Le </a:t>
            </a:r>
            <a:r>
              <a:rPr lang="fr-FR" dirty="0" err="1" smtClean="0">
                <a:latin typeface="+mj-lt"/>
              </a:rPr>
              <a:t>Boterf</a:t>
            </a:r>
            <a:endParaRPr lang="fr-FR" dirty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097" grpId="0" animBg="1"/>
      <p:bldP spid="7" grpId="0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928794" y="2714620"/>
            <a:ext cx="5572164" cy="461665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i="1" dirty="0" smtClean="0">
                <a:latin typeface="Arial Narrow" pitchFamily="34" charset="0"/>
              </a:rPr>
              <a:t>« Savoir s’orienter dans une ville inconnue »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071670" y="857232"/>
            <a:ext cx="4190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Qu’est-ce qu’une compétence </a:t>
            </a:r>
            <a:r>
              <a:rPr lang="fr-FR" sz="2400" b="1" dirty="0" smtClean="0">
                <a:latin typeface="+mj-lt"/>
              </a:rPr>
              <a:t>?</a:t>
            </a:r>
            <a:endParaRPr lang="fr-FR" sz="2400" b="1" dirty="0">
              <a:latin typeface="+mj-lt"/>
            </a:endParaRPr>
          </a:p>
        </p:txBody>
      </p:sp>
      <p:pic>
        <p:nvPicPr>
          <p:cNvPr id="4098" name="Picture 2" descr="C:\Users\Lucette\AppData\Local\Microsoft\Windows\Temporary Internet Files\Content.IE5\XT9OQ0GA\MC9000787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1224241" cy="1535110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3071802" y="1857364"/>
            <a:ext cx="3246723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Exemple de compétence</a:t>
            </a:r>
            <a:endParaRPr lang="fr-FR" sz="24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8434" name="Picture 2" descr="C:\Users\Lucette\AppData\Local\Microsoft\Windows\Temporary Internet Files\Content.IE5\R2OS2SLL\MC90007873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428736"/>
            <a:ext cx="1007884" cy="1069971"/>
          </a:xfrm>
          <a:prstGeom prst="rect">
            <a:avLst/>
          </a:prstGeom>
          <a:noFill/>
        </p:spPr>
      </p:pic>
      <p:sp>
        <p:nvSpPr>
          <p:cNvPr id="11" name="Flèche vers le bas 10"/>
          <p:cNvSpPr/>
          <p:nvPr/>
        </p:nvSpPr>
        <p:spPr>
          <a:xfrm>
            <a:off x="4500562" y="3214686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000232" y="3714752"/>
            <a:ext cx="5572164" cy="23083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i="1" dirty="0" smtClean="0">
                <a:latin typeface="Arial Narrow" pitchFamily="34" charset="0"/>
              </a:rPr>
              <a:t>Cette compétence mobilise :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fr-FR" sz="2400" i="1" dirty="0" smtClean="0">
                <a:latin typeface="Arial Narrow" pitchFamily="34" charset="0"/>
              </a:rPr>
              <a:t> la capacité de : lire un plan, de repérer où l’on est , de demander des informations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fr-FR" sz="2400" i="1" dirty="0" smtClean="0">
                <a:latin typeface="Arial Narrow" pitchFamily="34" charset="0"/>
              </a:rPr>
              <a:t> divers savoirs : notion échelle, éléments de topographie, connaissance de certains points de repères (Georges </a:t>
            </a:r>
            <a:r>
              <a:rPr lang="fr-FR" sz="2400" i="1" dirty="0" err="1" smtClean="0">
                <a:latin typeface="Arial Narrow" pitchFamily="34" charset="0"/>
              </a:rPr>
              <a:t>Perrenoud</a:t>
            </a:r>
            <a:r>
              <a:rPr lang="fr-FR" sz="2400" i="1" dirty="0" smtClean="0">
                <a:latin typeface="Arial Narrow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animBg="1"/>
      <p:bldP spid="8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57158" y="1928802"/>
            <a:ext cx="8572560" cy="40719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Pentagone régulier 8"/>
          <p:cNvSpPr/>
          <p:nvPr/>
        </p:nvSpPr>
        <p:spPr>
          <a:xfrm>
            <a:off x="3071802" y="3214686"/>
            <a:ext cx="3071834" cy="2500330"/>
          </a:xfrm>
          <a:prstGeom prst="pentag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2214546" y="857232"/>
            <a:ext cx="5786478" cy="92333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fr-FR" dirty="0" smtClean="0"/>
              <a:t>Les compétences se construisent en s'exerçant face à des situations d'emblée complexes. "</a:t>
            </a:r>
            <a:r>
              <a:rPr lang="fr-FR" b="1" i="1" dirty="0" smtClean="0">
                <a:solidFill>
                  <a:schemeClr val="accent3">
                    <a:lumMod val="75000"/>
                  </a:schemeClr>
                </a:solidFill>
              </a:rPr>
              <a:t>Il s'agit d'apprendre, en le faisant, à faire ce qu'on ne sait pas faire</a:t>
            </a:r>
            <a:r>
              <a:rPr lang="fr-FR" dirty="0" smtClean="0"/>
              <a:t>"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714348" y="1000108"/>
            <a:ext cx="1217128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fr-FR" dirty="0" smtClean="0"/>
              <a:t>Ph </a:t>
            </a:r>
            <a:r>
              <a:rPr lang="fr-FR" dirty="0" err="1" smtClean="0"/>
              <a:t>Mérieu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357554" y="3714752"/>
            <a:ext cx="2571768" cy="1951980"/>
            <a:chOff x="3357554" y="2786058"/>
            <a:chExt cx="2571768" cy="1951980"/>
          </a:xfrm>
        </p:grpSpPr>
        <p:sp>
          <p:nvSpPr>
            <p:cNvPr id="2049" name="Rectangle 1"/>
            <p:cNvSpPr>
              <a:spLocks noChangeArrowheads="1"/>
            </p:cNvSpPr>
            <p:nvPr/>
          </p:nvSpPr>
          <p:spPr bwMode="auto">
            <a:xfrm>
              <a:off x="3357554" y="2786058"/>
              <a:ext cx="25717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Times New Roman" pitchFamily="18" charset="0"/>
                  <a:cs typeface="Arial" pitchFamily="34" charset="0"/>
                </a:rPr>
                <a:t>pour accomplir une tâche complexe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50" name="Image 2" descr="C:\Users\Lucette\AppData\Local\Microsoft\Windows\Temporary Internet Files\Content.IE5\DWZC5LM0\MC900078732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86248" y="3286124"/>
              <a:ext cx="657225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3857620" y="4214818"/>
              <a:ext cx="178595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400" b="1" i="1" dirty="0" smtClean="0">
                  <a:latin typeface="Arial Narrow" pitchFamily="34" charset="0"/>
                </a:rPr>
                <a:t>dans une situation et un contexte donnés</a:t>
              </a:r>
              <a:endParaRPr lang="fr-FR" sz="1400" dirty="0">
                <a:latin typeface="Arial Narrow" pitchFamily="34" charset="0"/>
              </a:endParaRPr>
            </a:p>
          </p:txBody>
        </p:sp>
      </p:grp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786182" y="2071678"/>
            <a:ext cx="1571636" cy="428628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/>
                <a:latin typeface="Arial Narrow" pitchFamily="34" charset="0"/>
                <a:cs typeface="Arial" pitchFamily="34" charset="0"/>
              </a:rPr>
              <a:t>Compétence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785918" y="2571744"/>
            <a:ext cx="13811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Arial Narrow" pitchFamily="34" charset="0"/>
                <a:cs typeface="Arial" pitchFamily="34" charset="0"/>
              </a:rPr>
              <a:t>ressources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Arial Narrow" pitchFamily="34" charset="0"/>
                <a:cs typeface="Arial" pitchFamily="34" charset="0"/>
              </a:rPr>
              <a:t>internes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143636" y="2643182"/>
            <a:ext cx="13811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 Narrow" pitchFamily="34" charset="0"/>
                <a:cs typeface="Arial" pitchFamily="34" charset="0"/>
              </a:rPr>
              <a:t>ressources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 Narrow" pitchFamily="34" charset="0"/>
                <a:cs typeface="Arial" pitchFamily="34" charset="0"/>
              </a:rPr>
              <a:t>externes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5286380" y="2786058"/>
            <a:ext cx="928694" cy="142876"/>
          </a:xfrm>
          <a:prstGeom prst="rightArrow">
            <a:avLst>
              <a:gd name="adj1" fmla="val 50000"/>
              <a:gd name="adj2" fmla="val 99999"/>
            </a:avLst>
          </a:prstGeom>
          <a:solidFill>
            <a:srgbClr val="95B3D7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 rot="10800000">
            <a:off x="3143240" y="2786058"/>
            <a:ext cx="719140" cy="142876"/>
          </a:xfrm>
          <a:prstGeom prst="rightArrow">
            <a:avLst>
              <a:gd name="adj1" fmla="val 50000"/>
              <a:gd name="adj2" fmla="val 99999"/>
            </a:avLst>
          </a:prstGeom>
          <a:solidFill>
            <a:srgbClr val="95B3D7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 rot="5400000">
            <a:off x="4239967" y="2896940"/>
            <a:ext cx="754554" cy="90488"/>
          </a:xfrm>
          <a:prstGeom prst="rightArrow">
            <a:avLst>
              <a:gd name="adj1" fmla="val 50000"/>
              <a:gd name="adj2" fmla="val 88157"/>
            </a:avLst>
          </a:prstGeom>
          <a:solidFill>
            <a:srgbClr val="95B3D7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 rot="10800000">
            <a:off x="1000100" y="2857496"/>
            <a:ext cx="841378" cy="392112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D6E3B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42910" y="3357562"/>
            <a:ext cx="1643074" cy="298450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Arial Narrow" pitchFamily="34" charset="0"/>
                <a:cs typeface="Arial" pitchFamily="34" charset="0"/>
              </a:rPr>
              <a:t>Connaissances*</a:t>
            </a: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42910" y="3722687"/>
            <a:ext cx="1643074" cy="298450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Arial Narrow" pitchFamily="34" charset="0"/>
                <a:cs typeface="Arial" pitchFamily="34" charset="0"/>
              </a:rPr>
              <a:t>Capacités</a:t>
            </a: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Arial Narrow" pitchFamily="34" charset="0"/>
                <a:cs typeface="Arial" pitchFamily="34" charset="0"/>
              </a:rPr>
              <a:t>**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42910" y="4079874"/>
            <a:ext cx="1643074" cy="298450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Arial Narrow" pitchFamily="34" charset="0"/>
                <a:cs typeface="Arial" pitchFamily="34" charset="0"/>
              </a:rPr>
              <a:t>Attitudes</a:t>
            </a: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Arial Narrow" pitchFamily="34" charset="0"/>
                <a:cs typeface="Arial" pitchFamily="34" charset="0"/>
              </a:rPr>
              <a:t>***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7104084" y="3457573"/>
            <a:ext cx="1682758" cy="298450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 Narrow" pitchFamily="34" charset="0"/>
                <a:cs typeface="Arial" pitchFamily="34" charset="0"/>
              </a:rPr>
              <a:t>Documents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7118372" y="3822698"/>
            <a:ext cx="1668470" cy="298450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 Narrow" pitchFamily="34" charset="0"/>
                <a:cs typeface="Arial" pitchFamily="34" charset="0"/>
              </a:rPr>
              <a:t>Outils/Matériel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7124722" y="4179885"/>
            <a:ext cx="1662120" cy="298450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984806"/>
                </a:solidFill>
                <a:effectLst/>
                <a:latin typeface="Arial Narrow" pitchFamily="34" charset="0"/>
                <a:cs typeface="Arial" pitchFamily="34" charset="0"/>
              </a:rPr>
              <a:t>Personnes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 rot="10800000" flipH="1">
            <a:off x="7500958" y="2857495"/>
            <a:ext cx="928694" cy="392113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BD4B4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000496" y="2643182"/>
            <a:ext cx="1163638" cy="3537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Narrow" pitchFamily="34" charset="0"/>
                <a:cs typeface="Arial" pitchFamily="34" charset="0"/>
              </a:rPr>
              <a:t>mobilisation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500"/>
                            </p:stCondLst>
                            <p:childTnLst>
                              <p:par>
                                <p:cTn id="6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1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2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35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500"/>
                            </p:stCondLst>
                            <p:childTnLst>
                              <p:par>
                                <p:cTn id="8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9" grpId="0" animBg="1"/>
      <p:bldP spid="2" grpId="0" animBg="1"/>
      <p:bldP spid="3" grpId="0" animBg="1"/>
      <p:bldP spid="2051" grpId="0" animBg="1"/>
      <p:bldP spid="2053" grpId="0"/>
      <p:bldP spid="2054" grpId="0"/>
      <p:bldP spid="2055" grpId="0" animBg="1"/>
      <p:bldP spid="2056" grpId="0" animBg="1"/>
      <p:bldP spid="2057" grpId="0" animBg="1"/>
      <p:bldP spid="2058" grpId="0" animBg="1"/>
      <p:bldP spid="2059" grpId="0" animBg="1"/>
      <p:bldP spid="2060" grpId="0" animBg="1"/>
      <p:bldP spid="2061" grpId="0" animBg="1"/>
      <p:bldP spid="2062" grpId="0" animBg="1"/>
      <p:bldP spid="2063" grpId="0" animBg="1"/>
      <p:bldP spid="2064" grpId="0" animBg="1"/>
      <p:bldP spid="2065" grpId="0" animBg="1"/>
      <p:bldP spid="20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5852" y="857232"/>
            <a:ext cx="65008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L'enseignement par compétences recentre sur les processus d'apprentissage plutôt que sur les contenus d'enseignement</a:t>
            </a:r>
            <a:endParaRPr lang="fr-FR" sz="20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00166" y="2285992"/>
            <a:ext cx="5643586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>
                <a:latin typeface="+mj-lt"/>
              </a:rPr>
              <a:t>L'action (ou réalisation d'une tâche) est placée au cœur de l'apprentissage. </a:t>
            </a:r>
            <a:endParaRPr lang="fr-FR" sz="2400" dirty="0">
              <a:latin typeface="+mj-lt"/>
            </a:endParaRPr>
          </a:p>
        </p:txBody>
      </p:sp>
      <p:sp>
        <p:nvSpPr>
          <p:cNvPr id="4" name="Flèche vers le bas 3"/>
          <p:cNvSpPr/>
          <p:nvPr/>
        </p:nvSpPr>
        <p:spPr>
          <a:xfrm>
            <a:off x="4214810" y="1500174"/>
            <a:ext cx="28575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714348" y="4714884"/>
            <a:ext cx="1071570" cy="50006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Action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714348" y="3429000"/>
            <a:ext cx="1214446" cy="50006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Tâche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143108" y="3357562"/>
            <a:ext cx="678661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fr-FR" sz="2000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travail à réaliser dans un contexte professionnel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  l'élève est confronté à des prises de décision des actions à réaliser pour atteindre les objectifs fixés après analyse du contexte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fr-F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143108" y="4699353"/>
            <a:ext cx="67151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intention éducative : situation d'apprentissage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située dans un contexte professionnel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  les conditions d'action et de réussite pour l'élève sont réunies.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025" grpId="0" animBg="1"/>
      <p:bldP spid="1026" grpId="0" animBg="1"/>
      <p:bldP spid="1027" grpId="0"/>
      <p:bldP spid="10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Ellipse 32"/>
          <p:cNvSpPr/>
          <p:nvPr/>
        </p:nvSpPr>
        <p:spPr>
          <a:xfrm>
            <a:off x="3143240" y="1700238"/>
            <a:ext cx="2500330" cy="244314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364" name="Image 2" descr="C:\Users\Lucette\AppData\Local\Microsoft\Windows\Temporary Internet Files\Content.IE5\DWZC5LM0\MC900078732[1].wm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660729" y="2420318"/>
            <a:ext cx="684338" cy="978643"/>
          </a:xfrm>
          <a:prstGeom prst="rect">
            <a:avLst/>
          </a:prstGeom>
          <a:noFill/>
          <a:ln>
            <a:noFill/>
          </a:ln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4049381" y="3068390"/>
            <a:ext cx="720080" cy="216024"/>
          </a:xfrm>
          <a:prstGeom prst="rightArrow">
            <a:avLst>
              <a:gd name="adj1" fmla="val 50000"/>
              <a:gd name="adj2" fmla="val 88793"/>
            </a:avLst>
          </a:prstGeom>
          <a:solidFill>
            <a:srgbClr val="95B3D7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5366" name="Image 11" descr="C:\Users\Lucette\AppData\Local\Microsoft\Windows\Temporary Internet Files\Content.IE5\7CM3A12L\MC90007862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276303"/>
            <a:ext cx="47146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3617333" y="3428430"/>
            <a:ext cx="16690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latin typeface="Arial Narrow"/>
                <a:ea typeface="Times New Roman"/>
                <a:cs typeface="Times New Roman"/>
              </a:rPr>
              <a:t>pour développer</a:t>
            </a:r>
          </a:p>
          <a:p>
            <a:r>
              <a:rPr lang="fr-FR" b="1" dirty="0" smtClean="0">
                <a:latin typeface="Arial Narrow"/>
                <a:ea typeface="Times New Roman"/>
                <a:cs typeface="Times New Roman"/>
              </a:rPr>
              <a:t> la compétence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3611727" y="1844254"/>
            <a:ext cx="14494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b="1" dirty="0" smtClean="0">
                <a:latin typeface="Arial Narrow"/>
                <a:ea typeface="Times New Roman"/>
                <a:cs typeface="Times New Roman"/>
              </a:rPr>
              <a:t>Tâche confiée</a:t>
            </a:r>
          </a:p>
          <a:p>
            <a:pPr algn="ctr">
              <a:spcAft>
                <a:spcPts val="0"/>
              </a:spcAft>
            </a:pPr>
            <a:r>
              <a:rPr lang="fr-FR" b="1" dirty="0" smtClean="0">
                <a:latin typeface="Arial Narrow"/>
                <a:ea typeface="Times New Roman"/>
                <a:cs typeface="Times New Roman"/>
              </a:rPr>
              <a:t> à l'élève</a:t>
            </a:r>
            <a:endParaRPr lang="fr-FR" sz="20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" name="Organigramme : Alternative 19"/>
          <p:cNvSpPr/>
          <p:nvPr/>
        </p:nvSpPr>
        <p:spPr>
          <a:xfrm>
            <a:off x="6715140" y="142852"/>
            <a:ext cx="2000485" cy="40862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b="1" dirty="0">
                <a:sym typeface="Wingdings"/>
              </a:rPr>
              <a:t></a:t>
            </a:r>
            <a:r>
              <a:rPr lang="fr-FR" dirty="0" smtClean="0">
                <a:sym typeface="Wingdings"/>
              </a:rPr>
              <a:t> </a:t>
            </a:r>
            <a:r>
              <a:rPr lang="fr-FR" b="1" dirty="0" smtClean="0">
                <a:latin typeface="+mj-lt"/>
              </a:rPr>
              <a:t>Quand le </a:t>
            </a:r>
            <a:r>
              <a:rPr lang="fr-FR" b="1" dirty="0">
                <a:latin typeface="+mj-lt"/>
              </a:rPr>
              <a:t>faire ?</a:t>
            </a:r>
            <a:endParaRPr lang="fr-FR" dirty="0">
              <a:latin typeface="+mj-lt"/>
            </a:endParaRPr>
          </a:p>
        </p:txBody>
      </p:sp>
      <p:sp>
        <p:nvSpPr>
          <p:cNvPr id="22" name="Organigramme : Alternative 21"/>
          <p:cNvSpPr/>
          <p:nvPr/>
        </p:nvSpPr>
        <p:spPr>
          <a:xfrm>
            <a:off x="500034" y="4572008"/>
            <a:ext cx="2273095" cy="40862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>
                <a:sym typeface="Wingdings"/>
              </a:rPr>
              <a:t></a:t>
            </a:r>
            <a:r>
              <a:rPr lang="fr-FR" dirty="0" smtClean="0">
                <a:sym typeface="Wingdings"/>
              </a:rPr>
              <a:t> </a:t>
            </a:r>
            <a:r>
              <a:rPr lang="fr-FR" b="1" dirty="0" smtClean="0">
                <a:latin typeface="+mj-lt"/>
                <a:sym typeface="Wingdings"/>
              </a:rPr>
              <a:t>Avec quoi le</a:t>
            </a:r>
            <a:r>
              <a:rPr lang="fr-FR" b="1" dirty="0" smtClean="0">
                <a:latin typeface="+mj-lt"/>
              </a:rPr>
              <a:t> </a:t>
            </a:r>
            <a:r>
              <a:rPr lang="fr-FR" b="1" dirty="0">
                <a:latin typeface="+mj-lt"/>
              </a:rPr>
              <a:t>faire ?</a:t>
            </a:r>
            <a:endParaRPr lang="fr-FR" dirty="0">
              <a:latin typeface="+mj-lt"/>
            </a:endParaRPr>
          </a:p>
        </p:txBody>
      </p:sp>
      <p:sp>
        <p:nvSpPr>
          <p:cNvPr id="23" name="Organigramme : Alternative 22"/>
          <p:cNvSpPr/>
          <p:nvPr/>
        </p:nvSpPr>
        <p:spPr>
          <a:xfrm>
            <a:off x="6143636" y="4786322"/>
            <a:ext cx="2337058" cy="40862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/>
              <a:t> </a:t>
            </a:r>
            <a:r>
              <a:rPr lang="fr-FR" dirty="0">
                <a:sym typeface="Wingdings"/>
              </a:rPr>
              <a:t></a:t>
            </a:r>
            <a:r>
              <a:rPr lang="fr-FR" dirty="0" smtClean="0">
                <a:sym typeface="Wingdings"/>
              </a:rPr>
              <a:t> </a:t>
            </a:r>
            <a:r>
              <a:rPr lang="fr-FR" b="1" dirty="0" smtClean="0">
                <a:latin typeface="+mj-lt"/>
              </a:rPr>
              <a:t>Comment le </a:t>
            </a:r>
            <a:r>
              <a:rPr lang="fr-FR" b="1" dirty="0">
                <a:latin typeface="+mj-lt"/>
              </a:rPr>
              <a:t>faire ?</a:t>
            </a:r>
            <a:endParaRPr lang="fr-FR" dirty="0"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00034" y="661554"/>
            <a:ext cx="19381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i="1" dirty="0">
                <a:latin typeface="+mj-lt"/>
              </a:rPr>
              <a:t>Descriptif de la tâche</a:t>
            </a:r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428596" y="1142984"/>
            <a:ext cx="2054225" cy="36004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4F81BD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Action (s) à réaliser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214282" y="428604"/>
            <a:ext cx="247650" cy="1017588"/>
          </a:xfrm>
          <a:prstGeom prst="curvedRightArrow">
            <a:avLst>
              <a:gd name="adj1" fmla="val 43943"/>
              <a:gd name="adj2" fmla="val 164359"/>
              <a:gd name="adj3" fmla="val 33333"/>
            </a:avLst>
          </a:prstGeom>
          <a:solidFill>
            <a:srgbClr val="B8CCE4"/>
          </a:solidFill>
          <a:ln w="9525">
            <a:solidFill>
              <a:srgbClr val="EAF1D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5377" name="Image 17" descr="C:\Users\Lucette\AppData\Local\Microsoft\Windows\Temporary Internet Files\Content.IE5\DWZC5LM0\MC90007875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71414"/>
            <a:ext cx="440303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AutoShape 15"/>
          <p:cNvCxnSpPr>
            <a:cxnSpLocks noChangeShapeType="1"/>
          </p:cNvCxnSpPr>
          <p:nvPr/>
        </p:nvCxnSpPr>
        <p:spPr bwMode="auto">
          <a:xfrm flipV="1">
            <a:off x="4429124" y="357166"/>
            <a:ext cx="1714512" cy="1366442"/>
          </a:xfrm>
          <a:prstGeom prst="straightConnector1">
            <a:avLst/>
          </a:prstGeom>
          <a:noFill/>
          <a:ln w="9525">
            <a:solidFill>
              <a:srgbClr val="365F91"/>
            </a:solidFill>
            <a:round/>
            <a:headEnd/>
            <a:tailEnd type="triangle" w="med" len="med"/>
          </a:ln>
        </p:spPr>
      </p:cxnSp>
      <p:sp>
        <p:nvSpPr>
          <p:cNvPr id="17" name="Organigramme : Alternative 16"/>
          <p:cNvSpPr/>
          <p:nvPr/>
        </p:nvSpPr>
        <p:spPr>
          <a:xfrm>
            <a:off x="428596" y="285728"/>
            <a:ext cx="2206477" cy="40862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 smtClean="0">
                <a:sym typeface="Wingdings"/>
              </a:rPr>
              <a:t> </a:t>
            </a:r>
            <a:r>
              <a:rPr lang="fr-FR" b="1" dirty="0" smtClean="0">
                <a:latin typeface="+mj-lt"/>
              </a:rPr>
              <a:t>Que </a:t>
            </a:r>
            <a:r>
              <a:rPr lang="fr-FR" b="1" dirty="0">
                <a:latin typeface="+mj-lt"/>
              </a:rPr>
              <a:t>dois-je faire ?</a:t>
            </a:r>
            <a:endParaRPr lang="fr-FR" dirty="0"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357818" y="571480"/>
            <a:ext cx="35719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 i="1" dirty="0">
                <a:latin typeface="+mj-lt"/>
              </a:rPr>
              <a:t>Durant une situation de travail : </a:t>
            </a:r>
            <a:endParaRPr lang="fr-FR" sz="1600" i="1" dirty="0" smtClean="0">
              <a:latin typeface="+mj-lt"/>
            </a:endParaRPr>
          </a:p>
          <a:p>
            <a:pPr algn="ctr"/>
            <a:r>
              <a:rPr lang="fr-FR" sz="1600" i="1" dirty="0" smtClean="0">
                <a:latin typeface="+mj-lt"/>
              </a:rPr>
              <a:t>au </a:t>
            </a:r>
            <a:r>
              <a:rPr lang="fr-FR" sz="1600" i="1" dirty="0">
                <a:latin typeface="+mj-lt"/>
              </a:rPr>
              <a:t>lycée ou centre formation (type de séances, disciplines...) ou en entreprise</a:t>
            </a:r>
            <a:r>
              <a:rPr lang="fr-FR" dirty="0"/>
              <a:t>. </a:t>
            </a:r>
          </a:p>
        </p:txBody>
      </p:sp>
      <p:sp>
        <p:nvSpPr>
          <p:cNvPr id="15376" name="AutoShape 16"/>
          <p:cNvSpPr>
            <a:spLocks noChangeArrowheads="1"/>
          </p:cNvSpPr>
          <p:nvPr/>
        </p:nvSpPr>
        <p:spPr bwMode="auto">
          <a:xfrm flipH="1">
            <a:off x="8715403" y="285728"/>
            <a:ext cx="285752" cy="1714512"/>
          </a:xfrm>
          <a:prstGeom prst="curvedRightArrow">
            <a:avLst>
              <a:gd name="adj1" fmla="val 61854"/>
              <a:gd name="adj2" fmla="val 231351"/>
              <a:gd name="adj3" fmla="val 33333"/>
            </a:avLst>
          </a:prstGeom>
          <a:solidFill>
            <a:srgbClr val="B8CCE4"/>
          </a:solidFill>
          <a:ln w="9525">
            <a:solidFill>
              <a:srgbClr val="EAF1D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5786446" y="1428736"/>
            <a:ext cx="2928958" cy="64294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4F81BD"/>
            </a:solidFill>
            <a:prstDash val="dash"/>
            <a:round/>
            <a:headEnd/>
            <a:tailEnd/>
          </a:ln>
          <a:effectLst/>
        </p:spPr>
        <p:txBody>
          <a:bodyPr vert="horz" wrap="square" lIns="18000" tIns="45720" rIns="18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Contexte réel ou d'apprentissage durant lequel se déroule l'action 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AutoShape 15"/>
          <p:cNvCxnSpPr>
            <a:cxnSpLocks noChangeShapeType="1"/>
          </p:cNvCxnSpPr>
          <p:nvPr/>
        </p:nvCxnSpPr>
        <p:spPr bwMode="auto">
          <a:xfrm>
            <a:off x="5572132" y="2445717"/>
            <a:ext cx="357190" cy="1588"/>
          </a:xfrm>
          <a:prstGeom prst="straightConnector1">
            <a:avLst/>
          </a:prstGeom>
          <a:noFill/>
          <a:ln w="9525">
            <a:solidFill>
              <a:srgbClr val="365F91"/>
            </a:solidFill>
            <a:round/>
            <a:headEnd/>
            <a:tailEnd type="triangle" w="med" len="med"/>
          </a:ln>
        </p:spPr>
      </p:cxnSp>
      <p:pic>
        <p:nvPicPr>
          <p:cNvPr id="3074" name="Image 16" descr="C:\Users\Lucette\AppData\Local\Microsoft\Windows\Temporary Internet Files\Content.IE5\R2OS2SLL\MC90007871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2143116"/>
            <a:ext cx="500066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857884" y="2731469"/>
            <a:ext cx="285752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Objectifs fixés tant en terme de :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- production : rôle de la tâche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- d'apprentissage : quelle(s) compétence(s) travaillée(s) lors de cette tâche. 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5929322" y="4017353"/>
            <a:ext cx="2697167" cy="64294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4F81BD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Réalisation (tâche accomplies)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Apprentissage (compétences )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AutoShape 16"/>
          <p:cNvSpPr>
            <a:spLocks noChangeArrowheads="1"/>
          </p:cNvSpPr>
          <p:nvPr/>
        </p:nvSpPr>
        <p:spPr bwMode="auto">
          <a:xfrm flipH="1">
            <a:off x="8715404" y="2445717"/>
            <a:ext cx="357158" cy="2000264"/>
          </a:xfrm>
          <a:prstGeom prst="curvedRightArrow">
            <a:avLst>
              <a:gd name="adj1" fmla="val 61854"/>
              <a:gd name="adj2" fmla="val 231351"/>
              <a:gd name="adj3" fmla="val 33333"/>
            </a:avLst>
          </a:prstGeom>
          <a:solidFill>
            <a:srgbClr val="B8CCE4"/>
          </a:solidFill>
          <a:ln w="9525">
            <a:solidFill>
              <a:srgbClr val="EAF1D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1" name="Organigramme : Alternative 20"/>
          <p:cNvSpPr/>
          <p:nvPr/>
        </p:nvSpPr>
        <p:spPr>
          <a:xfrm>
            <a:off x="6315731" y="2251408"/>
            <a:ext cx="2685425" cy="40862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>
                <a:sym typeface="Wingdings"/>
              </a:rPr>
              <a:t></a:t>
            </a:r>
            <a:r>
              <a:rPr lang="fr-FR" dirty="0" smtClean="0">
                <a:sym typeface="Wingdings"/>
              </a:rPr>
              <a:t> </a:t>
            </a:r>
            <a:r>
              <a:rPr lang="fr-FR" b="1" dirty="0" smtClean="0">
                <a:latin typeface="+mj-lt"/>
              </a:rPr>
              <a:t>Pourquoi dois-je </a:t>
            </a:r>
            <a:r>
              <a:rPr lang="fr-FR" b="1" dirty="0">
                <a:latin typeface="+mj-lt"/>
              </a:rPr>
              <a:t>faire ?</a:t>
            </a:r>
            <a:endParaRPr lang="fr-FR" dirty="0">
              <a:latin typeface="+mj-lt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571868" y="5143512"/>
            <a:ext cx="48577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Conditions de réalisation de la tâche : durée, lieu, autonomie...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Attitudes à adopter (savoir-être).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Façon de faire (savoir-faire) proposée sous forme de procédures, méthodes, techniques....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6072198" y="6143644"/>
            <a:ext cx="2428892" cy="35719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4F81BD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Les consignes de travail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AutoShape 16"/>
          <p:cNvSpPr>
            <a:spLocks noChangeArrowheads="1"/>
          </p:cNvSpPr>
          <p:nvPr/>
        </p:nvSpPr>
        <p:spPr bwMode="auto">
          <a:xfrm flipH="1">
            <a:off x="8501090" y="4857736"/>
            <a:ext cx="357158" cy="1785974"/>
          </a:xfrm>
          <a:prstGeom prst="curvedRightArrow">
            <a:avLst>
              <a:gd name="adj1" fmla="val 61854"/>
              <a:gd name="adj2" fmla="val 231351"/>
              <a:gd name="adj3" fmla="val 33333"/>
            </a:avLst>
          </a:prstGeom>
          <a:solidFill>
            <a:srgbClr val="B8CCE4"/>
          </a:solidFill>
          <a:ln w="9525">
            <a:solidFill>
              <a:srgbClr val="EAF1D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9" name="Image 12" descr="C:\Users\Lucette\AppData\Local\Microsoft\Windows\Temporary Internet Files\Content.IE5\XT9OQ0GA\MC900078627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4642910"/>
            <a:ext cx="571504" cy="57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AutoShape 15"/>
          <p:cNvCxnSpPr>
            <a:cxnSpLocks noChangeShapeType="1"/>
          </p:cNvCxnSpPr>
          <p:nvPr/>
        </p:nvCxnSpPr>
        <p:spPr bwMode="auto">
          <a:xfrm rot="16200000" flipH="1">
            <a:off x="4929190" y="4071942"/>
            <a:ext cx="714380" cy="571504"/>
          </a:xfrm>
          <a:prstGeom prst="straightConnector1">
            <a:avLst/>
          </a:prstGeom>
          <a:noFill/>
          <a:ln w="9525">
            <a:solidFill>
              <a:srgbClr val="365F91"/>
            </a:solidFill>
            <a:round/>
            <a:headEnd/>
            <a:tailEnd type="triangle" w="med" len="med"/>
          </a:ln>
        </p:spPr>
      </p:cxnSp>
      <p:cxnSp>
        <p:nvCxnSpPr>
          <p:cNvPr id="45" name="AutoShape 15"/>
          <p:cNvCxnSpPr>
            <a:cxnSpLocks noChangeShapeType="1"/>
          </p:cNvCxnSpPr>
          <p:nvPr/>
        </p:nvCxnSpPr>
        <p:spPr bwMode="auto">
          <a:xfrm rot="16200000" flipV="1">
            <a:off x="2893209" y="678638"/>
            <a:ext cx="1214445" cy="1000131"/>
          </a:xfrm>
          <a:prstGeom prst="straightConnector1">
            <a:avLst/>
          </a:prstGeom>
          <a:noFill/>
          <a:ln w="9525">
            <a:solidFill>
              <a:srgbClr val="365F91"/>
            </a:solidFill>
            <a:round/>
            <a:headEnd/>
            <a:tailEnd type="triangle" w="med" len="med"/>
          </a:ln>
        </p:spPr>
      </p:cxnSp>
      <p:sp>
        <p:nvSpPr>
          <p:cNvPr id="47" name="Rectangle 46"/>
          <p:cNvSpPr/>
          <p:nvPr/>
        </p:nvSpPr>
        <p:spPr>
          <a:xfrm>
            <a:off x="428596" y="2428868"/>
            <a:ext cx="2571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i="1" dirty="0" smtClean="0">
                <a:latin typeface="Arial Narrow" pitchFamily="34" charset="0"/>
              </a:rPr>
              <a:t>Résultat(s) attendu(s) en lien avec les objectifs fixés en terme de  production à l'issue de la tâche et d' apprentissage</a:t>
            </a:r>
            <a:endParaRPr lang="fr-FR" sz="1600" i="1" dirty="0">
              <a:latin typeface="Arial Narrow" pitchFamily="34" charset="0"/>
            </a:endParaRPr>
          </a:p>
        </p:txBody>
      </p:sp>
      <p:sp>
        <p:nvSpPr>
          <p:cNvPr id="48" name="AutoShape 13"/>
          <p:cNvSpPr>
            <a:spLocks noChangeArrowheads="1"/>
          </p:cNvSpPr>
          <p:nvPr/>
        </p:nvSpPr>
        <p:spPr bwMode="auto">
          <a:xfrm>
            <a:off x="71406" y="2000240"/>
            <a:ext cx="357158" cy="2071702"/>
          </a:xfrm>
          <a:prstGeom prst="curvedRightArrow">
            <a:avLst>
              <a:gd name="adj1" fmla="val 43943"/>
              <a:gd name="adj2" fmla="val 164359"/>
              <a:gd name="adj3" fmla="val 33333"/>
            </a:avLst>
          </a:prstGeom>
          <a:solidFill>
            <a:srgbClr val="B8CCE4"/>
          </a:solidFill>
          <a:ln w="9525">
            <a:solidFill>
              <a:srgbClr val="EAF1D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" name="Organigramme : Alternative 23"/>
          <p:cNvSpPr/>
          <p:nvPr/>
        </p:nvSpPr>
        <p:spPr>
          <a:xfrm>
            <a:off x="264629" y="1714488"/>
            <a:ext cx="2664297" cy="71508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dirty="0">
                <a:sym typeface="Wingdings"/>
              </a:rPr>
              <a:t></a:t>
            </a:r>
            <a:r>
              <a:rPr lang="fr-FR" dirty="0" smtClean="0">
                <a:sym typeface="Wingdings"/>
              </a:rPr>
              <a:t> </a:t>
            </a:r>
            <a:r>
              <a:rPr lang="fr-FR" b="1" dirty="0" smtClean="0">
                <a:latin typeface="+mj-lt"/>
              </a:rPr>
              <a:t>Quelles performances attendues </a:t>
            </a:r>
            <a:r>
              <a:rPr lang="fr-FR" b="1" dirty="0">
                <a:latin typeface="+mj-lt"/>
              </a:rPr>
              <a:t>?</a:t>
            </a:r>
            <a:endParaRPr lang="fr-FR" dirty="0">
              <a:latin typeface="+mj-lt"/>
            </a:endParaRP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428596" y="3500438"/>
            <a:ext cx="2714644" cy="9080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4F81BD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Indicateurs de réussite : en terme de résultat  et d'acquisition de compétences 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375" name="AutoShape 15"/>
          <p:cNvCxnSpPr>
            <a:cxnSpLocks noChangeShapeType="1"/>
          </p:cNvCxnSpPr>
          <p:nvPr/>
        </p:nvCxnSpPr>
        <p:spPr bwMode="auto">
          <a:xfrm rot="10800000">
            <a:off x="2928926" y="2214554"/>
            <a:ext cx="357190" cy="142876"/>
          </a:xfrm>
          <a:prstGeom prst="straightConnector1">
            <a:avLst/>
          </a:prstGeom>
          <a:noFill/>
          <a:ln w="9525">
            <a:solidFill>
              <a:srgbClr val="365F91"/>
            </a:solidFill>
            <a:round/>
            <a:headEnd/>
            <a:tailEnd type="triangle" w="med" len="med"/>
          </a:ln>
        </p:spPr>
      </p:cxnSp>
      <p:pic>
        <p:nvPicPr>
          <p:cNvPr id="3080" name="Image 15" descr="C:\Users\Lucette\AppData\Local\Microsoft\Windows\Temporary Internet Files\Content.IE5\XT9OQ0GA\MC900078629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1714488"/>
            <a:ext cx="5715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2" name="AutoShape 15"/>
          <p:cNvCxnSpPr>
            <a:cxnSpLocks noChangeShapeType="1"/>
          </p:cNvCxnSpPr>
          <p:nvPr/>
        </p:nvCxnSpPr>
        <p:spPr bwMode="auto">
          <a:xfrm rot="5400000">
            <a:off x="3143240" y="4000504"/>
            <a:ext cx="714380" cy="571504"/>
          </a:xfrm>
          <a:prstGeom prst="straightConnector1">
            <a:avLst/>
          </a:prstGeom>
          <a:noFill/>
          <a:ln w="9525">
            <a:solidFill>
              <a:srgbClr val="365F91"/>
            </a:solidFill>
            <a:round/>
            <a:headEnd/>
            <a:tailEnd type="triangle" w="med" len="med"/>
          </a:ln>
        </p:spPr>
      </p:cxnSp>
      <p:pic>
        <p:nvPicPr>
          <p:cNvPr id="3082" name="Image 13" descr="C:\Users\Lucette\AppData\Local\Microsoft\Windows\Temporary Internet Files\Content.IE5\R2OS2SLL\MC900078774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488" y="4500570"/>
            <a:ext cx="68668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Rectangle 54"/>
          <p:cNvSpPr/>
          <p:nvPr/>
        </p:nvSpPr>
        <p:spPr>
          <a:xfrm>
            <a:off x="214282" y="5072074"/>
            <a:ext cx="32147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i="1" dirty="0" smtClean="0">
                <a:latin typeface="Arial Narrow" pitchFamily="34" charset="0"/>
              </a:rPr>
              <a:t>Composantes à mobiliser pour réaliser la tâche dans les conditions proposées.</a:t>
            </a:r>
            <a:endParaRPr lang="fr-FR" sz="1600" i="1" dirty="0">
              <a:latin typeface="Arial Narrow" pitchFamily="34" charset="0"/>
            </a:endParaRPr>
          </a:p>
        </p:txBody>
      </p:sp>
      <p:sp>
        <p:nvSpPr>
          <p:cNvPr id="56" name="AutoShape 13"/>
          <p:cNvSpPr>
            <a:spLocks noChangeArrowheads="1"/>
          </p:cNvSpPr>
          <p:nvPr/>
        </p:nvSpPr>
        <p:spPr bwMode="auto">
          <a:xfrm>
            <a:off x="142844" y="4643446"/>
            <a:ext cx="357158" cy="1714512"/>
          </a:xfrm>
          <a:prstGeom prst="curvedRightArrow">
            <a:avLst>
              <a:gd name="adj1" fmla="val 43943"/>
              <a:gd name="adj2" fmla="val 164359"/>
              <a:gd name="adj3" fmla="val 33333"/>
            </a:avLst>
          </a:prstGeom>
          <a:solidFill>
            <a:srgbClr val="B8CCE4"/>
          </a:solidFill>
          <a:ln w="9525">
            <a:solidFill>
              <a:srgbClr val="EAF1D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500034" y="5715017"/>
            <a:ext cx="2786082" cy="64294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4F81BD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Ressources internes  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et externes 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74" name="Image 14" descr="C:\Users\Lucette\AppData\Local\Microsoft\Windows\Temporary Internet Files\Content.IE5\7CM3A12L\MC900288992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00298" y="142852"/>
            <a:ext cx="48616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2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"/>
                            </p:stCondLst>
                            <p:childTnLst>
                              <p:par>
                                <p:cTn id="13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9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6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500"/>
                            </p:stCondLst>
                            <p:childTnLst>
                              <p:par>
                                <p:cTn id="1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000"/>
                            </p:stCondLst>
                            <p:childTnLst>
                              <p:par>
                                <p:cTn id="1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15365" grpId="0" animBg="1"/>
      <p:bldP spid="12" grpId="0"/>
      <p:bldP spid="13" grpId="0"/>
      <p:bldP spid="20" grpId="0" animBg="1"/>
      <p:bldP spid="22" grpId="0" animBg="1"/>
      <p:bldP spid="23" grpId="0" animBg="1"/>
      <p:bldP spid="25" grpId="0"/>
      <p:bldP spid="15372" grpId="0" animBg="1"/>
      <p:bldP spid="15373" grpId="0" animBg="1"/>
      <p:bldP spid="17" grpId="0" animBg="1"/>
      <p:bldP spid="31" grpId="0"/>
      <p:bldP spid="15376" grpId="0" animBg="1"/>
      <p:bldP spid="3073" grpId="0" animBg="1"/>
      <p:bldP spid="3075" grpId="0"/>
      <p:bldP spid="3076" grpId="0" animBg="1"/>
      <p:bldP spid="39" grpId="0" animBg="1"/>
      <p:bldP spid="21" grpId="0" animBg="1"/>
      <p:bldP spid="3077" grpId="0"/>
      <p:bldP spid="3078" grpId="0" animBg="1"/>
      <p:bldP spid="40" grpId="0" animBg="1"/>
      <p:bldP spid="47" grpId="0"/>
      <p:bldP spid="48" grpId="0" animBg="1"/>
      <p:bldP spid="24" grpId="0" animBg="1"/>
      <p:bldP spid="3081" grpId="0" animBg="1"/>
      <p:bldP spid="55" grpId="0"/>
      <p:bldP spid="56" grpId="0" animBg="1"/>
      <p:bldP spid="30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643438" y="1357298"/>
            <a:ext cx="4357718" cy="33855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Selon </a:t>
            </a:r>
            <a:r>
              <a:rPr kumimoji="0" lang="fr-FR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Astolfi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« </a:t>
            </a:r>
            <a:r>
              <a:rPr kumimoji="0" lang="fr-F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On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n'apprend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pas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tout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seul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». 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57224" y="785794"/>
            <a:ext cx="346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L’itinéraire de l’apprenant</a:t>
            </a:r>
            <a:endParaRPr lang="fr-FR" sz="2400" b="1" dirty="0">
              <a:latin typeface="+mj-lt"/>
            </a:endParaRPr>
          </a:p>
        </p:txBody>
      </p:sp>
      <p:sp>
        <p:nvSpPr>
          <p:cNvPr id="19472" name="AutoShape 16"/>
          <p:cNvSpPr>
            <a:spLocks noChangeArrowheads="1"/>
          </p:cNvSpPr>
          <p:nvPr/>
        </p:nvSpPr>
        <p:spPr bwMode="auto">
          <a:xfrm>
            <a:off x="519113" y="409575"/>
            <a:ext cx="560387" cy="130175"/>
          </a:xfrm>
          <a:prstGeom prst="rightArrow">
            <a:avLst>
              <a:gd name="adj1" fmla="val 50000"/>
              <a:gd name="adj2" fmla="val 107622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470" name="AutoShape 14"/>
          <p:cNvSpPr>
            <a:spLocks noChangeArrowheads="1"/>
          </p:cNvSpPr>
          <p:nvPr/>
        </p:nvSpPr>
        <p:spPr bwMode="auto">
          <a:xfrm>
            <a:off x="635000" y="409575"/>
            <a:ext cx="284163" cy="130175"/>
          </a:xfrm>
          <a:prstGeom prst="rightArrow">
            <a:avLst>
              <a:gd name="adj1" fmla="val 50000"/>
              <a:gd name="adj2" fmla="val 54573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468" name="AutoShape 12"/>
          <p:cNvSpPr>
            <a:spLocks noChangeArrowheads="1"/>
          </p:cNvSpPr>
          <p:nvPr/>
        </p:nvSpPr>
        <p:spPr bwMode="auto">
          <a:xfrm>
            <a:off x="669925" y="409575"/>
            <a:ext cx="365125" cy="130175"/>
          </a:xfrm>
          <a:prstGeom prst="rightArrow">
            <a:avLst>
              <a:gd name="adj1" fmla="val 50000"/>
              <a:gd name="adj2" fmla="val 70122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487363" y="409575"/>
            <a:ext cx="476250" cy="130175"/>
          </a:xfrm>
          <a:prstGeom prst="rightArrow">
            <a:avLst>
              <a:gd name="adj1" fmla="val 50000"/>
              <a:gd name="adj2" fmla="val 91463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514350" y="431800"/>
            <a:ext cx="457200" cy="130175"/>
          </a:xfrm>
          <a:prstGeom prst="rightArrow">
            <a:avLst>
              <a:gd name="adj1" fmla="val 50000"/>
              <a:gd name="adj2" fmla="val 87805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400050" y="431800"/>
            <a:ext cx="361950" cy="130175"/>
          </a:xfrm>
          <a:prstGeom prst="rightArrow">
            <a:avLst>
              <a:gd name="adj1" fmla="val 50000"/>
              <a:gd name="adj2" fmla="val 69512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56" name="Groupe 55"/>
          <p:cNvGrpSpPr/>
          <p:nvPr/>
        </p:nvGrpSpPr>
        <p:grpSpPr>
          <a:xfrm>
            <a:off x="214282" y="1928802"/>
            <a:ext cx="1071570" cy="3214710"/>
            <a:chOff x="214282" y="1928802"/>
            <a:chExt cx="1071570" cy="3214710"/>
          </a:xfrm>
        </p:grpSpPr>
        <p:sp>
          <p:nvSpPr>
            <p:cNvPr id="20" name="Rectangle 19"/>
            <p:cNvSpPr/>
            <p:nvPr/>
          </p:nvSpPr>
          <p:spPr>
            <a:xfrm>
              <a:off x="214282" y="1928802"/>
              <a:ext cx="1071570" cy="321471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9473" name="Image 2" descr="C:\Users\Lucette\AppData\Local\Microsoft\Windows\Temporary Internet Files\Content.IE5\DWZC5LM0\MC900078732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8596" y="2071678"/>
              <a:ext cx="714380" cy="1277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Rectangle 47"/>
            <p:cNvSpPr/>
            <p:nvPr/>
          </p:nvSpPr>
          <p:spPr>
            <a:xfrm>
              <a:off x="285720" y="3429000"/>
              <a:ext cx="1000132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endParaRPr lang="fr-FR" sz="1400" dirty="0" smtClean="0">
                <a:latin typeface="Arial Narrow"/>
                <a:ea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dirty="0" smtClean="0">
                  <a:latin typeface="Arial Narrow"/>
                  <a:ea typeface="Times New Roman"/>
                </a:rPr>
                <a:t>Une (ou plusieurs) tâche(s) sont confiées à l'apprenant</a:t>
              </a:r>
              <a:endParaRPr lang="fr-FR" sz="1400" dirty="0">
                <a:latin typeface="Times New Roman"/>
                <a:ea typeface="Times New Roman"/>
              </a:endParaRPr>
            </a:p>
          </p:txBody>
        </p:sp>
      </p:grpSp>
      <p:grpSp>
        <p:nvGrpSpPr>
          <p:cNvPr id="57" name="Groupe 56"/>
          <p:cNvGrpSpPr/>
          <p:nvPr/>
        </p:nvGrpSpPr>
        <p:grpSpPr>
          <a:xfrm>
            <a:off x="1285852" y="1928802"/>
            <a:ext cx="1071570" cy="3214710"/>
            <a:chOff x="1285852" y="1928802"/>
            <a:chExt cx="1071570" cy="3214710"/>
          </a:xfrm>
        </p:grpSpPr>
        <p:sp>
          <p:nvSpPr>
            <p:cNvPr id="22" name="Rectangle 21"/>
            <p:cNvSpPr/>
            <p:nvPr/>
          </p:nvSpPr>
          <p:spPr>
            <a:xfrm>
              <a:off x="1285852" y="1928802"/>
              <a:ext cx="1071570" cy="321471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9474" name="Image 14" descr="C:\Users\Lucette\AppData\Local\Microsoft\Windows\Temporary Internet Files\Content.IE5\7CM3A12L\MC90028899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85852" y="2000240"/>
              <a:ext cx="822310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Rectangle 48"/>
            <p:cNvSpPr/>
            <p:nvPr/>
          </p:nvSpPr>
          <p:spPr>
            <a:xfrm>
              <a:off x="1357290" y="3929066"/>
              <a:ext cx="85725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dirty="0" smtClean="0">
                  <a:latin typeface="Arial Narrow"/>
                  <a:ea typeface="Times New Roman"/>
                </a:rPr>
                <a:t>il analyse les actions à réaliser</a:t>
              </a:r>
              <a:endParaRPr lang="fr-FR" sz="1400" dirty="0"/>
            </a:p>
          </p:txBody>
        </p:sp>
      </p:grpSp>
      <p:grpSp>
        <p:nvGrpSpPr>
          <p:cNvPr id="58" name="Groupe 57"/>
          <p:cNvGrpSpPr/>
          <p:nvPr/>
        </p:nvGrpSpPr>
        <p:grpSpPr>
          <a:xfrm>
            <a:off x="2357422" y="1928802"/>
            <a:ext cx="1071570" cy="3214710"/>
            <a:chOff x="2357422" y="1928802"/>
            <a:chExt cx="1071570" cy="3214710"/>
          </a:xfrm>
        </p:grpSpPr>
        <p:sp>
          <p:nvSpPr>
            <p:cNvPr id="23" name="Rectangle 22"/>
            <p:cNvSpPr/>
            <p:nvPr/>
          </p:nvSpPr>
          <p:spPr>
            <a:xfrm>
              <a:off x="2357422" y="1928802"/>
              <a:ext cx="1071570" cy="321471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9475" name="Image 17" descr="C:\Users\Lucette\AppData\Local\Microsoft\Windows\Temporary Internet Files\Content.IE5\DWZC5LM0\MC900078759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71736" y="2071678"/>
              <a:ext cx="785818" cy="1143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Rectangle 49"/>
            <p:cNvSpPr/>
            <p:nvPr/>
          </p:nvSpPr>
          <p:spPr>
            <a:xfrm>
              <a:off x="2428860" y="4000504"/>
              <a:ext cx="92869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dirty="0" smtClean="0">
                  <a:latin typeface="Arial Narrow"/>
                  <a:ea typeface="Times New Roman"/>
                </a:rPr>
                <a:t>Il observe le contexte professionnel </a:t>
              </a:r>
              <a:endParaRPr lang="fr-FR" sz="1400" dirty="0">
                <a:latin typeface="Times New Roman"/>
                <a:ea typeface="Times New Roman"/>
              </a:endParaRPr>
            </a:p>
          </p:txBody>
        </p:sp>
      </p:grpSp>
      <p:grpSp>
        <p:nvGrpSpPr>
          <p:cNvPr id="63" name="Groupe 62"/>
          <p:cNvGrpSpPr/>
          <p:nvPr/>
        </p:nvGrpSpPr>
        <p:grpSpPr>
          <a:xfrm>
            <a:off x="7715272" y="1928802"/>
            <a:ext cx="1071570" cy="3214710"/>
            <a:chOff x="7715272" y="1928802"/>
            <a:chExt cx="1071570" cy="3214710"/>
          </a:xfrm>
        </p:grpSpPr>
        <p:sp>
          <p:nvSpPr>
            <p:cNvPr id="28" name="Rectangle 27"/>
            <p:cNvSpPr/>
            <p:nvPr/>
          </p:nvSpPr>
          <p:spPr>
            <a:xfrm>
              <a:off x="7715272" y="1928802"/>
              <a:ext cx="1071570" cy="3214710"/>
            </a:xfrm>
            <a:prstGeom prst="rect">
              <a:avLst/>
            </a:prstGeom>
            <a:solidFill>
              <a:srgbClr val="4C719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9480" name="Image 15" descr="C:\Users\Lucette\AppData\Local\Microsoft\Windows\Temporary Internet Files\Content.IE5\XT9OQ0GA\MC900078629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86710" y="2214554"/>
              <a:ext cx="917799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" name="Rectangle 50"/>
            <p:cNvSpPr/>
            <p:nvPr/>
          </p:nvSpPr>
          <p:spPr>
            <a:xfrm>
              <a:off x="7858148" y="4071942"/>
              <a:ext cx="85725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dirty="0" smtClean="0">
                  <a:solidFill>
                    <a:schemeClr val="bg1">
                      <a:lumMod val="95000"/>
                    </a:schemeClr>
                  </a:solidFill>
                  <a:latin typeface="Arial Narrow"/>
                  <a:ea typeface="Times New Roman"/>
                </a:rPr>
                <a:t>Il évalue, s'évalue et est évalué</a:t>
              </a:r>
              <a:endParaRPr lang="fr-FR" sz="1400" dirty="0">
                <a:solidFill>
                  <a:schemeClr val="bg1">
                    <a:lumMod val="95000"/>
                  </a:schemeClr>
                </a:solidFill>
                <a:latin typeface="Times New Roman"/>
                <a:ea typeface="Times New Roman"/>
              </a:endParaRPr>
            </a:p>
          </p:txBody>
        </p:sp>
      </p:grpSp>
      <p:grpSp>
        <p:nvGrpSpPr>
          <p:cNvPr id="62" name="Groupe 61"/>
          <p:cNvGrpSpPr/>
          <p:nvPr/>
        </p:nvGrpSpPr>
        <p:grpSpPr>
          <a:xfrm>
            <a:off x="6643702" y="1928802"/>
            <a:ext cx="1071570" cy="3214710"/>
            <a:chOff x="6643702" y="1928802"/>
            <a:chExt cx="1071570" cy="3214710"/>
          </a:xfrm>
        </p:grpSpPr>
        <p:sp>
          <p:nvSpPr>
            <p:cNvPr id="27" name="Rectangle 26"/>
            <p:cNvSpPr/>
            <p:nvPr/>
          </p:nvSpPr>
          <p:spPr>
            <a:xfrm>
              <a:off x="6643702" y="1928802"/>
              <a:ext cx="1071570" cy="32147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9479" name="Image 19" descr="C:\Users\Lucette\AppData\Local\Microsoft\Windows\Temporary Internet Files\Content.IE5\XT9OQ0GA\MC900078628[1]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715140" y="2143116"/>
              <a:ext cx="878384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" name="Rectangle 51"/>
            <p:cNvSpPr/>
            <p:nvPr/>
          </p:nvSpPr>
          <p:spPr>
            <a:xfrm>
              <a:off x="6786578" y="4429132"/>
              <a:ext cx="73289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dirty="0" smtClean="0">
                  <a:latin typeface="Arial Narrow"/>
                  <a:ea typeface="Times New Roman"/>
                </a:rPr>
                <a:t>Il réalise</a:t>
              </a:r>
              <a:endParaRPr lang="fr-FR" sz="1400" dirty="0"/>
            </a:p>
          </p:txBody>
        </p:sp>
      </p:grpSp>
      <p:grpSp>
        <p:nvGrpSpPr>
          <p:cNvPr id="61" name="Groupe 60"/>
          <p:cNvGrpSpPr/>
          <p:nvPr/>
        </p:nvGrpSpPr>
        <p:grpSpPr>
          <a:xfrm>
            <a:off x="5572132" y="1928802"/>
            <a:ext cx="1071570" cy="3214710"/>
            <a:chOff x="5572132" y="1928802"/>
            <a:chExt cx="1071570" cy="3214710"/>
          </a:xfrm>
        </p:grpSpPr>
        <p:sp>
          <p:nvSpPr>
            <p:cNvPr id="26" name="Rectangle 25"/>
            <p:cNvSpPr/>
            <p:nvPr/>
          </p:nvSpPr>
          <p:spPr>
            <a:xfrm>
              <a:off x="5572132" y="1928802"/>
              <a:ext cx="1071570" cy="3214710"/>
            </a:xfrm>
            <a:prstGeom prst="rect">
              <a:avLst/>
            </a:prstGeom>
            <a:solidFill>
              <a:srgbClr val="799CB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9478" name="Image 13" descr="C:\Users\Lucette\AppData\Local\Microsoft\Windows\Temporary Internet Files\Content.IE5\R2OS2SLL\MC900078774[1].wm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43570" y="2214554"/>
              <a:ext cx="898775" cy="1143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Rectangle 52"/>
            <p:cNvSpPr/>
            <p:nvPr/>
          </p:nvSpPr>
          <p:spPr>
            <a:xfrm>
              <a:off x="5572132" y="3714752"/>
              <a:ext cx="1000132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dirty="0" smtClean="0">
                  <a:latin typeface="Arial Narrow"/>
                  <a:ea typeface="Times New Roman"/>
                </a:rPr>
                <a:t>Il mobilise les ressources nécessaires à la réalisation</a:t>
              </a:r>
              <a:endParaRPr lang="fr-FR" sz="1400" dirty="0">
                <a:latin typeface="Times New Roman"/>
                <a:ea typeface="Times New Roman"/>
              </a:endParaRPr>
            </a:p>
          </p:txBody>
        </p:sp>
      </p:grpSp>
      <p:grpSp>
        <p:nvGrpSpPr>
          <p:cNvPr id="60" name="Groupe 59"/>
          <p:cNvGrpSpPr/>
          <p:nvPr/>
        </p:nvGrpSpPr>
        <p:grpSpPr>
          <a:xfrm>
            <a:off x="4500562" y="1928802"/>
            <a:ext cx="1071570" cy="3214710"/>
            <a:chOff x="4500562" y="1928802"/>
            <a:chExt cx="1071570" cy="3214710"/>
          </a:xfrm>
        </p:grpSpPr>
        <p:sp>
          <p:nvSpPr>
            <p:cNvPr id="25" name="Rectangle 24"/>
            <p:cNvSpPr/>
            <p:nvPr/>
          </p:nvSpPr>
          <p:spPr>
            <a:xfrm>
              <a:off x="4500562" y="1928802"/>
              <a:ext cx="1071570" cy="3214710"/>
            </a:xfrm>
            <a:prstGeom prst="rect">
              <a:avLst/>
            </a:prstGeom>
            <a:solidFill>
              <a:srgbClr val="95B0C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9477" name="Image 12" descr="C:\Users\Lucette\AppData\Local\Microsoft\Windows\Temporary Internet Files\Content.IE5\XT9OQ0GA\MC900078627[1].wm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43438" y="2285992"/>
              <a:ext cx="857256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Rectangle 53"/>
            <p:cNvSpPr/>
            <p:nvPr/>
          </p:nvSpPr>
          <p:spPr>
            <a:xfrm>
              <a:off x="4572000" y="4071942"/>
              <a:ext cx="91547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dirty="0" smtClean="0">
                  <a:latin typeface="Arial Narrow"/>
                  <a:ea typeface="Times New Roman"/>
                </a:rPr>
                <a:t>Il analyse et applique les consignes</a:t>
              </a:r>
              <a:endParaRPr lang="fr-FR" sz="1400" dirty="0">
                <a:latin typeface="Times New Roman"/>
                <a:ea typeface="Times New Roman"/>
              </a:endParaRPr>
            </a:p>
          </p:txBody>
        </p:sp>
      </p:grpSp>
      <p:grpSp>
        <p:nvGrpSpPr>
          <p:cNvPr id="59" name="Groupe 58"/>
          <p:cNvGrpSpPr/>
          <p:nvPr/>
        </p:nvGrpSpPr>
        <p:grpSpPr>
          <a:xfrm>
            <a:off x="3428992" y="1928802"/>
            <a:ext cx="1071570" cy="3243512"/>
            <a:chOff x="3428992" y="1928802"/>
            <a:chExt cx="1071570" cy="3243512"/>
          </a:xfrm>
        </p:grpSpPr>
        <p:sp>
          <p:nvSpPr>
            <p:cNvPr id="24" name="Rectangle 23"/>
            <p:cNvSpPr/>
            <p:nvPr/>
          </p:nvSpPr>
          <p:spPr>
            <a:xfrm>
              <a:off x="3428992" y="1928802"/>
              <a:ext cx="1071570" cy="3214710"/>
            </a:xfrm>
            <a:prstGeom prst="rect">
              <a:avLst/>
            </a:prstGeom>
            <a:solidFill>
              <a:srgbClr val="AAC0D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endParaRPr lang="fr-FR" dirty="0" smtClean="0">
                <a:latin typeface="Arial Narrow"/>
                <a:ea typeface="Times New Roman"/>
              </a:endParaRPr>
            </a:p>
          </p:txBody>
        </p:sp>
        <p:pic>
          <p:nvPicPr>
            <p:cNvPr id="19476" name="Image 16" descr="C:\Users\Lucette\AppData\Local\Microsoft\Windows\Temporary Internet Files\Content.IE5\R2OS2SLL\MC900078710[1].wmf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571868" y="2143116"/>
              <a:ext cx="887079" cy="1143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" name="Rectangle 54"/>
            <p:cNvSpPr/>
            <p:nvPr/>
          </p:nvSpPr>
          <p:spPr>
            <a:xfrm>
              <a:off x="3500430" y="3571876"/>
              <a:ext cx="928694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400" dirty="0" smtClean="0">
                  <a:latin typeface="Arial Narrow"/>
                  <a:ea typeface="Times New Roman"/>
                </a:rPr>
                <a:t>Il intègre les objectifs de réalisation et d'apprentissage</a:t>
              </a:r>
              <a:endParaRPr lang="fr-FR" sz="1400" dirty="0">
                <a:latin typeface="Times New Roman"/>
                <a:ea typeface="Times New Roman"/>
              </a:endParaRPr>
            </a:p>
          </p:txBody>
        </p:sp>
      </p:grp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0" y="5572140"/>
            <a:ext cx="9144000" cy="646331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Assimiler de nouvelles connaissances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nécessite la plupart du temps d’ébranler un savoir ancien avec des tâtonnements et des erreurs, bien sûr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...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81" name="AutoShape 25"/>
          <p:cNvSpPr>
            <a:spLocks noChangeArrowheads="1"/>
          </p:cNvSpPr>
          <p:nvPr/>
        </p:nvSpPr>
        <p:spPr bwMode="auto">
          <a:xfrm>
            <a:off x="1000100" y="2857496"/>
            <a:ext cx="642942" cy="214314"/>
          </a:xfrm>
          <a:prstGeom prst="rightArrow">
            <a:avLst>
              <a:gd name="adj1" fmla="val 50000"/>
              <a:gd name="adj2" fmla="val 107622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2" name="AutoShape 25"/>
          <p:cNvSpPr>
            <a:spLocks noChangeArrowheads="1"/>
          </p:cNvSpPr>
          <p:nvPr/>
        </p:nvSpPr>
        <p:spPr bwMode="auto">
          <a:xfrm>
            <a:off x="2000232" y="2428868"/>
            <a:ext cx="642942" cy="214314"/>
          </a:xfrm>
          <a:prstGeom prst="rightArrow">
            <a:avLst>
              <a:gd name="adj1" fmla="val 50000"/>
              <a:gd name="adj2" fmla="val 107622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3" name="AutoShape 25"/>
          <p:cNvSpPr>
            <a:spLocks noChangeArrowheads="1"/>
          </p:cNvSpPr>
          <p:nvPr/>
        </p:nvSpPr>
        <p:spPr bwMode="auto">
          <a:xfrm>
            <a:off x="3214678" y="2285992"/>
            <a:ext cx="571504" cy="285752"/>
          </a:xfrm>
          <a:prstGeom prst="rightArrow">
            <a:avLst>
              <a:gd name="adj1" fmla="val 50000"/>
              <a:gd name="adj2" fmla="val 107622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4" name="AutoShape 25"/>
          <p:cNvSpPr>
            <a:spLocks noChangeArrowheads="1"/>
          </p:cNvSpPr>
          <p:nvPr/>
        </p:nvSpPr>
        <p:spPr bwMode="auto">
          <a:xfrm>
            <a:off x="4000496" y="2714620"/>
            <a:ext cx="642942" cy="214314"/>
          </a:xfrm>
          <a:prstGeom prst="rightArrow">
            <a:avLst>
              <a:gd name="adj1" fmla="val 50000"/>
              <a:gd name="adj2" fmla="val 107622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5" name="AutoShape 25"/>
          <p:cNvSpPr>
            <a:spLocks noChangeArrowheads="1"/>
          </p:cNvSpPr>
          <p:nvPr/>
        </p:nvSpPr>
        <p:spPr bwMode="auto">
          <a:xfrm>
            <a:off x="5357818" y="3143248"/>
            <a:ext cx="500066" cy="214314"/>
          </a:xfrm>
          <a:prstGeom prst="rightArrow">
            <a:avLst>
              <a:gd name="adj1" fmla="val 50000"/>
              <a:gd name="adj2" fmla="val 107622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6" name="AutoShape 25"/>
          <p:cNvSpPr>
            <a:spLocks noChangeArrowheads="1"/>
          </p:cNvSpPr>
          <p:nvPr/>
        </p:nvSpPr>
        <p:spPr bwMode="auto">
          <a:xfrm>
            <a:off x="6286512" y="2786058"/>
            <a:ext cx="642942" cy="214314"/>
          </a:xfrm>
          <a:prstGeom prst="rightArrow">
            <a:avLst>
              <a:gd name="adj1" fmla="val 50000"/>
              <a:gd name="adj2" fmla="val 107622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7" name="AutoShape 25"/>
          <p:cNvSpPr>
            <a:spLocks noChangeArrowheads="1"/>
          </p:cNvSpPr>
          <p:nvPr/>
        </p:nvSpPr>
        <p:spPr bwMode="auto">
          <a:xfrm>
            <a:off x="7358082" y="2786058"/>
            <a:ext cx="642942" cy="214314"/>
          </a:xfrm>
          <a:prstGeom prst="rightArrow">
            <a:avLst>
              <a:gd name="adj1" fmla="val 50000"/>
              <a:gd name="adj2" fmla="val 107622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20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animBg="1"/>
      <p:bldP spid="3" grpId="0"/>
      <p:bldP spid="19482" grpId="0" animBg="1"/>
      <p:bldP spid="1948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857224" y="785794"/>
            <a:ext cx="4977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Situer la compétence professionnelle </a:t>
            </a:r>
            <a:endParaRPr lang="fr-FR" sz="2400" b="1" dirty="0">
              <a:latin typeface="+mj-lt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 l="16993" t="30030" r="12695" b="23827"/>
          <a:stretch>
            <a:fillRect/>
          </a:stretch>
        </p:blipFill>
        <p:spPr bwMode="auto">
          <a:xfrm>
            <a:off x="357158" y="1428736"/>
            <a:ext cx="857256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 descr="C:\Users\Lucette\AppData\Local\Microsoft\Windows\Temporary Internet Files\Content.IE5\BNEBYEV1\MC90007870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998131" cy="936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85720" y="1285860"/>
          <a:ext cx="7286675" cy="5124756"/>
        </p:xfrm>
        <a:graphic>
          <a:graphicData uri="http://schemas.openxmlformats.org/drawingml/2006/table">
            <a:tbl>
              <a:tblPr/>
              <a:tblGrid>
                <a:gridCol w="1442906"/>
                <a:gridCol w="1731487"/>
                <a:gridCol w="4112282"/>
              </a:tblGrid>
              <a:tr h="2930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Arial Narrow"/>
                          <a:ea typeface="Times New Roman"/>
                        </a:rPr>
                        <a:t>Niveaux</a:t>
                      </a:r>
                      <a:endParaRPr lang="fr-FR" sz="1600" dirty="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 Narrow"/>
                          <a:ea typeface="Times New Roman"/>
                        </a:rPr>
                        <a:t>Manifestations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 Narrow"/>
                          <a:ea typeface="Times New Roman"/>
                        </a:rPr>
                        <a:t>Explications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58618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>
                          <a:latin typeface="Arial Narrow"/>
                          <a:ea typeface="Times New Roman"/>
                        </a:rPr>
                        <a:t>Excellence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>
                          <a:latin typeface="Arial Narrow"/>
                          <a:ea typeface="Times New Roman"/>
                        </a:rPr>
                        <a:t>Réflexion avant l'action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600" b="1">
                          <a:latin typeface="Arial Narrow"/>
                          <a:ea typeface="Times New Roman"/>
                        </a:rPr>
                        <a:t>Innove</a:t>
                      </a:r>
                      <a:r>
                        <a:rPr lang="fr-FR" sz="1600">
                          <a:latin typeface="Arial Narrow"/>
                          <a:ea typeface="Times New Roman"/>
                        </a:rPr>
                        <a:t> à partir de l'anticipation des changements sur l'action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58618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>
                          <a:latin typeface="Arial Narrow"/>
                          <a:ea typeface="Times New Roman"/>
                        </a:rPr>
                        <a:t>Expertise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Arial Narrow"/>
                          <a:ea typeface="Times New Roman"/>
                        </a:rPr>
                        <a:t>Réflexion </a:t>
                      </a:r>
                      <a:endParaRPr lang="fr-FR" sz="1600" dirty="0" smtClean="0">
                        <a:latin typeface="Arial Narrow"/>
                        <a:ea typeface="Times New Roman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Arial Narrow"/>
                          <a:ea typeface="Times New Roman"/>
                        </a:rPr>
                        <a:t>sur </a:t>
                      </a:r>
                      <a:r>
                        <a:rPr lang="fr-FR" sz="1600" dirty="0">
                          <a:latin typeface="Arial Narrow"/>
                          <a:ea typeface="Times New Roman"/>
                        </a:rPr>
                        <a:t>l'action</a:t>
                      </a:r>
                      <a:endParaRPr lang="fr-FR" sz="1600" dirty="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600" b="1" dirty="0">
                          <a:latin typeface="Arial Narrow"/>
                          <a:ea typeface="Times New Roman"/>
                        </a:rPr>
                        <a:t>Transfère</a:t>
                      </a:r>
                      <a:r>
                        <a:rPr lang="fr-FR" sz="1600" dirty="0">
                          <a:latin typeface="Arial Narrow"/>
                          <a:ea typeface="Times New Roman"/>
                        </a:rPr>
                        <a:t> en formalisant, explicitant et analysant les pratiques professionnelles</a:t>
                      </a:r>
                      <a:endParaRPr lang="fr-FR" sz="1600" dirty="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87928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>
                          <a:latin typeface="Arial Narrow"/>
                          <a:ea typeface="Times New Roman"/>
                        </a:rPr>
                        <a:t>Maîtrise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>
                          <a:latin typeface="Arial Narrow"/>
                          <a:ea typeface="Times New Roman"/>
                        </a:rPr>
                        <a:t>Action génératrice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600" b="1" dirty="0">
                          <a:latin typeface="Arial Narrow"/>
                          <a:ea typeface="Times New Roman"/>
                        </a:rPr>
                        <a:t>Adapte</a:t>
                      </a:r>
                      <a:r>
                        <a:rPr lang="fr-FR" sz="1600" dirty="0">
                          <a:latin typeface="Arial Narrow"/>
                          <a:ea typeface="Times New Roman"/>
                        </a:rPr>
                        <a:t> ses actions, dans une situation professionnelle, par </a:t>
                      </a:r>
                      <a:r>
                        <a:rPr lang="fr-FR" sz="1600" dirty="0" err="1">
                          <a:latin typeface="Arial Narrow"/>
                          <a:ea typeface="Times New Roman"/>
                        </a:rPr>
                        <a:t>décontextualisation</a:t>
                      </a:r>
                      <a:r>
                        <a:rPr lang="fr-FR" sz="1600" dirty="0">
                          <a:latin typeface="Arial Narrow"/>
                          <a:ea typeface="Times New Roman"/>
                        </a:rPr>
                        <a:t> et </a:t>
                      </a:r>
                      <a:r>
                        <a:rPr lang="fr-FR" sz="1600" dirty="0" err="1">
                          <a:latin typeface="Arial Narrow"/>
                          <a:ea typeface="Times New Roman"/>
                        </a:rPr>
                        <a:t>recontextualisation</a:t>
                      </a:r>
                      <a:r>
                        <a:rPr lang="fr-FR" sz="1600" dirty="0">
                          <a:latin typeface="Arial Narrow"/>
                          <a:ea typeface="Times New Roman"/>
                        </a:rPr>
                        <a:t>.</a:t>
                      </a:r>
                      <a:endParaRPr lang="fr-FR" sz="1600" dirty="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87928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>
                          <a:latin typeface="Arial Narrow"/>
                          <a:ea typeface="Times New Roman"/>
                        </a:rPr>
                        <a:t>Fonctionnel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>
                          <a:latin typeface="Arial Narrow"/>
                          <a:ea typeface="Times New Roman"/>
                        </a:rPr>
                        <a:t>Action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600" b="1" dirty="0">
                          <a:latin typeface="Arial Narrow"/>
                          <a:ea typeface="Times New Roman"/>
                        </a:rPr>
                        <a:t>Applique</a:t>
                      </a:r>
                      <a:r>
                        <a:rPr lang="fr-FR" sz="1600" dirty="0">
                          <a:latin typeface="Arial Narrow"/>
                          <a:ea typeface="Times New Roman"/>
                        </a:rPr>
                        <a:t> les savoirs dans des situations professionnelles selon les attentes de rendement.</a:t>
                      </a:r>
                      <a:endParaRPr lang="fr-FR" sz="1600" dirty="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87928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>
                          <a:latin typeface="Arial Narrow"/>
                          <a:ea typeface="Times New Roman"/>
                        </a:rPr>
                        <a:t>Apprenti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>
                          <a:latin typeface="Arial Narrow"/>
                          <a:ea typeface="Times New Roman"/>
                        </a:rPr>
                        <a:t>Intégration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600" b="1">
                          <a:latin typeface="Arial Narrow"/>
                          <a:ea typeface="Times New Roman"/>
                        </a:rPr>
                        <a:t>Acquiert</a:t>
                      </a:r>
                      <a:r>
                        <a:rPr lang="fr-FR" sz="1600">
                          <a:latin typeface="Arial Narrow"/>
                          <a:ea typeface="Times New Roman"/>
                        </a:rPr>
                        <a:t> les connaissances, les capacités ou habiletés nécessaires à la réalisation de tâches professionnelles.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021435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>
                          <a:latin typeface="Arial Narrow"/>
                          <a:ea typeface="Times New Roman"/>
                        </a:rPr>
                        <a:t>Imitation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>
                          <a:latin typeface="Arial Narrow"/>
                          <a:ea typeface="Times New Roman"/>
                        </a:rPr>
                        <a:t>Exécution</a:t>
                      </a:r>
                      <a:endParaRPr lang="fr-FR" sz="160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fr-FR" sz="1600" b="1" dirty="0" smtClean="0">
                        <a:latin typeface="Arial Narrow"/>
                        <a:ea typeface="Times New Roman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600" b="1" dirty="0" smtClean="0">
                          <a:latin typeface="Arial Narrow"/>
                          <a:ea typeface="Times New Roman"/>
                        </a:rPr>
                        <a:t>Reproduit</a:t>
                      </a:r>
                      <a:r>
                        <a:rPr lang="fr-FR" sz="1600" dirty="0" smtClean="0">
                          <a:latin typeface="Arial Narrow"/>
                          <a:ea typeface="Times New Roman"/>
                        </a:rPr>
                        <a:t> </a:t>
                      </a:r>
                      <a:r>
                        <a:rPr lang="fr-FR" sz="1600" dirty="0">
                          <a:latin typeface="Arial Narrow"/>
                          <a:ea typeface="Times New Roman"/>
                        </a:rPr>
                        <a:t>à l'identique des actions sans forcément comprendre les principes.</a:t>
                      </a:r>
                      <a:endParaRPr lang="fr-FR" sz="1600" dirty="0">
                        <a:latin typeface="Times New Roman"/>
                        <a:ea typeface="Times New Roman"/>
                      </a:endParaRPr>
                    </a:p>
                  </a:txBody>
                  <a:tcPr marL="66354" marR="663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857224" y="785794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Les niveaux de compétence</a:t>
            </a:r>
            <a:endParaRPr lang="fr-FR" sz="2400" b="1" dirty="0">
              <a:latin typeface="+mj-lt"/>
            </a:endParaRPr>
          </a:p>
        </p:txBody>
      </p:sp>
      <p:pic>
        <p:nvPicPr>
          <p:cNvPr id="21505" name="Picture 1" descr="C:\Users\Lucette\AppData\Local\Microsoft\Windows\Temporary Internet Files\Content.IE5\4NYUQD87\MC9000787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678" y="0"/>
            <a:ext cx="1357322" cy="2481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Origin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</TotalTime>
  <Words>654</Words>
  <Application>Microsoft Macintosh PowerPoint</Application>
  <PresentationFormat>Présentation à l'écran (4:3)</PresentationFormat>
  <Paragraphs>101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Débit</vt:lpstr>
      <vt:lpstr>Comment apprendre par compétences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 apprendre par compétences</dc:title>
  <dc:creator> Lucette </dc:creator>
  <cp:lastModifiedBy>Jean-Paul</cp:lastModifiedBy>
  <cp:revision>28</cp:revision>
  <dcterms:created xsi:type="dcterms:W3CDTF">2011-03-30T16:27:17Z</dcterms:created>
  <dcterms:modified xsi:type="dcterms:W3CDTF">2011-11-13T10:23:31Z</dcterms:modified>
</cp:coreProperties>
</file>