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F11D-4141-42F4-A84F-1E42900171FC}" type="datetimeFigureOut">
              <a:rPr lang="fr-FR" smtClean="0"/>
              <a:pPr/>
              <a:t>15/03/2014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2897-5055-4E4E-BD7A-317EA66EBD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F11D-4141-42F4-A84F-1E42900171FC}" type="datetimeFigureOut">
              <a:rPr lang="fr-FR" smtClean="0"/>
              <a:pPr/>
              <a:t>15/03/2014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2897-5055-4E4E-BD7A-317EA66EBD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F11D-4141-42F4-A84F-1E42900171FC}" type="datetimeFigureOut">
              <a:rPr lang="fr-FR" smtClean="0"/>
              <a:pPr/>
              <a:t>15/03/2014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2897-5055-4E4E-BD7A-317EA66EBD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F11D-4141-42F4-A84F-1E42900171FC}" type="datetimeFigureOut">
              <a:rPr lang="fr-FR" smtClean="0"/>
              <a:pPr/>
              <a:t>15/03/2014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2897-5055-4E4E-BD7A-317EA66EBD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F11D-4141-42F4-A84F-1E42900171FC}" type="datetimeFigureOut">
              <a:rPr lang="fr-FR" smtClean="0"/>
              <a:pPr/>
              <a:t>15/03/2014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2897-5055-4E4E-BD7A-317EA66EBD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F11D-4141-42F4-A84F-1E42900171FC}" type="datetimeFigureOut">
              <a:rPr lang="fr-FR" smtClean="0"/>
              <a:pPr/>
              <a:t>15/03/2014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2897-5055-4E4E-BD7A-317EA66EBD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F11D-4141-42F4-A84F-1E42900171FC}" type="datetimeFigureOut">
              <a:rPr lang="fr-FR" smtClean="0"/>
              <a:pPr/>
              <a:t>15/03/2014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2897-5055-4E4E-BD7A-317EA66EBD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F11D-4141-42F4-A84F-1E42900171FC}" type="datetimeFigureOut">
              <a:rPr lang="fr-FR" smtClean="0"/>
              <a:pPr/>
              <a:t>15/03/2014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2897-5055-4E4E-BD7A-317EA66EBD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F11D-4141-42F4-A84F-1E42900171FC}" type="datetimeFigureOut">
              <a:rPr lang="fr-FR" smtClean="0"/>
              <a:pPr/>
              <a:t>15/03/2014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2897-5055-4E4E-BD7A-317EA66EBD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F11D-4141-42F4-A84F-1E42900171FC}" type="datetimeFigureOut">
              <a:rPr lang="fr-FR" smtClean="0"/>
              <a:pPr/>
              <a:t>15/03/2014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2897-5055-4E4E-BD7A-317EA66EBD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F11D-4141-42F4-A84F-1E42900171FC}" type="datetimeFigureOut">
              <a:rPr lang="fr-FR" smtClean="0"/>
              <a:pPr/>
              <a:t>15/03/2014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2897-5055-4E4E-BD7A-317EA66EBD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EF11D-4141-42F4-A84F-1E42900171FC}" type="datetimeFigureOut">
              <a:rPr lang="fr-FR" smtClean="0"/>
              <a:pPr/>
              <a:t>15/03/2014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92897-5055-4E4E-BD7A-317EA66EBD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-ecole.org/programme-eco-ecole/6-themes-1-methodologie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Image 13" descr="IMG_8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708920"/>
            <a:ext cx="2806700" cy="1870075"/>
          </a:xfrm>
          <a:prstGeom prst="rect">
            <a:avLst/>
          </a:prstGeom>
          <a:noFill/>
        </p:spPr>
      </p:pic>
      <p:pic>
        <p:nvPicPr>
          <p:cNvPr id="4099" name="Image 7" descr="IMG_8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149080"/>
            <a:ext cx="2192337" cy="1474787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95736" y="5582072"/>
            <a:ext cx="3960440" cy="799256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PROJET 2014</a:t>
            </a:r>
            <a:endParaRPr lang="fr-FR" dirty="0">
              <a:solidFill>
                <a:srgbClr val="7030A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0" y="188640"/>
          <a:ext cx="2514600" cy="2743200"/>
        </p:xfrm>
        <a:graphic>
          <a:graphicData uri="http://schemas.openxmlformats.org/drawingml/2006/table">
            <a:tbl>
              <a:tblPr/>
              <a:tblGrid>
                <a:gridCol w="914400"/>
                <a:gridCol w="1600200"/>
              </a:tblGrid>
              <a:tr h="914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524000" y="3236214"/>
          <a:ext cx="6096000" cy="38557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rgbClr val="7F7F7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103" name="Image 1" descr="IMG_69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013176"/>
            <a:ext cx="2174875" cy="1443038"/>
          </a:xfrm>
          <a:prstGeom prst="rect">
            <a:avLst/>
          </a:prstGeom>
          <a:noFill/>
        </p:spPr>
      </p:pic>
      <p:pic>
        <p:nvPicPr>
          <p:cNvPr id="4106" name="Picture 10" descr="Le collège Sacré-Coeur de Bour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96752"/>
            <a:ext cx="1128713" cy="1025525"/>
          </a:xfrm>
          <a:prstGeom prst="rect">
            <a:avLst/>
          </a:prstGeom>
          <a:noFill/>
        </p:spPr>
      </p:pic>
      <p:pic>
        <p:nvPicPr>
          <p:cNvPr id="4102" name="Image 3" descr="IMG_53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229200"/>
            <a:ext cx="1765300" cy="1184275"/>
          </a:xfrm>
          <a:prstGeom prst="rect">
            <a:avLst/>
          </a:prstGeom>
          <a:noFill/>
        </p:spPr>
      </p:pic>
      <p:pic>
        <p:nvPicPr>
          <p:cNvPr id="4105" name="Image 8" descr="IMG_80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32656"/>
            <a:ext cx="2017713" cy="1350962"/>
          </a:xfrm>
          <a:prstGeom prst="rect">
            <a:avLst/>
          </a:prstGeom>
          <a:noFill/>
        </p:spPr>
      </p:pic>
      <p:pic>
        <p:nvPicPr>
          <p:cNvPr id="4104" name="Image 10" descr="IMG_78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188640"/>
            <a:ext cx="3587750" cy="2389188"/>
          </a:xfrm>
          <a:prstGeom prst="rect">
            <a:avLst/>
          </a:prstGeom>
          <a:noFill/>
        </p:spPr>
      </p:pic>
      <p:pic>
        <p:nvPicPr>
          <p:cNvPr id="4098" name="Image 11" descr="IMG_783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3140968"/>
            <a:ext cx="1289050" cy="1911350"/>
          </a:xfrm>
          <a:prstGeom prst="rect">
            <a:avLst/>
          </a:prstGeom>
          <a:noFill/>
        </p:spPr>
      </p:pic>
      <p:pic>
        <p:nvPicPr>
          <p:cNvPr id="4097" name="Image 12" descr="IMG_80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068960"/>
            <a:ext cx="1089025" cy="1635125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1828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4638" algn="l"/>
              </a:tabLst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00" name="Image 5" descr="IMG_540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03648" y="2060848"/>
            <a:ext cx="2203450" cy="1890713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23728" y="1484784"/>
            <a:ext cx="7772400" cy="1470025"/>
          </a:xfrm>
          <a:ln>
            <a:noFill/>
          </a:ln>
        </p:spPr>
        <p:txBody>
          <a:bodyPr/>
          <a:lstStyle/>
          <a:p>
            <a:r>
              <a:rPr lang="fr-FR" b="1" dirty="0" smtClean="0">
                <a:solidFill>
                  <a:srgbClr val="FFC000"/>
                </a:solidFill>
              </a:rPr>
              <a:t>VERS UN ECO-COLLÈGE</a:t>
            </a:r>
            <a:endParaRPr lang="fr-FR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/>
              <a:t/>
            </a:r>
            <a:br>
              <a:rPr lang="fr-FR" sz="3600" dirty="0"/>
            </a:br>
            <a:r>
              <a:rPr lang="fr-FR" sz="3600" b="1" dirty="0" smtClean="0">
                <a:solidFill>
                  <a:srgbClr val="FFC000"/>
                </a:solidFill>
              </a:rPr>
              <a:t>Faire </a:t>
            </a:r>
            <a:r>
              <a:rPr lang="fr-FR" sz="3600" b="1" dirty="0">
                <a:solidFill>
                  <a:srgbClr val="FFC000"/>
                </a:solidFill>
              </a:rPr>
              <a:t>de nos collégiens de futurs </a:t>
            </a:r>
            <a:r>
              <a:rPr lang="fr-FR" sz="3600" b="1" dirty="0" smtClean="0">
                <a:solidFill>
                  <a:srgbClr val="FFC000"/>
                </a:solidFill>
              </a:rPr>
              <a:t/>
            </a:r>
            <a:br>
              <a:rPr lang="fr-FR" sz="3600" b="1" dirty="0" smtClean="0">
                <a:solidFill>
                  <a:srgbClr val="FFC000"/>
                </a:solidFill>
              </a:rPr>
            </a:br>
            <a:r>
              <a:rPr lang="fr-FR" sz="3600" b="1" dirty="0" smtClean="0">
                <a:solidFill>
                  <a:srgbClr val="FFC000"/>
                </a:solidFill>
              </a:rPr>
              <a:t>«</a:t>
            </a:r>
            <a:r>
              <a:rPr lang="fr-FR" sz="3600" b="1" dirty="0">
                <a:solidFill>
                  <a:srgbClr val="FFC000"/>
                </a:solidFill>
              </a:rPr>
              <a:t> éco-citoyens </a:t>
            </a:r>
            <a:r>
              <a:rPr lang="fr-FR" sz="3600" b="1" dirty="0" smtClean="0">
                <a:solidFill>
                  <a:srgbClr val="FFC000"/>
                </a:solidFill>
              </a:rPr>
              <a:t>»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8965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fr-FR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fr-FR" b="1" dirty="0" smtClean="0">
                <a:solidFill>
                  <a:srgbClr val="7030A0"/>
                </a:solidFill>
              </a:rPr>
              <a:t>Les </a:t>
            </a:r>
            <a:r>
              <a:rPr lang="fr-FR" b="1" dirty="0">
                <a:solidFill>
                  <a:srgbClr val="7030A0"/>
                </a:solidFill>
              </a:rPr>
              <a:t>objectifs principaux sont </a:t>
            </a:r>
            <a:r>
              <a:rPr lang="fr-FR" b="1" dirty="0" smtClean="0">
                <a:solidFill>
                  <a:srgbClr val="7030A0"/>
                </a:solidFill>
              </a:rPr>
              <a:t>:</a:t>
            </a:r>
          </a:p>
          <a:p>
            <a:pPr>
              <a:buNone/>
            </a:pPr>
            <a:endParaRPr lang="fr-FR" dirty="0">
              <a:solidFill>
                <a:srgbClr val="7030A0"/>
              </a:solidFill>
            </a:endParaRPr>
          </a:p>
          <a:p>
            <a:pPr lvl="0"/>
            <a:r>
              <a:rPr lang="fr-FR" dirty="0"/>
              <a:t>Éduquer à l’environnement et au développement durable</a:t>
            </a:r>
            <a:r>
              <a:rPr lang="fr-FR" dirty="0" smtClean="0"/>
              <a:t>. </a:t>
            </a:r>
            <a:r>
              <a:rPr lang="fr-FR" sz="2200" dirty="0" smtClean="0"/>
              <a:t>(compétence T3.1)</a:t>
            </a:r>
          </a:p>
          <a:p>
            <a:pPr lvl="0"/>
            <a:endParaRPr lang="fr-FR" sz="2200" dirty="0"/>
          </a:p>
          <a:p>
            <a:pPr lvl="0"/>
            <a:r>
              <a:rPr lang="fr-FR" dirty="0"/>
              <a:t>Rendre les élèves conscients de l’impact de leurs comportements sur l’environnement et favoriser aussi une éducation à la citoyenneté</a:t>
            </a:r>
            <a:r>
              <a:rPr lang="fr-FR" dirty="0" smtClean="0"/>
              <a:t>. </a:t>
            </a:r>
            <a:r>
              <a:rPr lang="fr-FR" sz="2100" dirty="0" smtClean="0"/>
              <a:t>(compétence S1.3)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Rendre ce projet fédérateur afin de créer une dynamique collective</a:t>
            </a:r>
            <a:r>
              <a:rPr lang="fr-FR" dirty="0" smtClean="0"/>
              <a:t>. </a:t>
            </a:r>
            <a:r>
              <a:rPr lang="fr-FR" sz="2200" dirty="0" smtClean="0"/>
              <a:t>(compétence A2.1)</a:t>
            </a:r>
          </a:p>
          <a:p>
            <a:pPr lvl="0"/>
            <a:endParaRPr lang="fr-FR" sz="2200" dirty="0"/>
          </a:p>
          <a:p>
            <a:pPr lvl="0"/>
            <a:r>
              <a:rPr lang="fr-FR" dirty="0"/>
              <a:t>Valoriser les élèves engagés dans cette démarche</a:t>
            </a:r>
            <a:r>
              <a:rPr lang="fr-FR" dirty="0" smtClean="0"/>
              <a:t>. </a:t>
            </a:r>
            <a:r>
              <a:rPr lang="fr-FR" sz="2200" dirty="0" smtClean="0"/>
              <a:t>(compétence A1.2)</a:t>
            </a:r>
          </a:p>
          <a:p>
            <a:pPr lvl="0"/>
            <a:endParaRPr lang="fr-FR" sz="2200" dirty="0"/>
          </a:p>
          <a:p>
            <a:pPr lvl="0"/>
            <a:r>
              <a:rPr lang="fr-FR" dirty="0"/>
              <a:t>Avoir un comportement responsable</a:t>
            </a:r>
            <a:r>
              <a:rPr lang="fr-FR" dirty="0" smtClean="0"/>
              <a:t>. </a:t>
            </a:r>
            <a:r>
              <a:rPr lang="fr-FR" sz="2100" dirty="0" smtClean="0"/>
              <a:t>(compétence S1.2)</a:t>
            </a:r>
            <a:endParaRPr lang="fr-FR" sz="2100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LES 6 THÈMES DE TRAVAIL PRIORITAIRE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600201"/>
            <a:ext cx="7931224" cy="319695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l'alimentation</a:t>
            </a:r>
          </a:p>
          <a:p>
            <a:pPr algn="ctr"/>
            <a:r>
              <a:rPr lang="fr-FR" dirty="0" smtClean="0">
                <a:solidFill>
                  <a:srgbClr val="7030A0"/>
                </a:solidFill>
              </a:rPr>
              <a:t>la biodiversité</a:t>
            </a:r>
          </a:p>
          <a:p>
            <a:pPr lvl="6"/>
            <a:r>
              <a:rPr lang="fr-FR" sz="3200" dirty="0" smtClean="0">
                <a:solidFill>
                  <a:srgbClr val="7030A0"/>
                </a:solidFill>
              </a:rPr>
              <a:t>les déchets</a:t>
            </a:r>
          </a:p>
          <a:p>
            <a:pPr lvl="6"/>
            <a:r>
              <a:rPr lang="fr-FR" sz="3200" dirty="0" smtClean="0">
                <a:solidFill>
                  <a:srgbClr val="7030A0"/>
                </a:solidFill>
              </a:rPr>
              <a:t>l'eau</a:t>
            </a:r>
          </a:p>
          <a:p>
            <a:pPr lvl="6"/>
            <a:r>
              <a:rPr lang="fr-FR" sz="3200" dirty="0" smtClean="0">
                <a:solidFill>
                  <a:srgbClr val="7030A0"/>
                </a:solidFill>
              </a:rPr>
              <a:t>l'énergie </a:t>
            </a:r>
          </a:p>
          <a:p>
            <a:pPr lvl="6"/>
            <a:r>
              <a:rPr lang="fr-FR" sz="3200" dirty="0" smtClean="0">
                <a:solidFill>
                  <a:srgbClr val="7030A0"/>
                </a:solidFill>
              </a:rPr>
              <a:t>les solidarités</a:t>
            </a:r>
            <a:endParaRPr lang="fr-FR" sz="3200" dirty="0">
              <a:solidFill>
                <a:srgbClr val="7030A0"/>
              </a:solidFill>
            </a:endParaRPr>
          </a:p>
          <a:p>
            <a:endParaRPr lang="fr-FR" dirty="0"/>
          </a:p>
        </p:txBody>
      </p:sp>
      <p:pic>
        <p:nvPicPr>
          <p:cNvPr id="4" name="Image 3" descr="http://www.eco-ecole.org/images/Photos_des_pages/bandeau%20des%20thme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941168"/>
            <a:ext cx="6768752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C000"/>
                </a:solidFill>
              </a:rPr>
              <a:t>7 ÉTAPES</a:t>
            </a:r>
            <a:endParaRPr lang="fr-FR" b="1" dirty="0">
              <a:solidFill>
                <a:srgbClr val="FFC000"/>
              </a:solidFill>
            </a:endParaRPr>
          </a:p>
        </p:txBody>
      </p:sp>
      <p:pic>
        <p:nvPicPr>
          <p:cNvPr id="4" name="Espace réservé du contenu 3" descr="http://www.eco-ecole.org/images/Photos_des_pages/Mthodo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482453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3370386"/>
          </a:xfrm>
        </p:spPr>
        <p:txBody>
          <a:bodyPr/>
          <a:lstStyle/>
          <a:p>
            <a:r>
              <a:rPr lang="fr-FR" b="1" dirty="0" smtClean="0">
                <a:solidFill>
                  <a:srgbClr val="FFC000"/>
                </a:solidFill>
              </a:rPr>
              <a:t>OBTENIR LE LABEL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endParaRPr lang="fr-FR" sz="5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>
                <a:solidFill>
                  <a:srgbClr val="7030A0"/>
                </a:solidFill>
              </a:rPr>
              <a:t>Le </a:t>
            </a:r>
            <a:r>
              <a:rPr lang="fr-FR" b="1" dirty="0">
                <a:solidFill>
                  <a:srgbClr val="7030A0"/>
                </a:solidFill>
              </a:rPr>
              <a:t>label, valeur ajoutée de la démarche </a:t>
            </a:r>
            <a:r>
              <a:rPr lang="fr-FR" b="1" dirty="0" smtClean="0">
                <a:solidFill>
                  <a:srgbClr val="7030A0"/>
                </a:solidFill>
              </a:rPr>
              <a:t>Eco-Collège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Véritable source de motivation pour les participants, le label </a:t>
            </a:r>
            <a:r>
              <a:rPr lang="fr-FR" b="1" dirty="0" smtClean="0"/>
              <a:t>valorise l'engagement des porteurs de projets et concrétise les efforts réalisés</a:t>
            </a:r>
            <a:r>
              <a:rPr lang="fr-FR" dirty="0" smtClean="0"/>
              <a:t> tout au long de l'année.  </a:t>
            </a:r>
          </a:p>
          <a:p>
            <a:r>
              <a:rPr lang="fr-FR" dirty="0" smtClean="0"/>
              <a:t>Viser le label c’est aussi respecter les échéances du programme et donc </a:t>
            </a:r>
            <a:r>
              <a:rPr lang="fr-FR" b="1" dirty="0" smtClean="0"/>
              <a:t>maintenir une dynamique</a:t>
            </a:r>
            <a:r>
              <a:rPr lang="fr-FR" dirty="0" smtClean="0"/>
              <a:t> dans le projet.</a:t>
            </a:r>
          </a:p>
          <a:p>
            <a:r>
              <a:rPr lang="fr-FR" dirty="0" smtClean="0"/>
              <a:t>Son obtention est matérialisée par la </a:t>
            </a:r>
            <a:r>
              <a:rPr lang="fr-FR" b="1" dirty="0" smtClean="0"/>
              <a:t>remise d’un diplôme et d'un drapeau</a:t>
            </a:r>
            <a:r>
              <a:rPr lang="fr-FR" dirty="0" smtClean="0"/>
              <a:t> millésimé à hisser dans l'enceinte de l’établissement.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>
                <a:solidFill>
                  <a:srgbClr val="7030A0"/>
                </a:solidFill>
              </a:rPr>
              <a:t>Critères </a:t>
            </a:r>
            <a:r>
              <a:rPr lang="fr-FR" b="1" dirty="0">
                <a:solidFill>
                  <a:srgbClr val="7030A0"/>
                </a:solidFill>
              </a:rPr>
              <a:t>de </a:t>
            </a:r>
            <a:r>
              <a:rPr lang="fr-FR" b="1" dirty="0" smtClean="0">
                <a:solidFill>
                  <a:srgbClr val="7030A0"/>
                </a:solidFill>
              </a:rPr>
              <a:t>labellisation</a:t>
            </a:r>
            <a:br>
              <a:rPr lang="fr-FR" b="1" dirty="0" smtClean="0">
                <a:solidFill>
                  <a:srgbClr val="7030A0"/>
                </a:solidFill>
              </a:rPr>
            </a:br>
            <a:r>
              <a:rPr lang="fr-FR" b="1" dirty="0">
                <a:solidFill>
                  <a:srgbClr val="7030A0"/>
                </a:solidFill>
              </a:rPr>
              <a:t/>
            </a:r>
            <a:br>
              <a:rPr lang="fr-FR" b="1" dirty="0">
                <a:solidFill>
                  <a:srgbClr val="7030A0"/>
                </a:solidFill>
              </a:rPr>
            </a:b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713387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</a:t>
            </a:r>
            <a:r>
              <a:rPr lang="fr-FR" sz="3600" dirty="0" smtClean="0"/>
              <a:t>Les</a:t>
            </a:r>
            <a:r>
              <a:rPr lang="fr-FR" sz="3600" dirty="0"/>
              <a:t> </a:t>
            </a:r>
            <a:r>
              <a:rPr lang="fr-FR" sz="3600" u="sng" dirty="0">
                <a:hlinkClick r:id="rId2"/>
              </a:rPr>
              <a:t>sept étapes de la démarche</a:t>
            </a:r>
            <a:r>
              <a:rPr lang="fr-FR" sz="3600" dirty="0"/>
              <a:t> sont le squelette d’Eco-Ecole. Ainsi, lorsqu’un établissement sollicite sa labellisation ou son renouvellement annuel, le Jury évalue la façon dont elle ont été mises en </a:t>
            </a:r>
            <a:r>
              <a:rPr lang="fr-FR" sz="3600" dirty="0" smtClean="0"/>
              <a:t>œuvre. Le </a:t>
            </a:r>
            <a:r>
              <a:rPr lang="fr-FR" sz="3600" dirty="0"/>
              <a:t>label récompense donc avant tout une démarche.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C000"/>
                </a:solidFill>
              </a:rPr>
              <a:t>LES PROJETS 2014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Sentier </a:t>
            </a:r>
            <a:r>
              <a:rPr lang="fr-FR" dirty="0" smtClean="0"/>
              <a:t>endémique</a:t>
            </a:r>
          </a:p>
          <a:p>
            <a:r>
              <a:rPr lang="fr-FR" dirty="0"/>
              <a:t>Potager </a:t>
            </a:r>
            <a:r>
              <a:rPr lang="fr-FR" dirty="0" smtClean="0"/>
              <a:t>bio</a:t>
            </a:r>
          </a:p>
          <a:p>
            <a:r>
              <a:rPr lang="fr-FR" dirty="0"/>
              <a:t>Eau source de </a:t>
            </a:r>
            <a:r>
              <a:rPr lang="fr-FR" dirty="0" smtClean="0"/>
              <a:t>vie:</a:t>
            </a:r>
          </a:p>
          <a:p>
            <a:pPr>
              <a:buNone/>
            </a:pPr>
            <a:r>
              <a:rPr lang="fr-FR" sz="3200" dirty="0" smtClean="0"/>
              <a:t>                        - Récupération d’eau de pluie</a:t>
            </a:r>
          </a:p>
          <a:p>
            <a:pPr algn="ctr">
              <a:buFontTx/>
              <a:buChar char="-"/>
            </a:pPr>
            <a:r>
              <a:rPr lang="fr-FR" dirty="0" smtClean="0"/>
              <a:t>Marre à moustiques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Et toutes autres propositions…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67</Words>
  <Application>Microsoft Office PowerPoint</Application>
  <PresentationFormat>Affichage à l'écran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VERS UN ECO-COLLÈGE</vt:lpstr>
      <vt:lpstr> Faire de nos collégiens de futurs  « éco-citoyens » </vt:lpstr>
      <vt:lpstr>LES 6 THÈMES DE TRAVAIL PRIORITAIRE</vt:lpstr>
      <vt:lpstr>7 ÉTAPES</vt:lpstr>
      <vt:lpstr>OBTENIR LE LABEL</vt:lpstr>
      <vt:lpstr> Le label, valeur ajoutée de la démarche Eco-Collège </vt:lpstr>
      <vt:lpstr>   Critères de labellisation   </vt:lpstr>
      <vt:lpstr>LES PROJETS 2014</vt:lpstr>
    </vt:vector>
  </TitlesOfParts>
  <Company>DDEC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 UN ECO-COLLÈGE</dc:title>
  <dc:creator>sophie.brun</dc:creator>
  <cp:lastModifiedBy>profs</cp:lastModifiedBy>
  <cp:revision>9</cp:revision>
  <dcterms:created xsi:type="dcterms:W3CDTF">2013-12-10T01:44:35Z</dcterms:created>
  <dcterms:modified xsi:type="dcterms:W3CDTF">2014-03-15T05:14:21Z</dcterms:modified>
</cp:coreProperties>
</file>