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70" r:id="rId2"/>
  </p:sldMasterIdLst>
  <p:notesMasterIdLst>
    <p:notesMasterId r:id="rId14"/>
  </p:notesMasterIdLst>
  <p:sldIdLst>
    <p:sldId id="256" r:id="rId3"/>
    <p:sldId id="258" r:id="rId4"/>
    <p:sldId id="257" r:id="rId5"/>
    <p:sldId id="259" r:id="rId6"/>
    <p:sldId id="261" r:id="rId7"/>
    <p:sldId id="260" r:id="rId8"/>
    <p:sldId id="262" r:id="rId9"/>
    <p:sldId id="264" r:id="rId10"/>
    <p:sldId id="265" r:id="rId11"/>
    <p:sldId id="263" r:id="rId12"/>
    <p:sldId id="26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76302" autoAdjust="0"/>
  </p:normalViewPr>
  <p:slideViewPr>
    <p:cSldViewPr snapToGrid="0">
      <p:cViewPr varScale="1">
        <p:scale>
          <a:sx n="52" d="100"/>
          <a:sy n="52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97621-59EE-4A2F-B7A3-A4BF24D26B1B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84920-826C-40FC-887C-341A59EDE8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82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84920-826C-40FC-887C-341A59EDE8B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627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84920-826C-40FC-887C-341A59EDE8B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03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Prévalence du phénomène en France :</a:t>
            </a:r>
            <a:br>
              <a:rPr lang="fr-FR" dirty="0"/>
            </a:br>
            <a:r>
              <a:rPr lang="fr-FR" dirty="0"/>
              <a:t>• Le nombre de victimes de </a:t>
            </a:r>
            <a:r>
              <a:rPr lang="fr-FR" i="1" u="sng" dirty="0"/>
              <a:t>harcèlement verbal ou symbolique</a:t>
            </a:r>
            <a:r>
              <a:rPr lang="fr-FR" dirty="0"/>
              <a:t> peut être estimé à environ </a:t>
            </a:r>
            <a:r>
              <a:rPr lang="fr-FR" i="1" u="sng" dirty="0"/>
              <a:t>14% des élèves, compris entre 8% d’élèves victimes d’un harcèlement sévère à assez sévère et 6% d’élèves soumis à un harcèlement modéré.</a:t>
            </a:r>
            <a:br>
              <a:rPr lang="fr-FR" dirty="0"/>
            </a:br>
            <a:r>
              <a:rPr lang="fr-FR" dirty="0"/>
              <a:t>• Le taux de victimes de </a:t>
            </a:r>
            <a:r>
              <a:rPr lang="fr-FR" i="1" u="sng" dirty="0"/>
              <a:t>harcèlement physique </a:t>
            </a:r>
            <a:r>
              <a:rPr lang="fr-FR" dirty="0"/>
              <a:t>à l’école peut être estimé à </a:t>
            </a:r>
            <a:r>
              <a:rPr lang="fr-FR" i="1" u="sng" dirty="0"/>
              <a:t>10% des élèves, compris entre 5% d’élèves victimes d’un harcèlement sévère à assez sévère et 5% d’élèves soumis à un harcèlement modéré.</a:t>
            </a:r>
            <a:br>
              <a:rPr lang="fr-FR" dirty="0"/>
            </a:br>
            <a:r>
              <a:rPr lang="fr-FR" dirty="0"/>
              <a:t>• Le taux de victimes d’un </a:t>
            </a:r>
            <a:r>
              <a:rPr lang="fr-FR" b="1" i="1" u="sng" dirty="0"/>
              <a:t>harcèlement qui cumule violences répétées physiques et verbales</a:t>
            </a:r>
            <a:r>
              <a:rPr lang="fr-FR" dirty="0"/>
              <a:t> à l’école peut être estimé à </a:t>
            </a:r>
            <a:r>
              <a:rPr lang="fr-FR" b="1" i="1" u="sng" dirty="0"/>
              <a:t>11,7% des élèves, compris entre 4,9% d’élèves victimes d’un harcèlement sévère à assez sévère et 6,7% d’élèves soumis à un harcèlement modéré. »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84920-826C-40FC-887C-341A59EDE8B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70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>
                <a:latin typeface="Georgia" panose="02040502050405020303" pitchFamily="18" charset="0"/>
              </a:rPr>
              <a:t>Définitions des CPS , Animer des séances :  pédagogie, séance , Implanter un programme , Attitudes éducatives pour renforcer les CPS au quotidien</a:t>
            </a:r>
          </a:p>
          <a:p>
            <a:pPr marL="0" indent="0">
              <a:buNone/>
            </a:pPr>
            <a:endParaRPr lang="fr-FR" dirty="0">
              <a:solidFill>
                <a:srgbClr val="999999"/>
              </a:solidFill>
              <a:latin typeface="Georgia" panose="02040502050405020303" pitchFamily="18" charset="0"/>
            </a:endParaRPr>
          </a:p>
          <a:p>
            <a:r>
              <a:rPr lang="fr-FR" b="1" dirty="0">
                <a:latin typeface="Georgia" panose="02040502050405020303" pitchFamily="18" charset="0"/>
              </a:rPr>
              <a:t>En image : expérience au collège</a:t>
            </a:r>
            <a:endParaRPr lang="fr-FR" dirty="0">
              <a:solidFill>
                <a:srgbClr val="999999"/>
              </a:solidFill>
              <a:latin typeface="Georgia" panose="02040502050405020303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84920-826C-40FC-887C-341A59EDE8B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30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72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22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368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3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536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528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453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08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735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548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71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874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563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339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3547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836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3362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896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189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0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23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7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1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6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80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03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38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06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5DBE9-5E1E-4DB5-9C6D-0B68B1540364}" type="datetimeFigureOut">
              <a:rPr lang="fr-FR" smtClean="0"/>
              <a:t>15/09/2016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07B76B-7238-44FB-B917-0A0DD8388A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76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La prévention du harcèlement à l’école</a:t>
            </a:r>
            <a:br>
              <a:rPr lang="fr-F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2700" dirty="0">
                <a:solidFill>
                  <a:schemeClr val="accent2">
                    <a:lumMod val="75000"/>
                  </a:schemeClr>
                </a:solidFill>
              </a:rPr>
              <a:t>Centre culturel </a:t>
            </a:r>
            <a:r>
              <a:rPr lang="fr-FR" sz="2700" dirty="0" err="1">
                <a:solidFill>
                  <a:schemeClr val="accent2">
                    <a:lumMod val="75000"/>
                  </a:schemeClr>
                </a:solidFill>
              </a:rPr>
              <a:t>Tjibaou</a:t>
            </a:r>
            <a:br>
              <a:rPr lang="fr-FR" sz="27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2700" dirty="0">
                <a:solidFill>
                  <a:schemeClr val="accent2">
                    <a:lumMod val="75000"/>
                  </a:schemeClr>
                </a:solidFill>
              </a:rPr>
              <a:t>12 septembre 2016</a:t>
            </a:r>
          </a:p>
        </p:txBody>
      </p:sp>
      <p:pic>
        <p:nvPicPr>
          <p:cNvPr id="4" name="Picture 2" descr="0f2cb1fe0d1d0d19c41cbb1626727e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937" y="4873708"/>
            <a:ext cx="1840135" cy="149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29" y="3536896"/>
            <a:ext cx="2442985" cy="3110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6113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8268" y="609600"/>
            <a:ext cx="8575733" cy="1052945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Un outil : Le cartable des compétences</a:t>
            </a:r>
            <a:br>
              <a:rPr lang="fr-FR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2400" i="1" dirty="0"/>
              <a:t>www.</a:t>
            </a:r>
            <a:r>
              <a:rPr lang="fr-FR" sz="2400" b="1" i="1" dirty="0"/>
              <a:t>cartable</a:t>
            </a:r>
            <a:r>
              <a:rPr lang="fr-FR" sz="2400" i="1" dirty="0"/>
              <a:t>cps.org</a:t>
            </a:r>
            <a:endParaRPr lang="fr-F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8639" y="1662545"/>
            <a:ext cx="9426633" cy="4641273"/>
          </a:xfrm>
        </p:spPr>
        <p:txBody>
          <a:bodyPr>
            <a:normAutofit/>
          </a:bodyPr>
          <a:lstStyle/>
          <a:p>
            <a:r>
              <a:rPr lang="fr-FR" sz="2400" dirty="0"/>
              <a:t>Initié dès 1998, dans le cadre d’une action de promotion de la santé et de prévention des conduites addictives, le programme a très vite rejoint des préoccupations grandissantes autour du « vivre ensemble » chez de nombreux acteurs du champ éducatif. </a:t>
            </a:r>
          </a:p>
          <a:p>
            <a:r>
              <a:rPr lang="fr-FR" sz="2400" dirty="0"/>
              <a:t>C’est ainsi que des professionnels de l’éducation pour la santé ont </a:t>
            </a:r>
            <a:r>
              <a:rPr lang="fr-FR" sz="2400" dirty="0" err="1"/>
              <a:t>co</a:t>
            </a:r>
            <a:r>
              <a:rPr lang="fr-FR" sz="2400" dirty="0"/>
              <a:t>-construit des savoir -faire avec les enseignants et les enfants au cours d’un échange sans cesse renouvelé.</a:t>
            </a:r>
            <a:endParaRPr lang="fr-FR" sz="2400" b="1" dirty="0">
              <a:latin typeface="Georgia" panose="02040502050405020303" pitchFamily="18" charset="0"/>
            </a:endParaRPr>
          </a:p>
          <a:p>
            <a:r>
              <a:rPr lang="fr-FR" sz="2400" dirty="0"/>
              <a:t>C’est un site ressource évolutif pour celles et ceux qui souhaitent renforcer les compétences psychosociales (CPS) des enfants et des pré-adolescents de 8 à 12 ans. </a:t>
            </a:r>
            <a:endParaRPr lang="fr-FR" sz="2400" b="1" dirty="0">
              <a:latin typeface="Georgia" panose="02040502050405020303" pitchFamily="18" charset="0"/>
            </a:endParaRPr>
          </a:p>
          <a:p>
            <a:endParaRPr lang="fr-FR" b="1" dirty="0">
              <a:latin typeface="Georgia" panose="02040502050405020303" pitchFamily="18" charset="0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665" y="6122151"/>
            <a:ext cx="614033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Merci pour votre attention</a:t>
            </a:r>
            <a:br>
              <a:rPr lang="fr-FR" b="1" dirty="0">
                <a:solidFill>
                  <a:schemeClr val="accent1">
                    <a:lumMod val="50000"/>
                  </a:schemeClr>
                </a:solidFill>
              </a:rPr>
            </a:b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930401"/>
            <a:ext cx="8452811" cy="4110962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>
                <a:solidFill>
                  <a:schemeClr val="accent1">
                    <a:lumMod val="50000"/>
                  </a:schemeClr>
                </a:solidFill>
              </a:rPr>
              <a:t>« </a:t>
            </a:r>
            <a:r>
              <a:rPr lang="fr-FR" sz="3600" i="1" dirty="0">
                <a:solidFill>
                  <a:schemeClr val="accent1">
                    <a:lumMod val="50000"/>
                  </a:schemeClr>
                </a:solidFill>
              </a:rPr>
              <a:t>Tu me dis, j’oublie</a:t>
            </a:r>
            <a:br>
              <a:rPr lang="fr-FR" sz="36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3600" i="1" dirty="0">
                <a:solidFill>
                  <a:schemeClr val="accent1">
                    <a:lumMod val="50000"/>
                  </a:schemeClr>
                </a:solidFill>
              </a:rPr>
              <a:t>Tu m’enseignes, je me souviens</a:t>
            </a:r>
            <a:br>
              <a:rPr lang="fr-FR" sz="36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3600" i="1" dirty="0">
                <a:solidFill>
                  <a:schemeClr val="accent1">
                    <a:lumMod val="50000"/>
                  </a:schemeClr>
                </a:solidFill>
              </a:rPr>
              <a:t>Tu m’impliques, j’apprends</a:t>
            </a:r>
            <a:r>
              <a:rPr lang="fr-FR" sz="3600" dirty="0">
                <a:solidFill>
                  <a:schemeClr val="accent1">
                    <a:lumMod val="50000"/>
                  </a:schemeClr>
                </a:solidFill>
              </a:rPr>
              <a:t> »</a:t>
            </a:r>
          </a:p>
          <a:p>
            <a:pPr marL="0" indent="0">
              <a:buNone/>
            </a:pPr>
            <a:br>
              <a:rPr lang="fr-FR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dirty="0">
                <a:solidFill>
                  <a:schemeClr val="accent1">
                    <a:lumMod val="50000"/>
                  </a:schemeClr>
                </a:solidFill>
              </a:rPr>
              <a:t>Benjamin Franklin</a:t>
            </a:r>
            <a:br>
              <a:rPr lang="fr-FR" sz="3600" dirty="0">
                <a:solidFill>
                  <a:schemeClr val="accent1">
                    <a:lumMod val="50000"/>
                  </a:schemeClr>
                </a:solidFill>
              </a:rPr>
            </a:br>
            <a:endParaRPr lang="fr-FR" sz="3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603681"/>
              </p:ext>
            </p:extLst>
          </p:nvPr>
        </p:nvGraphicFramePr>
        <p:xfrm>
          <a:off x="6059607" y="3780727"/>
          <a:ext cx="4353984" cy="3077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3" imgW="11334452" imgH="8010521" progId="AcroExch.Document.11">
                  <p:embed/>
                </p:oleObj>
              </mc:Choice>
              <mc:Fallback>
                <p:oleObj name="Acrobat Document" r:id="rId3" imgW="11334452" imgH="8010521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59607" y="3780727"/>
                        <a:ext cx="4353984" cy="3077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286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2726" y="609600"/>
            <a:ext cx="8581275" cy="106680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Pourquoi prévenir le harcèlement à l’école?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2618" y="1676401"/>
            <a:ext cx="8761384" cy="4364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Différentes  enquêtes nationales ont montré : </a:t>
            </a:r>
          </a:p>
          <a:p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qu'il touche environ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un élève sur dix </a:t>
            </a:r>
          </a:p>
          <a:p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 qu'il n'est nullement limité aux établissements sensibles</a:t>
            </a:r>
          </a:p>
          <a:p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Qu’il peut avoir de lourdes conséquences en termes d'absentéisme, de déscolarisation et de santé mentale.</a:t>
            </a:r>
          </a:p>
          <a:p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C'est aussi un élément clé du climat au sein d'un établissement.</a:t>
            </a:r>
          </a:p>
          <a:p>
            <a:pPr marL="0" indent="0">
              <a:buNone/>
            </a:pPr>
            <a:r>
              <a:rPr lang="fr-FR" sz="2400" i="1" dirty="0"/>
              <a:t> </a:t>
            </a:r>
            <a:r>
              <a:rPr lang="fr-FR" sz="2400" i="1" dirty="0">
                <a:solidFill>
                  <a:srgbClr val="FF0000"/>
                </a:solidFill>
              </a:rPr>
              <a:t>"Nous avons fait le lit d'une violence insondable parce que nous n'avons pas voulu la sonder"</a:t>
            </a:r>
            <a:r>
              <a:rPr lang="fr-FR" sz="2400" dirty="0"/>
              <a:t>, 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a déclaré M. </a:t>
            </a:r>
            <a:r>
              <a:rPr lang="fr-FR" sz="2400" dirty="0" err="1">
                <a:solidFill>
                  <a:schemeClr val="accent2">
                    <a:lumMod val="75000"/>
                  </a:schemeClr>
                </a:solidFill>
              </a:rPr>
              <a:t>Chatel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 dans son allocution d'ouverture des assises nationales sur le harcèlement à l’école (2011). </a:t>
            </a:r>
            <a:br>
              <a:rPr lang="fr-FR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7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Les conséquences scolaires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482436"/>
            <a:ext cx="8596669" cy="5070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Du côté des victimes :</a:t>
            </a:r>
          </a:p>
          <a:p>
            <a:r>
              <a:rPr lang="fr-FR" sz="2000" dirty="0"/>
              <a:t> altération de la mémoire, la concentration… </a:t>
            </a:r>
          </a:p>
          <a:p>
            <a:r>
              <a:rPr lang="fr-FR" sz="2000" dirty="0"/>
              <a:t>opinion plus négative de l’École, mise en place des stratégies d’évitement telle que l’</a:t>
            </a:r>
            <a:r>
              <a:rPr lang="fr-FR" sz="2000" dirty="0" err="1"/>
              <a:t>absenteisme</a:t>
            </a:r>
            <a:endParaRPr lang="fr-FR" sz="2000" dirty="0"/>
          </a:p>
          <a:p>
            <a:r>
              <a:rPr lang="fr-FR" sz="2000" dirty="0"/>
              <a:t>résultats scolaires inférieurs à la moyenne.</a:t>
            </a:r>
          </a:p>
          <a:p>
            <a:pPr marL="0" indent="0">
              <a:buNone/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Du côté des agresseurs :</a:t>
            </a:r>
          </a:p>
          <a:p>
            <a:r>
              <a:rPr lang="fr-FR" sz="2000" dirty="0"/>
              <a:t> les problèmes sont aussi importants, avec un pourcentage important d’élèves en échec scolaire.</a:t>
            </a:r>
          </a:p>
          <a:p>
            <a:pPr marL="0" indent="0">
              <a:buNone/>
            </a:pPr>
            <a:r>
              <a:rPr lang="fr-FR" dirty="0"/>
              <a:t> </a:t>
            </a:r>
            <a:endParaRPr lang="fr-F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8991" y="4885899"/>
            <a:ext cx="8120418" cy="1514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fr-FR" sz="3200" b="1" i="1" dirty="0">
                <a:solidFill>
                  <a:srgbClr val="2E83C3">
                    <a:lumMod val="75000"/>
                  </a:srgbClr>
                </a:solidFill>
              </a:rPr>
              <a:t>Une victime sur cinq a tendance à s’absenter pour ne pas affronter son ou ses agresseur(s)</a:t>
            </a:r>
            <a:r>
              <a:rPr lang="fr-FR" sz="3200" dirty="0">
                <a:solidFill>
                  <a:srgbClr val="2E83C3">
                    <a:lumMod val="75000"/>
                  </a:srgbClr>
                </a:solidFill>
              </a:rPr>
              <a:t>.  </a:t>
            </a:r>
          </a:p>
        </p:txBody>
      </p:sp>
    </p:spTree>
    <p:extLst>
      <p:ext uri="{BB962C8B-B14F-4D97-AF65-F5344CB8AC3E}">
        <p14:creationId xmlns:p14="http://schemas.microsoft.com/office/powerpoint/2010/main" val="236955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1941" y="498764"/>
            <a:ext cx="8596668" cy="1320800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Les conséquences sur la santé mentale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1941" y="1316182"/>
            <a:ext cx="8596668" cy="5307071"/>
          </a:xfrm>
        </p:spPr>
        <p:txBody>
          <a:bodyPr>
            <a:normAutofit/>
          </a:bodyPr>
          <a:lstStyle/>
          <a:p>
            <a:r>
              <a:rPr lang="fr-FR" b="1" dirty="0"/>
              <a:t>Le harcèlement affecte le métabolisme et les défenses immunitaires </a:t>
            </a:r>
            <a:r>
              <a:rPr lang="fr-FR" dirty="0"/>
              <a:t>: Ainsi, les victimes mais aussi les témoins peuvent souffrir de divers symptômes tels que vomissements, évanouissements, maux de tête, de ventre, problèmes de vue, d’insomnie, etc.</a:t>
            </a:r>
          </a:p>
          <a:p>
            <a:r>
              <a:rPr lang="fr-FR" dirty="0">
                <a:solidFill>
                  <a:srgbClr val="FF0000"/>
                </a:solidFill>
              </a:rPr>
              <a:t>L’une des difficultés majeures avec le harcèlement et la maltraitance, est que </a:t>
            </a:r>
            <a:r>
              <a:rPr lang="fr-FR" b="1" i="1" u="sng" dirty="0">
                <a:solidFill>
                  <a:srgbClr val="FF0000"/>
                </a:solidFill>
              </a:rPr>
              <a:t>la victime a du mal à demander de l’aide car bien souvent elle pense qu’elle est responsable du traitement qu’elle subit et a honte</a:t>
            </a:r>
            <a:r>
              <a:rPr lang="fr-FR" dirty="0">
                <a:solidFill>
                  <a:srgbClr val="FF0000"/>
                </a:solidFill>
              </a:rPr>
              <a:t>.</a:t>
            </a:r>
          </a:p>
          <a:p>
            <a:r>
              <a:rPr lang="fr-FR" dirty="0"/>
              <a:t>Ce type de </a:t>
            </a:r>
            <a:r>
              <a:rPr lang="fr-FR" dirty="0" err="1"/>
              <a:t>victimation</a:t>
            </a:r>
            <a:r>
              <a:rPr lang="fr-FR" dirty="0"/>
              <a:t> induit une érosion de l’estime de soi qui amène les victimes à supporter leur détresse en silence. Elles développent des symptômes d’anxiété, de </a:t>
            </a:r>
            <a:r>
              <a:rPr lang="fr-FR" b="1" i="1" u="sng" dirty="0"/>
              <a:t>dépression</a:t>
            </a:r>
            <a:r>
              <a:rPr lang="fr-FR" dirty="0"/>
              <a:t> et ont des </a:t>
            </a:r>
            <a:r>
              <a:rPr lang="fr-FR" b="1" i="1" u="sng" dirty="0"/>
              <a:t>idées suicidaires</a:t>
            </a:r>
            <a:r>
              <a:rPr lang="fr-FR" dirty="0"/>
              <a:t>, ces problèmes pouvant s’inscrire dans le long terme.</a:t>
            </a:r>
          </a:p>
          <a:p>
            <a:pPr marL="0" indent="0">
              <a:buNone/>
            </a:pPr>
            <a:br>
              <a:rPr lang="fr-FR" dirty="0"/>
            </a:br>
            <a:r>
              <a:rPr lang="fr-FR" sz="2400" b="1" dirty="0"/>
              <a:t>le harcèlement a été identifié comme l’un des </a:t>
            </a:r>
            <a:r>
              <a:rPr lang="fr-FR" sz="2400" b="1" dirty="0" err="1"/>
              <a:t>stresseurs</a:t>
            </a:r>
            <a:r>
              <a:rPr lang="fr-FR" sz="2400" b="1" dirty="0"/>
              <a:t> les plus fortement associés avec les comportements suicidaires chez les adolescents. 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847" y="2935777"/>
            <a:ext cx="3072153" cy="22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Prévenir le harcèlement à l’école :</a:t>
            </a:r>
            <a:br>
              <a:rPr lang="fr-F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agir sur l’estime de soi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5FCBEF"/>
              </a:buClr>
              <a:buNone/>
            </a:pPr>
            <a:r>
              <a:rPr lang="fr-FR" sz="2000" dirty="0">
                <a:solidFill>
                  <a:schemeClr val="tx1"/>
                </a:solidFill>
              </a:rPr>
              <a:t>La théorie du harcèlement la plus répandue postule que  </a:t>
            </a:r>
            <a:r>
              <a:rPr lang="fr-FR" sz="2000" u="sng" dirty="0">
                <a:solidFill>
                  <a:schemeClr val="tx1"/>
                </a:solidFill>
              </a:rPr>
              <a:t>le harcelé que le harceleur ont tous les deux un manque d’estime d’eux-mêmes </a:t>
            </a:r>
            <a:r>
              <a:rPr lang="fr-FR" sz="20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fr-FR" b="1" dirty="0"/>
              <a:t>Difficulté à oser dire non, se dévaloriser, se critiquer, se mettre en échec, avoir une image de soi négative 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L’estime de soi </a:t>
            </a:r>
          </a:p>
          <a:p>
            <a:r>
              <a:rPr lang="fr-FR" b="1" dirty="0"/>
              <a:t>-le sentiment de confiance en soi</a:t>
            </a:r>
          </a:p>
          <a:p>
            <a:r>
              <a:rPr lang="fr-FR" b="1" dirty="0"/>
              <a:t>-La connaissance de soi</a:t>
            </a:r>
          </a:p>
          <a:p>
            <a:r>
              <a:rPr lang="fr-FR" b="1" dirty="0"/>
              <a:t>-le sentiment d’appartenance</a:t>
            </a:r>
          </a:p>
          <a:p>
            <a:r>
              <a:rPr lang="fr-FR" b="1" dirty="0"/>
              <a:t>-le sentiment de réussite</a:t>
            </a:r>
          </a:p>
          <a:p>
            <a:endParaRPr lang="fr-FR" dirty="0"/>
          </a:p>
        </p:txBody>
      </p:sp>
      <p:pic>
        <p:nvPicPr>
          <p:cNvPr id="4" name="Image 3" descr="percep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1744" y="3553387"/>
            <a:ext cx="2582257" cy="27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4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4316" y="235528"/>
            <a:ext cx="8596668" cy="1320800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Agir sur les compétences sociales et civiques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5636" y="1662545"/>
            <a:ext cx="8858366" cy="437881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400" i="1" dirty="0"/>
              <a:t>C’est l’aptitude d’une </a:t>
            </a:r>
            <a:r>
              <a:rPr lang="fr-FR" sz="2400" dirty="0">
                <a:solidFill>
                  <a:schemeClr val="tx1"/>
                </a:solidFill>
              </a:rPr>
              <a:t>personne à maintenir un état de bien-être mental, en adoptant un comportement approprié et positif à l’occasion des relations entretenues avec les autres, sa propre culture et son environnement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  <a:endParaRPr lang="fr-FR" sz="2000" dirty="0"/>
          </a:p>
          <a:p>
            <a:pPr marL="0" indent="0">
              <a:buNone/>
            </a:pPr>
            <a:endParaRPr lang="fr-FR" sz="2000" i="1" dirty="0"/>
          </a:p>
          <a:p>
            <a:pPr marL="0" indent="0">
              <a:buNone/>
            </a:pPr>
            <a:r>
              <a:rPr lang="fr-FR" sz="2000" i="1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3" y="3591898"/>
            <a:ext cx="2623820" cy="266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Les compétences psychosociales = compétences civiques et sociales</a:t>
            </a:r>
            <a:br>
              <a:rPr lang="fr-FR" b="1" dirty="0">
                <a:solidFill>
                  <a:schemeClr val="accent2">
                    <a:lumMod val="75000"/>
                  </a:schemeClr>
                </a:solidFill>
              </a:rPr>
            </a:b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b="1" dirty="0"/>
              <a:t>Savoir résoudre les problèmes / savoir prendre des décisions</a:t>
            </a:r>
          </a:p>
          <a:p>
            <a:r>
              <a:rPr lang="fr-FR" sz="2400" b="1" dirty="0"/>
              <a:t>Avoir une pensée créatrice / avoir une pensée critique</a:t>
            </a:r>
          </a:p>
          <a:p>
            <a:r>
              <a:rPr lang="fr-FR" sz="2400" b="1" dirty="0"/>
              <a:t>Savoir communiquer efficacement / être habile dans les relations interpersonnelles</a:t>
            </a:r>
          </a:p>
          <a:p>
            <a:r>
              <a:rPr lang="fr-FR" sz="2400" b="1" dirty="0"/>
              <a:t> Avoir conscience de soi / avoir de l’empathie pour les autres </a:t>
            </a:r>
          </a:p>
          <a:p>
            <a:r>
              <a:rPr lang="fr-FR" sz="2400" b="1" dirty="0"/>
              <a:t> Savoir gérer son stress / savoir gérer ses émotions 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116" y="4928938"/>
            <a:ext cx="3363884" cy="19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5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582" y="609600"/>
            <a:ext cx="8567420" cy="87283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L’influence du groupe </a:t>
            </a:r>
            <a:br>
              <a:rPr lang="fr-FR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dans le harcèlement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764" y="1634837"/>
            <a:ext cx="8775238" cy="4406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2 notions importantes</a:t>
            </a:r>
            <a:r>
              <a:rPr lang="fr-FR" sz="2400" dirty="0"/>
              <a:t>: (source : université de paix 2013)</a:t>
            </a:r>
          </a:p>
          <a:p>
            <a:r>
              <a:rPr lang="fr-FR" sz="2400" dirty="0"/>
              <a:t>Dans le harcèlement il existe </a:t>
            </a:r>
            <a:r>
              <a:rPr lang="fr-FR" sz="2400" b="1" dirty="0"/>
              <a:t>un groupe d’observateurs</a:t>
            </a:r>
            <a:r>
              <a:rPr lang="fr-FR" sz="2400" dirty="0"/>
              <a:t> qui valide : « </a:t>
            </a:r>
            <a:r>
              <a:rPr lang="fr-FR" sz="2400" b="1" dirty="0"/>
              <a:t>Pour parler de harcèlement, il doit s’agir de comportements répétés en présence d’un groupe qui semble donner son accord </a:t>
            </a:r>
            <a:r>
              <a:rPr lang="fr-FR" sz="2400" dirty="0"/>
              <a:t>tacitement à ce qui est en train de se dérouler. »</a:t>
            </a:r>
          </a:p>
          <a:p>
            <a:r>
              <a:rPr lang="fr-FR" sz="2400" dirty="0"/>
              <a:t>le harceleur peut adopter plutôt des comportements dominants. Par contre, </a:t>
            </a:r>
            <a:r>
              <a:rPr lang="fr-FR" sz="2400" b="1" dirty="0"/>
              <a:t>il est très attentif – voire inquiet – par sa position dans le groupe</a:t>
            </a:r>
            <a:r>
              <a:rPr lang="fr-FR" sz="2400" dirty="0"/>
              <a:t>, c’est-à-dire par la reconnaissance que les autres peuvent lui fournir.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869" y="0"/>
            <a:ext cx="3719528" cy="16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0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2">
                    <a:lumMod val="75000"/>
                  </a:schemeClr>
                </a:solidFill>
              </a:rPr>
              <a:t>Travailler avec le groupe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4909" y="1551709"/>
            <a:ext cx="8789093" cy="5056909"/>
          </a:xfrm>
        </p:spPr>
        <p:txBody>
          <a:bodyPr>
            <a:normAutofit/>
          </a:bodyPr>
          <a:lstStyle/>
          <a:p>
            <a:pPr marL="0" lvl="0" indent="0">
              <a:buClr>
                <a:srgbClr val="5FCBEF"/>
              </a:buClr>
              <a:buNone/>
            </a:pP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Pour ces deux raisons, le travail sur le harcèlement doit aussi </a:t>
            </a: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se faire sur le groupe entier</a:t>
            </a: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et non seulement le harceleur et la victime, comme c’est souvent le cas :</a:t>
            </a:r>
          </a:p>
          <a:p>
            <a:pPr marL="0" lvl="0" indent="0">
              <a:buClr>
                <a:srgbClr val="5FCBEF"/>
              </a:buClr>
              <a:buNone/>
            </a:pP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Responsabilisation et développement de l’empathie chez les  observateurs : il s’agit de les amener à réagir par rapport aux comportements de harcèlement. </a:t>
            </a:r>
          </a:p>
          <a:p>
            <a:pPr marL="0" lvl="0" indent="0">
              <a:buClr>
                <a:srgbClr val="5FCBEF"/>
              </a:buClr>
              <a:buNone/>
            </a:pPr>
            <a:endParaRPr lang="fr-FR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530769" y="2770496"/>
            <a:ext cx="1012921" cy="47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202177" y="4904509"/>
            <a:ext cx="7687496" cy="1953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On sait qu’une seule personne qui s’oppose à la norme implicite du groupe peut avoir du poids sur les autres qui s’y seraient conformés le cas échéant (</a:t>
            </a:r>
            <a:r>
              <a:rPr lang="fr-FR" sz="2400" b="1" dirty="0" err="1">
                <a:solidFill>
                  <a:schemeClr val="accent2">
                    <a:lumMod val="50000"/>
                  </a:schemeClr>
                </a:solidFill>
              </a:rPr>
              <a:t>cf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 : expérience de </a:t>
            </a:r>
            <a:r>
              <a:rPr lang="fr-FR" sz="2400" b="1" dirty="0" err="1">
                <a:solidFill>
                  <a:schemeClr val="accent2">
                    <a:lumMod val="50000"/>
                  </a:schemeClr>
                </a:solidFill>
              </a:rPr>
              <a:t>asch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)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74002" y="1118428"/>
            <a:ext cx="2812908" cy="210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TM02900743[[fn=Organique]]</Template>
  <TotalTime>334</TotalTime>
  <Words>645</Words>
  <Application>Microsoft Office PowerPoint</Application>
  <PresentationFormat>Grand écran</PresentationFormat>
  <Paragraphs>63</Paragraphs>
  <Slides>11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Trebuchet MS</vt:lpstr>
      <vt:lpstr>Wingdings 2</vt:lpstr>
      <vt:lpstr>Wingdings 3</vt:lpstr>
      <vt:lpstr>HDOfficeLightV0</vt:lpstr>
      <vt:lpstr>Facette</vt:lpstr>
      <vt:lpstr>Acrobat Document</vt:lpstr>
      <vt:lpstr>La prévention du harcèlement à l’école Centre culturel Tjibaou 12 septembre 2016</vt:lpstr>
      <vt:lpstr>Pourquoi prévenir le harcèlement à l’école?</vt:lpstr>
      <vt:lpstr>Les conséquences scolaires</vt:lpstr>
      <vt:lpstr>Les conséquences sur la santé mentale</vt:lpstr>
      <vt:lpstr>Prévenir le harcèlement à l’école :  agir sur l’estime de soi</vt:lpstr>
      <vt:lpstr>Agir sur les compétences sociales et civiques</vt:lpstr>
      <vt:lpstr>Les compétences psychosociales = compétences civiques et sociales </vt:lpstr>
      <vt:lpstr>L’influence du groupe  dans le harcèlement</vt:lpstr>
      <vt:lpstr>Travailler avec le groupe </vt:lpstr>
      <vt:lpstr>Un outil : Le cartable des compétences www.cartablecps.org</vt:lpstr>
      <vt:lpstr>Merci pour votre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prévention du harcèlement moral à l’école</dc:title>
  <dc:creator>User-Pc</dc:creator>
  <cp:lastModifiedBy>Clarisse</cp:lastModifiedBy>
  <cp:revision>51</cp:revision>
  <dcterms:created xsi:type="dcterms:W3CDTF">2016-09-04T05:02:53Z</dcterms:created>
  <dcterms:modified xsi:type="dcterms:W3CDTF">2016-09-15T08:27:13Z</dcterms:modified>
</cp:coreProperties>
</file>