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31AFB9-67F3-4D44-BBC9-7AE1069BB267}" type="datetimeFigureOut">
              <a:rPr lang="fr-FR" smtClean="0"/>
              <a:t>29/03/2018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74201C-A84F-41AA-9E38-C29ED6C17F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8742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473BB-7596-4BC2-A6B1-27D659883054}" type="datetimeFigureOut">
              <a:rPr lang="fr-FR" smtClean="0"/>
              <a:t>29/03/2018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4ECB-DA00-4861-BD3A-5D6D4E3064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9820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473BB-7596-4BC2-A6B1-27D659883054}" type="datetimeFigureOut">
              <a:rPr lang="fr-FR" smtClean="0"/>
              <a:t>29/03/2018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4ECB-DA00-4861-BD3A-5D6D4E3064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8946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473BB-7596-4BC2-A6B1-27D659883054}" type="datetimeFigureOut">
              <a:rPr lang="fr-FR" smtClean="0"/>
              <a:t>29/03/2018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4ECB-DA00-4861-BD3A-5D6D4E3064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0945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473BB-7596-4BC2-A6B1-27D659883054}" type="datetimeFigureOut">
              <a:rPr lang="fr-FR" smtClean="0"/>
              <a:t>29/03/2018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4ECB-DA00-4861-BD3A-5D6D4E3064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918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473BB-7596-4BC2-A6B1-27D659883054}" type="datetimeFigureOut">
              <a:rPr lang="fr-FR" smtClean="0"/>
              <a:t>29/03/2018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4ECB-DA00-4861-BD3A-5D6D4E3064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969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473BB-7596-4BC2-A6B1-27D659883054}" type="datetimeFigureOut">
              <a:rPr lang="fr-FR" smtClean="0"/>
              <a:t>29/03/2018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4ECB-DA00-4861-BD3A-5D6D4E3064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9697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473BB-7596-4BC2-A6B1-27D659883054}" type="datetimeFigureOut">
              <a:rPr lang="fr-FR" smtClean="0"/>
              <a:t>29/03/2018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4ECB-DA00-4861-BD3A-5D6D4E3064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3992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473BB-7596-4BC2-A6B1-27D659883054}" type="datetimeFigureOut">
              <a:rPr lang="fr-FR" smtClean="0"/>
              <a:t>29/03/2018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4ECB-DA00-4861-BD3A-5D6D4E3064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354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473BB-7596-4BC2-A6B1-27D659883054}" type="datetimeFigureOut">
              <a:rPr lang="fr-FR" smtClean="0"/>
              <a:t>29/03/2018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4ECB-DA00-4861-BD3A-5D6D4E3064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875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473BB-7596-4BC2-A6B1-27D659883054}" type="datetimeFigureOut">
              <a:rPr lang="fr-FR" smtClean="0"/>
              <a:t>29/03/2018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4ECB-DA00-4861-BD3A-5D6D4E3064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5096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473BB-7596-4BC2-A6B1-27D659883054}" type="datetimeFigureOut">
              <a:rPr lang="fr-FR" smtClean="0"/>
              <a:t>29/03/2018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4ECB-DA00-4861-BD3A-5D6D4E3064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161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473BB-7596-4BC2-A6B1-27D659883054}" type="datetimeFigureOut">
              <a:rPr lang="fr-FR" smtClean="0"/>
              <a:t>29/03/2018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F4ECB-DA00-4861-BD3A-5D6D4E3064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944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70949" y="884611"/>
            <a:ext cx="4242232" cy="1827040"/>
          </a:xfrm>
          <a:prstGeom prst="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210075" y="3615537"/>
            <a:ext cx="2484276" cy="1880507"/>
          </a:xfrm>
          <a:prstGeom prst="roundRect">
            <a:avLst/>
          </a:prstGeom>
          <a:solidFill>
            <a:schemeClr val="bg1"/>
          </a:solidFill>
          <a:ln>
            <a:solidFill>
              <a:srgbClr val="0099D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2"/>
                </a:solidFill>
              </a:rPr>
              <a:t>Editeur</a:t>
            </a:r>
          </a:p>
          <a:p>
            <a:pPr algn="ctr"/>
            <a:r>
              <a:rPr lang="fr-FR" sz="1200" b="1" dirty="0">
                <a:solidFill>
                  <a:schemeClr val="tx2"/>
                </a:solidFill>
              </a:rPr>
              <a:t>Enseignements </a:t>
            </a:r>
            <a:r>
              <a:rPr lang="fr-FR" sz="1200" b="1" dirty="0" smtClean="0">
                <a:solidFill>
                  <a:schemeClr val="tx2"/>
                </a:solidFill>
              </a:rPr>
              <a:t>opérationnels</a:t>
            </a:r>
          </a:p>
          <a:p>
            <a:pPr algn="ctr"/>
            <a:r>
              <a:rPr lang="fr-FR" sz="1200" b="1" dirty="0" smtClean="0">
                <a:solidFill>
                  <a:schemeClr val="tx2"/>
                </a:solidFill>
              </a:rPr>
              <a:t>Suppléances</a:t>
            </a:r>
          </a:p>
          <a:p>
            <a:pPr algn="ctr"/>
            <a:r>
              <a:rPr lang="fr-FR" sz="1200" b="1" dirty="0" smtClean="0">
                <a:solidFill>
                  <a:schemeClr val="tx2"/>
                </a:solidFill>
              </a:rPr>
              <a:t>Emploi du temps</a:t>
            </a:r>
          </a:p>
          <a:p>
            <a:pPr algn="ctr"/>
            <a:r>
              <a:rPr lang="fr-FR" sz="1200" b="1" dirty="0" smtClean="0">
                <a:solidFill>
                  <a:schemeClr val="tx2"/>
                </a:solidFill>
              </a:rPr>
              <a:t>Groupes</a:t>
            </a:r>
          </a:p>
          <a:p>
            <a:pPr algn="ctr"/>
            <a:r>
              <a:rPr lang="fr-FR" sz="1200" b="1" dirty="0" smtClean="0">
                <a:solidFill>
                  <a:schemeClr val="tx2"/>
                </a:solidFill>
              </a:rPr>
              <a:t>Lien élèves / groupes</a:t>
            </a:r>
            <a:endParaRPr lang="fr-FR" sz="1600" b="1" dirty="0" smtClean="0">
              <a:solidFill>
                <a:schemeClr val="tx2"/>
              </a:solidFill>
            </a:endParaRPr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2627648" y="2268278"/>
            <a:ext cx="1940325" cy="0"/>
          </a:xfrm>
          <a:prstGeom prst="straightConnector1">
            <a:avLst/>
          </a:prstGeom>
          <a:ln w="28575" cmpd="dbl">
            <a:solidFill>
              <a:srgbClr val="FFC000"/>
            </a:solidFill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1168629" y="2591555"/>
            <a:ext cx="0" cy="1011222"/>
          </a:xfrm>
          <a:prstGeom prst="straightConnector1">
            <a:avLst/>
          </a:prstGeom>
          <a:ln w="63500" cmpd="dbl">
            <a:solidFill>
              <a:schemeClr val="tx2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 bwMode="auto">
          <a:xfrm>
            <a:off x="1521077" y="2695614"/>
            <a:ext cx="129614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 rtlCol="0">
            <a:noAutofit/>
          </a:bodyPr>
          <a:lstStyle/>
          <a:p>
            <a:pPr defTabSz="957263" eaLnBrk="0" hangingPunct="0">
              <a:spcBef>
                <a:spcPts val="100"/>
              </a:spcBef>
              <a:spcAft>
                <a:spcPts val="100"/>
              </a:spcAft>
              <a:buClr>
                <a:srgbClr val="AAC6E5"/>
              </a:buClr>
            </a:pPr>
            <a:r>
              <a:rPr lang="fr-FR" sz="1200" dirty="0">
                <a:solidFill>
                  <a:schemeClr val="accent1">
                    <a:lumMod val="75000"/>
                  </a:schemeClr>
                </a:solidFill>
                <a:latin typeface="Eras Bold ITC" panose="020B0907030504020204" pitchFamily="34" charset="0"/>
                <a:ea typeface="Arial" charset="0"/>
                <a:cs typeface="Calibri" pitchFamily="34" charset="0"/>
              </a:rPr>
              <a:t>Services </a:t>
            </a:r>
          </a:p>
          <a:p>
            <a:pPr defTabSz="957263" eaLnBrk="0" hangingPunct="0">
              <a:spcBef>
                <a:spcPts val="100"/>
              </a:spcBef>
              <a:spcAft>
                <a:spcPts val="100"/>
              </a:spcAft>
              <a:buClr>
                <a:srgbClr val="AAC6E5"/>
              </a:buClr>
            </a:pPr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Eras Bold ITC" panose="020B0907030504020204" pitchFamily="34" charset="0"/>
                <a:ea typeface="Arial" charset="0"/>
                <a:cs typeface="Calibri" pitchFamily="34" charset="0"/>
              </a:rPr>
              <a:t>Groupes</a:t>
            </a:r>
          </a:p>
          <a:p>
            <a:pPr defTabSz="957263" eaLnBrk="0" hangingPunct="0">
              <a:spcBef>
                <a:spcPts val="100"/>
              </a:spcBef>
              <a:spcAft>
                <a:spcPts val="100"/>
              </a:spcAft>
              <a:buClr>
                <a:srgbClr val="AAC6E5"/>
              </a:buClr>
            </a:pPr>
            <a:r>
              <a:rPr lang="fr-FR" sz="1200" dirty="0" err="1" smtClean="0">
                <a:solidFill>
                  <a:schemeClr val="accent1">
                    <a:lumMod val="75000"/>
                  </a:schemeClr>
                </a:solidFill>
                <a:latin typeface="Eras Bold ITC" panose="020B0907030504020204" pitchFamily="34" charset="0"/>
                <a:ea typeface="Arial" charset="0"/>
                <a:cs typeface="Calibri" pitchFamily="34" charset="0"/>
              </a:rPr>
              <a:t>EDT</a:t>
            </a:r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Eras Bold ITC" panose="020B0907030504020204" pitchFamily="34" charset="0"/>
                <a:ea typeface="Arial" charset="0"/>
                <a:cs typeface="Calibri" pitchFamily="34" charset="0"/>
              </a:rPr>
              <a:t> annuel</a:t>
            </a:r>
          </a:p>
          <a:p>
            <a:pPr algn="r" defTabSz="957263" eaLnBrk="0" hangingPunct="0">
              <a:spcBef>
                <a:spcPts val="100"/>
              </a:spcBef>
              <a:spcAft>
                <a:spcPts val="100"/>
              </a:spcAft>
              <a:buClr>
                <a:srgbClr val="AAC6E5"/>
              </a:buClr>
            </a:pPr>
            <a:endParaRPr lang="fr-FR" sz="1200" dirty="0" smtClean="0">
              <a:solidFill>
                <a:schemeClr val="accent1">
                  <a:lumMod val="75000"/>
                </a:schemeClr>
              </a:solidFill>
              <a:latin typeface="Eras Bold ITC" panose="020B0907030504020204" pitchFamily="34" charset="0"/>
              <a:ea typeface="Arial" charset="0"/>
              <a:cs typeface="Calibri" pitchFamily="34" charset="0"/>
            </a:endParaRPr>
          </a:p>
        </p:txBody>
      </p:sp>
      <p:cxnSp>
        <p:nvCxnSpPr>
          <p:cNvPr id="9" name="Connecteur droit avec flèche 8"/>
          <p:cNvCxnSpPr/>
          <p:nvPr/>
        </p:nvCxnSpPr>
        <p:spPr>
          <a:xfrm flipV="1">
            <a:off x="1453892" y="2588609"/>
            <a:ext cx="0" cy="985702"/>
          </a:xfrm>
          <a:prstGeom prst="straightConnector1">
            <a:avLst/>
          </a:prstGeom>
          <a:ln w="15875" cmpd="sng"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V="1">
            <a:off x="2701282" y="2275596"/>
            <a:ext cx="2940881" cy="2181315"/>
          </a:xfrm>
          <a:prstGeom prst="straightConnector1">
            <a:avLst/>
          </a:prstGeom>
          <a:ln w="63500" cmpd="dbl">
            <a:solidFill>
              <a:schemeClr val="tx2">
                <a:lumMod val="60000"/>
                <a:lumOff val="40000"/>
              </a:schemeClr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 bwMode="auto">
          <a:xfrm rot="19499001">
            <a:off x="2971824" y="3545367"/>
            <a:ext cx="125197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 rtlCol="0">
            <a:noAutofit/>
          </a:bodyPr>
          <a:lstStyle/>
          <a:p>
            <a:pPr algn="just" defTabSz="957263" eaLnBrk="0" hangingPunct="0">
              <a:spcBef>
                <a:spcPts val="100"/>
              </a:spcBef>
              <a:spcAft>
                <a:spcPts val="100"/>
              </a:spcAft>
              <a:buClr>
                <a:srgbClr val="AAC6E5"/>
              </a:buClr>
            </a:pPr>
            <a:r>
              <a:rPr lang="fr-FR" sz="1000" dirty="0" smtClean="0">
                <a:solidFill>
                  <a:schemeClr val="accent1">
                    <a:lumMod val="75000"/>
                  </a:schemeClr>
                </a:solidFill>
                <a:latin typeface="Eras Bold ITC" panose="020B0907030504020204" pitchFamily="34" charset="0"/>
                <a:ea typeface="Arial" charset="0"/>
                <a:cs typeface="Calibri" pitchFamily="34" charset="0"/>
              </a:rPr>
              <a:t>Exports standards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4847950" y="922251"/>
            <a:ext cx="4091822" cy="1353345"/>
          </a:xfrm>
          <a:prstGeom prst="roundRect">
            <a:avLst/>
          </a:prstGeom>
          <a:solidFill>
            <a:schemeClr val="bg1"/>
          </a:solidFill>
          <a:ln>
            <a:solidFill>
              <a:srgbClr val="0099D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tx2"/>
                </a:solidFill>
              </a:rPr>
              <a:t>SIECLE </a:t>
            </a:r>
          </a:p>
          <a:p>
            <a:pPr algn="ctr"/>
            <a:endParaRPr lang="fr-FR" sz="2000" b="1" dirty="0" smtClean="0">
              <a:solidFill>
                <a:schemeClr val="tx2"/>
              </a:solidFill>
            </a:endParaRPr>
          </a:p>
          <a:p>
            <a:pPr algn="ctr"/>
            <a:endParaRPr lang="fr-FR" sz="2000" b="1" dirty="0">
              <a:solidFill>
                <a:schemeClr val="tx2"/>
              </a:solidFill>
            </a:endParaRPr>
          </a:p>
          <a:p>
            <a:pPr algn="ctr"/>
            <a:endParaRPr lang="fr-FR" sz="3200" b="1" dirty="0">
              <a:solidFill>
                <a:schemeClr val="tx2"/>
              </a:solidFill>
            </a:endParaRPr>
          </a:p>
        </p:txBody>
      </p:sp>
      <p:cxnSp>
        <p:nvCxnSpPr>
          <p:cNvPr id="13" name="Connecteur droit avec flèche 12"/>
          <p:cNvCxnSpPr/>
          <p:nvPr/>
        </p:nvCxnSpPr>
        <p:spPr>
          <a:xfrm flipH="1">
            <a:off x="2602140" y="1057326"/>
            <a:ext cx="1994322" cy="0"/>
          </a:xfrm>
          <a:prstGeom prst="straightConnector1">
            <a:avLst/>
          </a:prstGeom>
          <a:ln w="28575" cmpd="dbl">
            <a:solidFill>
              <a:srgbClr val="FFC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 bwMode="auto">
          <a:xfrm>
            <a:off x="3629607" y="2066456"/>
            <a:ext cx="1226566" cy="161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 rtlCol="0">
            <a:noAutofit/>
          </a:bodyPr>
          <a:lstStyle/>
          <a:p>
            <a:pPr algn="just" defTabSz="957263" eaLnBrk="0" hangingPunct="0">
              <a:spcBef>
                <a:spcPts val="100"/>
              </a:spcBef>
              <a:spcAft>
                <a:spcPts val="100"/>
              </a:spcAft>
              <a:buClr>
                <a:srgbClr val="AAC6E5"/>
              </a:buClr>
            </a:pPr>
            <a:r>
              <a:rPr lang="fr-FR" sz="900" b="1" dirty="0" smtClean="0">
                <a:solidFill>
                  <a:schemeClr val="accent1"/>
                </a:solidFill>
              </a:rPr>
              <a:t>Effectifs structure</a:t>
            </a:r>
            <a:endParaRPr lang="fr-FR" sz="900" b="1" dirty="0">
              <a:solidFill>
                <a:schemeClr val="accent1"/>
              </a:solidFill>
            </a:endParaRPr>
          </a:p>
        </p:txBody>
      </p:sp>
      <p:cxnSp>
        <p:nvCxnSpPr>
          <p:cNvPr id="15" name="Connecteur droit avec flèche 14"/>
          <p:cNvCxnSpPr/>
          <p:nvPr/>
        </p:nvCxnSpPr>
        <p:spPr>
          <a:xfrm flipH="1">
            <a:off x="2748350" y="2275596"/>
            <a:ext cx="2273154" cy="1672537"/>
          </a:xfrm>
          <a:prstGeom prst="straightConnector1">
            <a:avLst/>
          </a:prstGeom>
          <a:ln w="63500" cmpd="dbl">
            <a:solidFill>
              <a:schemeClr val="tx2">
                <a:lumMod val="60000"/>
                <a:lumOff val="40000"/>
              </a:schemeClr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 bwMode="auto">
          <a:xfrm rot="19499001">
            <a:off x="3395711" y="2743309"/>
            <a:ext cx="129614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 rtlCol="0">
            <a:noAutofit/>
          </a:bodyPr>
          <a:lstStyle/>
          <a:p>
            <a:pPr algn="just" defTabSz="957263" eaLnBrk="0" hangingPunct="0">
              <a:spcBef>
                <a:spcPts val="100"/>
              </a:spcBef>
              <a:spcAft>
                <a:spcPts val="100"/>
              </a:spcAft>
              <a:buClr>
                <a:srgbClr val="AAC6E5"/>
              </a:buClr>
            </a:pPr>
            <a:r>
              <a:rPr lang="fr-FR" sz="1000" dirty="0" smtClean="0">
                <a:solidFill>
                  <a:schemeClr val="accent1">
                    <a:lumMod val="75000"/>
                  </a:schemeClr>
                </a:solidFill>
                <a:latin typeface="Eras Bold ITC" panose="020B0907030504020204" pitchFamily="34" charset="0"/>
                <a:ea typeface="Arial" charset="0"/>
                <a:cs typeface="Calibri" pitchFamily="34" charset="0"/>
              </a:rPr>
              <a:t>Lien élèves - groupes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6893861" y="1515265"/>
            <a:ext cx="1923410" cy="685197"/>
          </a:xfrm>
          <a:prstGeom prst="roundRect">
            <a:avLst/>
          </a:prstGeom>
          <a:solidFill>
            <a:schemeClr val="bg1"/>
          </a:solidFill>
          <a:ln>
            <a:solidFill>
              <a:srgbClr val="0099D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50" b="1" dirty="0" smtClean="0">
                <a:solidFill>
                  <a:schemeClr val="tx2"/>
                </a:solidFill>
              </a:rPr>
              <a:t>ECHANGES avec STS Web</a:t>
            </a:r>
          </a:p>
          <a:p>
            <a:r>
              <a:rPr lang="fr-FR" sz="1000" dirty="0" smtClean="0">
                <a:solidFill>
                  <a:schemeClr val="tx2"/>
                </a:solidFill>
              </a:rPr>
              <a:t>Services enseignement</a:t>
            </a:r>
          </a:p>
          <a:p>
            <a:r>
              <a:rPr lang="fr-FR" sz="1000" dirty="0" smtClean="0">
                <a:solidFill>
                  <a:schemeClr val="tx2"/>
                </a:solidFill>
              </a:rPr>
              <a:t>Professeurs principaux </a:t>
            </a:r>
          </a:p>
          <a:p>
            <a:r>
              <a:rPr lang="fr-FR" sz="1000" dirty="0" smtClean="0">
                <a:solidFill>
                  <a:schemeClr val="tx2"/>
                </a:solidFill>
              </a:rPr>
              <a:t>Division - groupe</a:t>
            </a:r>
            <a:endParaRPr lang="fr-FR" sz="1000" dirty="0">
              <a:solidFill>
                <a:schemeClr val="tx2"/>
              </a:solidFill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5021504" y="1515265"/>
            <a:ext cx="1390451" cy="736414"/>
          </a:xfrm>
          <a:prstGeom prst="roundRect">
            <a:avLst/>
          </a:prstGeom>
          <a:solidFill>
            <a:schemeClr val="bg1"/>
          </a:solidFill>
          <a:ln>
            <a:solidFill>
              <a:srgbClr val="0099D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50" b="1" dirty="0" smtClean="0">
                <a:solidFill>
                  <a:schemeClr val="tx2"/>
                </a:solidFill>
              </a:rPr>
              <a:t>BEE</a:t>
            </a:r>
            <a:endParaRPr lang="fr-FR" sz="900" b="1" dirty="0">
              <a:solidFill>
                <a:schemeClr val="tx2"/>
              </a:solidFill>
            </a:endParaRPr>
          </a:p>
          <a:p>
            <a:r>
              <a:rPr lang="fr-FR" sz="1000" dirty="0">
                <a:solidFill>
                  <a:schemeClr val="tx2"/>
                </a:solidFill>
              </a:rPr>
              <a:t>Élèves / </a:t>
            </a:r>
            <a:r>
              <a:rPr lang="fr-FR" sz="1000" dirty="0" err="1">
                <a:solidFill>
                  <a:schemeClr val="tx2"/>
                </a:solidFill>
              </a:rPr>
              <a:t>MEF</a:t>
            </a:r>
            <a:endParaRPr lang="fr-FR" sz="1000" dirty="0">
              <a:solidFill>
                <a:schemeClr val="tx2"/>
              </a:solidFill>
            </a:endParaRPr>
          </a:p>
          <a:p>
            <a:r>
              <a:rPr lang="fr-FR" sz="1000" dirty="0">
                <a:solidFill>
                  <a:schemeClr val="tx2"/>
                </a:solidFill>
              </a:rPr>
              <a:t>Élèves / divisions</a:t>
            </a:r>
          </a:p>
          <a:p>
            <a:r>
              <a:rPr lang="fr-FR" sz="1000" dirty="0">
                <a:solidFill>
                  <a:schemeClr val="tx2"/>
                </a:solidFill>
              </a:rPr>
              <a:t>Élèves / Groupes</a:t>
            </a:r>
          </a:p>
          <a:p>
            <a:r>
              <a:rPr lang="fr-FR" sz="1000" dirty="0">
                <a:solidFill>
                  <a:schemeClr val="tx2"/>
                </a:solidFill>
              </a:rPr>
              <a:t>Élèves / options</a:t>
            </a:r>
          </a:p>
        </p:txBody>
      </p:sp>
      <p:sp>
        <p:nvSpPr>
          <p:cNvPr id="22" name="ZoneTexte 21"/>
          <p:cNvSpPr txBox="1"/>
          <p:nvPr/>
        </p:nvSpPr>
        <p:spPr bwMode="auto">
          <a:xfrm>
            <a:off x="3766866" y="846510"/>
            <a:ext cx="1067705" cy="296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 rtlCol="0">
            <a:noAutofit/>
          </a:bodyPr>
          <a:lstStyle/>
          <a:p>
            <a:pPr algn="just" defTabSz="957263" eaLnBrk="0" hangingPunct="0">
              <a:spcBef>
                <a:spcPts val="100"/>
              </a:spcBef>
              <a:spcAft>
                <a:spcPts val="100"/>
              </a:spcAft>
              <a:buClr>
                <a:srgbClr val="AAC6E5"/>
              </a:buClr>
            </a:pPr>
            <a:r>
              <a:rPr lang="fr-FR" sz="900" b="1" dirty="0" smtClean="0">
                <a:solidFill>
                  <a:schemeClr val="accent1"/>
                </a:solidFill>
              </a:rPr>
              <a:t>Nomenclatures</a:t>
            </a:r>
            <a:endParaRPr lang="fr-FR" sz="900" b="1" dirty="0">
              <a:solidFill>
                <a:schemeClr val="accent1"/>
              </a:solidFill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5021504" y="994763"/>
            <a:ext cx="1390451" cy="452089"/>
          </a:xfrm>
          <a:prstGeom prst="roundRect">
            <a:avLst/>
          </a:prstGeom>
          <a:solidFill>
            <a:schemeClr val="bg1"/>
          </a:solidFill>
          <a:ln>
            <a:solidFill>
              <a:srgbClr val="0099D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50" b="1" dirty="0" smtClean="0">
                <a:solidFill>
                  <a:schemeClr val="tx2"/>
                </a:solidFill>
              </a:rPr>
              <a:t>Nomenclature</a:t>
            </a:r>
            <a:endParaRPr lang="fr-FR" sz="900" b="1" dirty="0">
              <a:solidFill>
                <a:schemeClr val="tx2"/>
              </a:solidFill>
            </a:endParaRPr>
          </a:p>
          <a:p>
            <a:r>
              <a:rPr lang="fr-FR" sz="900" dirty="0" smtClean="0">
                <a:solidFill>
                  <a:schemeClr val="accent1"/>
                </a:solidFill>
              </a:rPr>
              <a:t>Matière</a:t>
            </a:r>
          </a:p>
          <a:p>
            <a:r>
              <a:rPr lang="fr-FR" sz="900" dirty="0" smtClean="0">
                <a:solidFill>
                  <a:schemeClr val="accent1"/>
                </a:solidFill>
              </a:rPr>
              <a:t>Programme</a:t>
            </a:r>
            <a:r>
              <a:rPr lang="fr-FR" sz="9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,…</a:t>
            </a:r>
            <a:endParaRPr lang="fr-FR" sz="105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529341" y="1214648"/>
            <a:ext cx="215352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57263" eaLnBrk="0" hangingPunct="0">
              <a:spcBef>
                <a:spcPts val="100"/>
              </a:spcBef>
              <a:spcAft>
                <a:spcPts val="100"/>
              </a:spcAft>
              <a:buClr>
                <a:srgbClr val="AAC6E5"/>
              </a:buClr>
            </a:pPr>
            <a:r>
              <a:rPr lang="fr-FR" sz="900" b="1" dirty="0">
                <a:solidFill>
                  <a:schemeClr val="accent1"/>
                </a:solidFill>
              </a:rPr>
              <a:t>Division</a:t>
            </a:r>
            <a:r>
              <a:rPr lang="fr-FR" sz="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fr-FR" sz="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Groupe, Liens </a:t>
            </a:r>
            <a:r>
              <a:rPr lang="fr-FR" sz="9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MEF</a:t>
            </a:r>
            <a:r>
              <a:rPr lang="fr-FR" sz="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-Division</a:t>
            </a:r>
          </a:p>
        </p:txBody>
      </p:sp>
      <p:sp>
        <p:nvSpPr>
          <p:cNvPr id="25" name="ZoneTexte 24"/>
          <p:cNvSpPr txBox="1"/>
          <p:nvPr/>
        </p:nvSpPr>
        <p:spPr bwMode="auto">
          <a:xfrm>
            <a:off x="2538360" y="1656168"/>
            <a:ext cx="2475752" cy="220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 rtlCol="0">
            <a:noAutofit/>
          </a:bodyPr>
          <a:lstStyle/>
          <a:p>
            <a:pPr algn="just" defTabSz="957263" eaLnBrk="0" hangingPunct="0">
              <a:spcBef>
                <a:spcPts val="100"/>
              </a:spcBef>
              <a:spcAft>
                <a:spcPts val="100"/>
              </a:spcAft>
              <a:buClr>
                <a:srgbClr val="AAC6E5"/>
              </a:buClr>
            </a:pPr>
            <a:r>
              <a:rPr lang="fr-FR" sz="900" b="1" dirty="0">
                <a:solidFill>
                  <a:schemeClr val="accent1"/>
                </a:solidFill>
              </a:rPr>
              <a:t>Services </a:t>
            </a:r>
            <a:r>
              <a:rPr lang="fr-FR" sz="900" b="1" dirty="0" smtClean="0">
                <a:solidFill>
                  <a:schemeClr val="accent1"/>
                </a:solidFill>
              </a:rPr>
              <a:t>enseignements, Enseignant, Prof</a:t>
            </a:r>
            <a:r>
              <a:rPr lang="fr-FR" sz="900" b="1" dirty="0">
                <a:solidFill>
                  <a:schemeClr val="accent1"/>
                </a:solidFill>
              </a:rPr>
              <a:t>. </a:t>
            </a:r>
            <a:r>
              <a:rPr lang="fr-FR" sz="900" b="1" dirty="0" err="1" smtClean="0">
                <a:solidFill>
                  <a:schemeClr val="accent1"/>
                </a:solidFill>
              </a:rPr>
              <a:t>Princ</a:t>
            </a:r>
            <a:endParaRPr lang="fr-FR" sz="900" b="1" dirty="0">
              <a:solidFill>
                <a:schemeClr val="accent1"/>
              </a:solidFill>
            </a:endParaRPr>
          </a:p>
        </p:txBody>
      </p:sp>
      <p:cxnSp>
        <p:nvCxnSpPr>
          <p:cNvPr id="26" name="Connecteur droit avec flèche 25"/>
          <p:cNvCxnSpPr/>
          <p:nvPr/>
        </p:nvCxnSpPr>
        <p:spPr>
          <a:xfrm flipH="1">
            <a:off x="2627648" y="1409011"/>
            <a:ext cx="1994322" cy="0"/>
          </a:xfrm>
          <a:prstGeom prst="straightConnector1">
            <a:avLst/>
          </a:prstGeom>
          <a:ln w="28575" cmpd="dbl">
            <a:solidFill>
              <a:srgbClr val="FFC000"/>
            </a:solidFill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 flipH="1">
            <a:off x="2610602" y="1865483"/>
            <a:ext cx="1994322" cy="0"/>
          </a:xfrm>
          <a:prstGeom prst="straightConnector1">
            <a:avLst/>
          </a:prstGeom>
          <a:ln w="28575" cmpd="dbl">
            <a:solidFill>
              <a:srgbClr val="FFC000"/>
            </a:solidFill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4244320" y="2251679"/>
            <a:ext cx="41229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8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fr-FR" dirty="0"/>
              <a:t>(</a:t>
            </a:r>
            <a:r>
              <a:rPr lang="fr-FR" dirty="0" err="1"/>
              <a:t>H24</a:t>
            </a:r>
            <a:r>
              <a:rPr lang="fr-FR" dirty="0"/>
              <a:t>)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3759783" y="1384520"/>
            <a:ext cx="8178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8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fr-FR" dirty="0"/>
              <a:t>(Au fil de l’eau)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3715919" y="1026174"/>
            <a:ext cx="997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>
                <a:solidFill>
                  <a:schemeClr val="bg1">
                    <a:lumMod val="75000"/>
                  </a:schemeClr>
                </a:solidFill>
              </a:rPr>
              <a:t>(Action Utilisateur)</a:t>
            </a:r>
            <a:endParaRPr lang="fr-FR" sz="8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2514551" y="1836679"/>
            <a:ext cx="997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8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fr-FR" dirty="0"/>
              <a:t>(Action Utilisateur)</a:t>
            </a:r>
          </a:p>
        </p:txBody>
      </p:sp>
      <p:sp>
        <p:nvSpPr>
          <p:cNvPr id="32" name="Rectangle à coins arrondis 31"/>
          <p:cNvSpPr/>
          <p:nvPr/>
        </p:nvSpPr>
        <p:spPr>
          <a:xfrm>
            <a:off x="4089506" y="3196495"/>
            <a:ext cx="362912" cy="27487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33" name="Rectangle à coins arrondis 32"/>
          <p:cNvSpPr/>
          <p:nvPr/>
        </p:nvSpPr>
        <p:spPr>
          <a:xfrm>
            <a:off x="1521077" y="3386456"/>
            <a:ext cx="362912" cy="27487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34" name="Rectangle à coins arrondis 33"/>
          <p:cNvSpPr/>
          <p:nvPr/>
        </p:nvSpPr>
        <p:spPr>
          <a:xfrm>
            <a:off x="3426307" y="1434920"/>
            <a:ext cx="362912" cy="274875"/>
          </a:xfrm>
          <a:prstGeom prst="roundRect">
            <a:avLst>
              <a:gd name="adj" fmla="val 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4</a:t>
            </a:r>
            <a:endParaRPr lang="fr-FR" dirty="0"/>
          </a:p>
        </p:txBody>
      </p:sp>
      <p:sp>
        <p:nvSpPr>
          <p:cNvPr id="36" name="Rectangle à coins arrondis 35"/>
          <p:cNvSpPr/>
          <p:nvPr/>
        </p:nvSpPr>
        <p:spPr>
          <a:xfrm>
            <a:off x="64742" y="864993"/>
            <a:ext cx="2449809" cy="1689604"/>
          </a:xfrm>
          <a:prstGeom prst="roundRect">
            <a:avLst/>
          </a:prstGeom>
          <a:solidFill>
            <a:schemeClr val="bg1"/>
          </a:solidFill>
          <a:ln>
            <a:solidFill>
              <a:srgbClr val="0099D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2"/>
                </a:solidFill>
              </a:rPr>
              <a:t>STS</a:t>
            </a:r>
          </a:p>
          <a:p>
            <a:pPr algn="ctr"/>
            <a:r>
              <a:rPr lang="fr-FR" sz="1200" b="1" dirty="0" smtClean="0">
                <a:solidFill>
                  <a:schemeClr val="tx2"/>
                </a:solidFill>
              </a:rPr>
              <a:t>Structures enseignement (Divisions et groupes)</a:t>
            </a:r>
          </a:p>
          <a:p>
            <a:pPr algn="ctr"/>
            <a:endParaRPr lang="fr-FR" sz="1200" b="1" dirty="0" smtClean="0">
              <a:solidFill>
                <a:schemeClr val="tx2"/>
              </a:solidFill>
            </a:endParaRPr>
          </a:p>
          <a:p>
            <a:pPr algn="ctr"/>
            <a:r>
              <a:rPr lang="fr-FR" sz="1200" b="1" dirty="0" smtClean="0">
                <a:solidFill>
                  <a:schemeClr val="tx2"/>
                </a:solidFill>
              </a:rPr>
              <a:t>Services Enseignement</a:t>
            </a:r>
          </a:p>
          <a:p>
            <a:pPr algn="ctr"/>
            <a:r>
              <a:rPr lang="fr-FR" sz="1200" b="1" dirty="0" smtClean="0">
                <a:solidFill>
                  <a:schemeClr val="tx2"/>
                </a:solidFill>
              </a:rPr>
              <a:t>Prof. Principaux</a:t>
            </a:r>
          </a:p>
          <a:p>
            <a:pPr algn="ctr"/>
            <a:r>
              <a:rPr lang="fr-FR" sz="1200" b="1" dirty="0" smtClean="0">
                <a:solidFill>
                  <a:schemeClr val="tx2"/>
                </a:solidFill>
              </a:rPr>
              <a:t>Ressources locales</a:t>
            </a:r>
          </a:p>
          <a:p>
            <a:pPr algn="ctr"/>
            <a:endParaRPr lang="fr-FR" sz="1200" b="1" dirty="0" smtClean="0">
              <a:solidFill>
                <a:schemeClr val="tx2"/>
              </a:solidFill>
            </a:endParaRPr>
          </a:p>
        </p:txBody>
      </p:sp>
      <p:sp>
        <p:nvSpPr>
          <p:cNvPr id="37" name="Titre 1"/>
          <p:cNvSpPr txBox="1">
            <a:spLocks/>
          </p:cNvSpPr>
          <p:nvPr/>
        </p:nvSpPr>
        <p:spPr>
          <a:xfrm>
            <a:off x="805400" y="0"/>
            <a:ext cx="7881400" cy="1286937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00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800" b="1" dirty="0" smtClean="0"/>
              <a:t>LSU 2</a:t>
            </a:r>
            <a:r>
              <a:rPr lang="fr-FR" sz="2800" b="1" baseline="30000" dirty="0" smtClean="0"/>
              <a:t>nd</a:t>
            </a:r>
            <a:r>
              <a:rPr lang="fr-FR" sz="2800" b="1" dirty="0" smtClean="0"/>
              <a:t> degré  : Import Editeurs</a:t>
            </a:r>
            <a:endParaRPr lang="fr-FR" b="1" dirty="0"/>
          </a:p>
        </p:txBody>
      </p:sp>
      <p:sp>
        <p:nvSpPr>
          <p:cNvPr id="38" name="ZoneTexte 37"/>
          <p:cNvSpPr txBox="1"/>
          <p:nvPr/>
        </p:nvSpPr>
        <p:spPr bwMode="auto">
          <a:xfrm>
            <a:off x="-127516" y="2903893"/>
            <a:ext cx="1296145" cy="71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 rtlCol="0">
            <a:noAutofit/>
          </a:bodyPr>
          <a:lstStyle/>
          <a:p>
            <a:pPr algn="r" defTabSz="957263" eaLnBrk="0" hangingPunct="0">
              <a:spcBef>
                <a:spcPts val="100"/>
              </a:spcBef>
              <a:spcAft>
                <a:spcPts val="100"/>
              </a:spcAft>
              <a:buClr>
                <a:srgbClr val="AAC6E5"/>
              </a:buClr>
            </a:pPr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Eras Bold ITC" panose="020B0907030504020204" pitchFamily="34" charset="0"/>
                <a:ea typeface="Arial" charset="0"/>
                <a:cs typeface="Calibri" pitchFamily="34" charset="0"/>
              </a:rPr>
              <a:t>Enseignants</a:t>
            </a:r>
          </a:p>
          <a:p>
            <a:pPr algn="r" defTabSz="957263" eaLnBrk="0" hangingPunct="0">
              <a:spcBef>
                <a:spcPts val="100"/>
              </a:spcBef>
              <a:spcAft>
                <a:spcPts val="100"/>
              </a:spcAft>
              <a:buClr>
                <a:srgbClr val="AAC6E5"/>
              </a:buClr>
            </a:pPr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Eras Bold ITC" panose="020B0907030504020204" pitchFamily="34" charset="0"/>
                <a:ea typeface="Arial" charset="0"/>
                <a:cs typeface="Calibri" pitchFamily="34" charset="0"/>
              </a:rPr>
              <a:t>Structures,</a:t>
            </a:r>
          </a:p>
          <a:p>
            <a:pPr algn="r" defTabSz="957263" eaLnBrk="0" hangingPunct="0">
              <a:spcBef>
                <a:spcPts val="100"/>
              </a:spcBef>
              <a:spcAft>
                <a:spcPts val="100"/>
              </a:spcAft>
              <a:buClr>
                <a:srgbClr val="AAC6E5"/>
              </a:buClr>
            </a:pPr>
            <a:r>
              <a:rPr lang="fr-FR" sz="1200" i="1" dirty="0" smtClean="0">
                <a:solidFill>
                  <a:schemeClr val="accent1">
                    <a:lumMod val="75000"/>
                  </a:schemeClr>
                </a:solidFill>
                <a:latin typeface="Eras Bold ITC" panose="020B0907030504020204" pitchFamily="34" charset="0"/>
                <a:ea typeface="Arial" charset="0"/>
                <a:cs typeface="Calibri" pitchFamily="34" charset="0"/>
              </a:rPr>
              <a:t>Suppléants</a:t>
            </a:r>
          </a:p>
          <a:p>
            <a:pPr algn="r" defTabSz="957263" eaLnBrk="0" hangingPunct="0">
              <a:spcBef>
                <a:spcPts val="100"/>
              </a:spcBef>
              <a:spcAft>
                <a:spcPts val="100"/>
              </a:spcAft>
              <a:buClr>
                <a:srgbClr val="AAC6E5"/>
              </a:buClr>
            </a:pPr>
            <a:endParaRPr lang="fr-FR" sz="1200" i="1" dirty="0" smtClean="0">
              <a:solidFill>
                <a:srgbClr val="FF0000"/>
              </a:solidFill>
              <a:latin typeface="Eras Bold ITC" panose="020B0907030504020204" pitchFamily="34" charset="0"/>
              <a:ea typeface="Arial" charset="0"/>
              <a:cs typeface="Calibri" pitchFamily="34" charset="0"/>
            </a:endParaRPr>
          </a:p>
          <a:p>
            <a:pPr algn="r" defTabSz="957263" eaLnBrk="0" hangingPunct="0">
              <a:spcBef>
                <a:spcPts val="100"/>
              </a:spcBef>
              <a:spcAft>
                <a:spcPts val="100"/>
              </a:spcAft>
              <a:buClr>
                <a:srgbClr val="AAC6E5"/>
              </a:buClr>
            </a:pPr>
            <a:endParaRPr lang="fr-FR" sz="1200" dirty="0" smtClean="0">
              <a:solidFill>
                <a:schemeClr val="accent1">
                  <a:lumMod val="75000"/>
                </a:schemeClr>
              </a:solidFill>
              <a:latin typeface="Eras Bold ITC" panose="020B0907030504020204" pitchFamily="34" charset="0"/>
              <a:ea typeface="Arial" charset="0"/>
              <a:cs typeface="Calibri" pitchFamily="34" charset="0"/>
            </a:endParaRPr>
          </a:p>
        </p:txBody>
      </p:sp>
      <p:sp>
        <p:nvSpPr>
          <p:cNvPr id="39" name="Rectangle à coins arrondis 38"/>
          <p:cNvSpPr/>
          <p:nvPr/>
        </p:nvSpPr>
        <p:spPr>
          <a:xfrm>
            <a:off x="746034" y="2672754"/>
            <a:ext cx="362912" cy="27487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61" name="Connecteur droit avec flèche 60"/>
          <p:cNvCxnSpPr/>
          <p:nvPr/>
        </p:nvCxnSpPr>
        <p:spPr>
          <a:xfrm>
            <a:off x="11179754" y="9785558"/>
            <a:ext cx="507162" cy="0"/>
          </a:xfrm>
          <a:prstGeom prst="straightConnector1">
            <a:avLst/>
          </a:prstGeom>
          <a:ln cmpd="dbl">
            <a:solidFill>
              <a:srgbClr val="FFC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4768436" y="3690192"/>
            <a:ext cx="4242232" cy="18270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9" name="Rectangle à coins arrondis 68"/>
          <p:cNvSpPr/>
          <p:nvPr/>
        </p:nvSpPr>
        <p:spPr>
          <a:xfrm>
            <a:off x="4864926" y="3771105"/>
            <a:ext cx="4091822" cy="1279303"/>
          </a:xfrm>
          <a:prstGeom prst="roundRect">
            <a:avLst/>
          </a:prstGeom>
          <a:solidFill>
            <a:schemeClr val="bg1"/>
          </a:solidFill>
          <a:ln>
            <a:solidFill>
              <a:srgbClr val="0099D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tx2"/>
                </a:solidFill>
              </a:rPr>
              <a:t>SEVE</a:t>
            </a:r>
            <a:endParaRPr lang="fr-FR" sz="2000" b="1" dirty="0" smtClean="0">
              <a:solidFill>
                <a:schemeClr val="accent1"/>
              </a:solidFill>
            </a:endParaRPr>
          </a:p>
          <a:p>
            <a:pPr algn="ctr"/>
            <a:endParaRPr lang="fr-FR" sz="2000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algn="ctr"/>
            <a:endParaRPr lang="fr-FR" sz="20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algn="ctr"/>
            <a:endParaRPr lang="fr-FR" sz="32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0" name="Rectangle à coins arrondis 69"/>
          <p:cNvSpPr/>
          <p:nvPr/>
        </p:nvSpPr>
        <p:spPr>
          <a:xfrm>
            <a:off x="6168328" y="4064534"/>
            <a:ext cx="1452334" cy="784753"/>
          </a:xfrm>
          <a:prstGeom prst="roundRect">
            <a:avLst/>
          </a:prstGeom>
          <a:solidFill>
            <a:schemeClr val="bg1"/>
          </a:solidFill>
          <a:ln>
            <a:solidFill>
              <a:srgbClr val="0099D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2"/>
                </a:solidFill>
              </a:rPr>
              <a:t>LSU</a:t>
            </a:r>
          </a:p>
          <a:p>
            <a:pPr algn="ctr"/>
            <a:r>
              <a:rPr lang="fr-FR" sz="1400" dirty="0" smtClean="0">
                <a:solidFill>
                  <a:schemeClr val="tx2"/>
                </a:solidFill>
              </a:rPr>
              <a:t> Import éditeurs</a:t>
            </a:r>
          </a:p>
          <a:p>
            <a:pPr algn="ctr"/>
            <a:r>
              <a:rPr lang="fr-FR" sz="1400" dirty="0" smtClean="0">
                <a:solidFill>
                  <a:schemeClr val="tx2"/>
                </a:solidFill>
              </a:rPr>
              <a:t>Consultation</a:t>
            </a:r>
          </a:p>
        </p:txBody>
      </p:sp>
      <p:sp>
        <p:nvSpPr>
          <p:cNvPr id="74" name="Rectangle à coins arrondis 73"/>
          <p:cNvSpPr/>
          <p:nvPr/>
        </p:nvSpPr>
        <p:spPr>
          <a:xfrm>
            <a:off x="7577428" y="5871574"/>
            <a:ext cx="1239843" cy="517875"/>
          </a:xfrm>
          <a:prstGeom prst="roundRect">
            <a:avLst/>
          </a:prstGeom>
          <a:solidFill>
            <a:schemeClr val="bg1"/>
          </a:solidFill>
          <a:ln>
            <a:solidFill>
              <a:srgbClr val="0099D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 smtClean="0">
              <a:solidFill>
                <a:schemeClr val="tx2"/>
              </a:solidFill>
            </a:endParaRPr>
          </a:p>
          <a:p>
            <a:pPr algn="ctr"/>
            <a:r>
              <a:rPr lang="fr-FR" sz="1400" b="1" dirty="0" err="1" smtClean="0">
                <a:solidFill>
                  <a:schemeClr val="tx2"/>
                </a:solidFill>
              </a:rPr>
              <a:t>Téléservices</a:t>
            </a:r>
            <a:endParaRPr lang="fr-FR" sz="1400" b="1" dirty="0" smtClean="0">
              <a:solidFill>
                <a:schemeClr val="tx2"/>
              </a:solidFill>
            </a:endParaRPr>
          </a:p>
          <a:p>
            <a:pPr algn="ctr"/>
            <a:r>
              <a:rPr lang="fr-FR" sz="1400" b="1" dirty="0" smtClean="0">
                <a:solidFill>
                  <a:schemeClr val="tx2"/>
                </a:solidFill>
              </a:rPr>
              <a:t>LSU 2D</a:t>
            </a:r>
          </a:p>
          <a:p>
            <a:pPr algn="ctr"/>
            <a:endParaRPr lang="fr-FR" sz="900" b="1" dirty="0">
              <a:solidFill>
                <a:schemeClr val="tx2"/>
              </a:solidFill>
            </a:endParaRPr>
          </a:p>
          <a:p>
            <a:pPr algn="ctr"/>
            <a:endParaRPr lang="fr-FR" sz="300" b="1" dirty="0">
              <a:solidFill>
                <a:schemeClr val="tx2"/>
              </a:solidFill>
            </a:endParaRPr>
          </a:p>
        </p:txBody>
      </p:sp>
      <p:sp>
        <p:nvSpPr>
          <p:cNvPr id="46" name="Rectangle à coins arrondis 45"/>
          <p:cNvSpPr/>
          <p:nvPr/>
        </p:nvSpPr>
        <p:spPr>
          <a:xfrm>
            <a:off x="3876429" y="5666694"/>
            <a:ext cx="2989804" cy="955307"/>
          </a:xfrm>
          <a:prstGeom prst="wedgeRoundRectCallout">
            <a:avLst>
              <a:gd name="adj1" fmla="val 17779"/>
              <a:gd name="adj2" fmla="val -69112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En mode Import Editeurs : toutes les données sont  importées dans LSU</a:t>
            </a:r>
            <a:endParaRPr lang="fr-FR" sz="1400" dirty="0">
              <a:solidFill>
                <a:schemeClr val="tx1"/>
              </a:solidFill>
            </a:endParaRPr>
          </a:p>
        </p:txBody>
      </p:sp>
      <p:cxnSp>
        <p:nvCxnSpPr>
          <p:cNvPr id="48" name="Connecteur droit avec flèche 47"/>
          <p:cNvCxnSpPr/>
          <p:nvPr/>
        </p:nvCxnSpPr>
        <p:spPr>
          <a:xfrm>
            <a:off x="7380312" y="5133140"/>
            <a:ext cx="475254" cy="600115"/>
          </a:xfrm>
          <a:prstGeom prst="straightConnector1">
            <a:avLst/>
          </a:prstGeom>
          <a:ln w="28575" cmpd="dbl">
            <a:solidFill>
              <a:schemeClr val="accent3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ZoneTexte 49"/>
          <p:cNvSpPr txBox="1"/>
          <p:nvPr/>
        </p:nvSpPr>
        <p:spPr bwMode="auto">
          <a:xfrm>
            <a:off x="7855566" y="5475920"/>
            <a:ext cx="1344837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 rtlCol="0">
            <a:noAutofit/>
          </a:bodyPr>
          <a:lstStyle/>
          <a:p>
            <a:pPr defTabSz="957263" eaLnBrk="0" hangingPunct="0">
              <a:spcBef>
                <a:spcPts val="100"/>
              </a:spcBef>
              <a:spcAft>
                <a:spcPts val="100"/>
              </a:spcAft>
              <a:buClr>
                <a:srgbClr val="AAC6E5"/>
              </a:buClr>
            </a:pPr>
            <a:r>
              <a:rPr lang="fr-FR" sz="1200" dirty="0" smtClean="0">
                <a:solidFill>
                  <a:schemeClr val="tx2"/>
                </a:solidFill>
                <a:latin typeface="Eras Bold ITC" panose="020B0907030504020204" pitchFamily="34" charset="0"/>
                <a:ea typeface="Arial" charset="0"/>
                <a:cs typeface="Calibri" pitchFamily="34" charset="0"/>
              </a:rPr>
              <a:t>Bilans verrouillés</a:t>
            </a:r>
            <a:endParaRPr lang="fr-FR" sz="1000" dirty="0" smtClean="0">
              <a:solidFill>
                <a:schemeClr val="tx2"/>
              </a:solidFill>
              <a:latin typeface="Eras Bold ITC" panose="020B0907030504020204" pitchFamily="34" charset="0"/>
              <a:ea typeface="Arial" charset="0"/>
              <a:cs typeface="Calibri" pitchFamily="34" charset="0"/>
            </a:endParaRPr>
          </a:p>
          <a:p>
            <a:pPr algn="r" defTabSz="957263" eaLnBrk="0" hangingPunct="0">
              <a:spcBef>
                <a:spcPts val="100"/>
              </a:spcBef>
              <a:spcAft>
                <a:spcPts val="100"/>
              </a:spcAft>
              <a:buClr>
                <a:srgbClr val="AAC6E5"/>
              </a:buClr>
            </a:pPr>
            <a:endParaRPr lang="fr-FR" sz="1200" i="1" dirty="0" smtClean="0">
              <a:solidFill>
                <a:schemeClr val="tx2"/>
              </a:solidFill>
              <a:latin typeface="Eras Bold ITC" panose="020B0907030504020204" pitchFamily="34" charset="0"/>
              <a:ea typeface="Arial" charset="0"/>
              <a:cs typeface="Calibri" pitchFamily="34" charset="0"/>
            </a:endParaRPr>
          </a:p>
          <a:p>
            <a:pPr algn="r" defTabSz="957263" eaLnBrk="0" hangingPunct="0">
              <a:spcBef>
                <a:spcPts val="100"/>
              </a:spcBef>
              <a:spcAft>
                <a:spcPts val="100"/>
              </a:spcAft>
              <a:buClr>
                <a:srgbClr val="AAC6E5"/>
              </a:buClr>
            </a:pPr>
            <a:endParaRPr lang="fr-FR" sz="1200" dirty="0" smtClean="0">
              <a:solidFill>
                <a:schemeClr val="tx2"/>
              </a:solidFill>
              <a:latin typeface="Eras Bold ITC" panose="020B0907030504020204" pitchFamily="34" charset="0"/>
              <a:ea typeface="Arial" charset="0"/>
              <a:cs typeface="Calibri" pitchFamily="34" charset="0"/>
            </a:endParaRPr>
          </a:p>
        </p:txBody>
      </p:sp>
      <p:sp>
        <p:nvSpPr>
          <p:cNvPr id="51" name="ZoneTexte 50"/>
          <p:cNvSpPr txBox="1"/>
          <p:nvPr/>
        </p:nvSpPr>
        <p:spPr bwMode="auto">
          <a:xfrm>
            <a:off x="5436096" y="2700279"/>
            <a:ext cx="1040735" cy="992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 rtlCol="0">
            <a:noAutofit/>
          </a:bodyPr>
          <a:lstStyle/>
          <a:p>
            <a:pPr defTabSz="957263" eaLnBrk="0" hangingPunct="0">
              <a:spcBef>
                <a:spcPts val="100"/>
              </a:spcBef>
              <a:spcAft>
                <a:spcPts val="100"/>
              </a:spcAft>
              <a:buClr>
                <a:srgbClr val="AAC6E5"/>
              </a:buClr>
            </a:pPr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Eras Bold ITC" panose="020B0907030504020204" pitchFamily="34" charset="0"/>
                <a:ea typeface="Arial" charset="0"/>
                <a:cs typeface="Calibri" pitchFamily="34" charset="0"/>
              </a:rPr>
              <a:t>API BEE</a:t>
            </a:r>
          </a:p>
          <a:p>
            <a:pPr defTabSz="957263" eaLnBrk="0" hangingPunct="0">
              <a:spcBef>
                <a:spcPts val="100"/>
              </a:spcBef>
              <a:spcAft>
                <a:spcPts val="100"/>
              </a:spcAft>
              <a:buClr>
                <a:srgbClr val="AAC6E5"/>
              </a:buClr>
            </a:pPr>
            <a:r>
              <a:rPr lang="fr-FR" sz="10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Arial" charset="0"/>
                <a:cs typeface="Calibri" pitchFamily="34" charset="0"/>
              </a:rPr>
              <a:t>Elèves</a:t>
            </a:r>
          </a:p>
          <a:p>
            <a:pPr defTabSz="957263" eaLnBrk="0" hangingPunct="0">
              <a:spcBef>
                <a:spcPts val="100"/>
              </a:spcBef>
              <a:spcAft>
                <a:spcPts val="100"/>
              </a:spcAft>
              <a:buClr>
                <a:srgbClr val="AAC6E5"/>
              </a:buClr>
            </a:pPr>
            <a:r>
              <a:rPr lang="fr-FR" sz="10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Arial" charset="0"/>
                <a:cs typeface="Calibri" pitchFamily="34" charset="0"/>
              </a:rPr>
              <a:t>Responsables</a:t>
            </a:r>
          </a:p>
          <a:p>
            <a:pPr defTabSz="957263" eaLnBrk="0" hangingPunct="0">
              <a:spcBef>
                <a:spcPts val="100"/>
              </a:spcBef>
              <a:spcAft>
                <a:spcPts val="100"/>
              </a:spcAft>
              <a:buClr>
                <a:srgbClr val="AAC6E5"/>
              </a:buClr>
            </a:pPr>
            <a:r>
              <a:rPr lang="fr-FR" sz="10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Arial" charset="0"/>
                <a:cs typeface="Calibri" pitchFamily="34" charset="0"/>
              </a:rPr>
              <a:t>Options</a:t>
            </a:r>
          </a:p>
          <a:p>
            <a:pPr defTabSz="957263" eaLnBrk="0" hangingPunct="0">
              <a:spcBef>
                <a:spcPts val="100"/>
              </a:spcBef>
              <a:spcAft>
                <a:spcPts val="100"/>
              </a:spcAft>
              <a:buClr>
                <a:srgbClr val="AAC6E5"/>
              </a:buClr>
            </a:pPr>
            <a:r>
              <a:rPr lang="fr-FR" sz="10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Arial" charset="0"/>
                <a:cs typeface="Calibri" pitchFamily="34" charset="0"/>
              </a:rPr>
              <a:t>Groupes</a:t>
            </a:r>
          </a:p>
          <a:p>
            <a:pPr defTabSz="957263" eaLnBrk="0" hangingPunct="0">
              <a:spcBef>
                <a:spcPts val="100"/>
              </a:spcBef>
              <a:spcAft>
                <a:spcPts val="100"/>
              </a:spcAft>
              <a:buClr>
                <a:srgbClr val="AAC6E5"/>
              </a:buClr>
            </a:pPr>
            <a:endParaRPr lang="fr-FR" sz="1200" i="1" dirty="0" smtClean="0">
              <a:solidFill>
                <a:srgbClr val="FF0000"/>
              </a:solidFill>
              <a:latin typeface="Eras Bold ITC" panose="020B0907030504020204" pitchFamily="34" charset="0"/>
              <a:ea typeface="Arial" charset="0"/>
              <a:cs typeface="Calibri" pitchFamily="34" charset="0"/>
            </a:endParaRPr>
          </a:p>
          <a:p>
            <a:pPr defTabSz="957263" eaLnBrk="0" hangingPunct="0">
              <a:spcBef>
                <a:spcPts val="100"/>
              </a:spcBef>
              <a:spcAft>
                <a:spcPts val="100"/>
              </a:spcAft>
              <a:buClr>
                <a:srgbClr val="AAC6E5"/>
              </a:buClr>
            </a:pPr>
            <a:endParaRPr lang="fr-FR" sz="1200" dirty="0" smtClean="0">
              <a:solidFill>
                <a:schemeClr val="accent1">
                  <a:lumMod val="75000"/>
                </a:schemeClr>
              </a:solidFill>
              <a:latin typeface="Eras Bold ITC" panose="020B0907030504020204" pitchFamily="34" charset="0"/>
              <a:ea typeface="Arial" charset="0"/>
              <a:cs typeface="Calibri" pitchFamily="34" charset="0"/>
            </a:endParaRPr>
          </a:p>
        </p:txBody>
      </p:sp>
      <p:sp>
        <p:nvSpPr>
          <p:cNvPr id="52" name="ZoneTexte 51"/>
          <p:cNvSpPr txBox="1"/>
          <p:nvPr/>
        </p:nvSpPr>
        <p:spPr bwMode="auto">
          <a:xfrm>
            <a:off x="7452287" y="2748110"/>
            <a:ext cx="1344837" cy="896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 rtlCol="0">
            <a:noAutofit/>
          </a:bodyPr>
          <a:lstStyle/>
          <a:p>
            <a:pPr defTabSz="957263" eaLnBrk="0" hangingPunct="0">
              <a:spcBef>
                <a:spcPts val="100"/>
              </a:spcBef>
              <a:spcAft>
                <a:spcPts val="100"/>
              </a:spcAft>
              <a:buClr>
                <a:srgbClr val="AAC6E5"/>
              </a:buClr>
            </a:pPr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Eras Bold ITC" panose="020B0907030504020204" pitchFamily="34" charset="0"/>
                <a:ea typeface="Arial" charset="0"/>
                <a:cs typeface="Calibri" pitchFamily="34" charset="0"/>
              </a:rPr>
              <a:t>API S3EWS</a:t>
            </a:r>
          </a:p>
          <a:p>
            <a:pPr defTabSz="957263" eaLnBrk="0" hangingPunct="0">
              <a:spcBef>
                <a:spcPts val="100"/>
              </a:spcBef>
              <a:spcAft>
                <a:spcPts val="100"/>
              </a:spcAft>
              <a:buClr>
                <a:srgbClr val="AAC6E5"/>
              </a:buClr>
            </a:pPr>
            <a:r>
              <a:rPr lang="fr-FR" sz="10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Arial" charset="0"/>
                <a:cs typeface="Calibri" pitchFamily="34" charset="0"/>
              </a:rPr>
              <a:t>Enseignants</a:t>
            </a:r>
          </a:p>
          <a:p>
            <a:pPr defTabSz="957263" eaLnBrk="0" hangingPunct="0">
              <a:spcBef>
                <a:spcPts val="100"/>
              </a:spcBef>
              <a:spcAft>
                <a:spcPts val="100"/>
              </a:spcAft>
              <a:buClr>
                <a:srgbClr val="AAC6E5"/>
              </a:buClr>
            </a:pPr>
            <a:r>
              <a:rPr lang="fr-FR" sz="10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Arial" charset="0"/>
                <a:cs typeface="Calibri" pitchFamily="34" charset="0"/>
              </a:rPr>
              <a:t>Professeurs principaux</a:t>
            </a:r>
          </a:p>
          <a:p>
            <a:pPr defTabSz="957263" eaLnBrk="0" hangingPunct="0">
              <a:spcBef>
                <a:spcPts val="100"/>
              </a:spcBef>
              <a:spcAft>
                <a:spcPts val="100"/>
              </a:spcAft>
              <a:buClr>
                <a:srgbClr val="AAC6E5"/>
              </a:buClr>
            </a:pPr>
            <a:r>
              <a:rPr lang="fr-FR" sz="10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Arial" charset="0"/>
                <a:cs typeface="Calibri" pitchFamily="34" charset="0"/>
              </a:rPr>
              <a:t>Services enseignements</a:t>
            </a:r>
          </a:p>
          <a:p>
            <a:pPr algn="r" defTabSz="957263" eaLnBrk="0" hangingPunct="0">
              <a:spcBef>
                <a:spcPts val="100"/>
              </a:spcBef>
              <a:spcAft>
                <a:spcPts val="100"/>
              </a:spcAft>
              <a:buClr>
                <a:srgbClr val="AAC6E5"/>
              </a:buClr>
            </a:pPr>
            <a:endParaRPr lang="fr-FR" sz="1200" i="1" dirty="0" smtClean="0">
              <a:solidFill>
                <a:srgbClr val="FF0000"/>
              </a:solidFill>
              <a:latin typeface="Eras Bold ITC" panose="020B0907030504020204" pitchFamily="34" charset="0"/>
              <a:ea typeface="Arial" charset="0"/>
              <a:cs typeface="Calibri" pitchFamily="34" charset="0"/>
            </a:endParaRPr>
          </a:p>
          <a:p>
            <a:pPr algn="r" defTabSz="957263" eaLnBrk="0" hangingPunct="0">
              <a:spcBef>
                <a:spcPts val="100"/>
              </a:spcBef>
              <a:spcAft>
                <a:spcPts val="100"/>
              </a:spcAft>
              <a:buClr>
                <a:srgbClr val="AAC6E5"/>
              </a:buClr>
            </a:pPr>
            <a:endParaRPr lang="fr-FR" sz="1200" dirty="0" smtClean="0">
              <a:solidFill>
                <a:schemeClr val="accent1">
                  <a:lumMod val="75000"/>
                </a:schemeClr>
              </a:solidFill>
              <a:latin typeface="Eras Bold ITC" panose="020B0907030504020204" pitchFamily="34" charset="0"/>
              <a:ea typeface="Arial" charset="0"/>
              <a:cs typeface="Calibri" pitchFamily="34" charset="0"/>
            </a:endParaRPr>
          </a:p>
        </p:txBody>
      </p:sp>
      <p:cxnSp>
        <p:nvCxnSpPr>
          <p:cNvPr id="53" name="Connecteur droit avec flèche 52"/>
          <p:cNvCxnSpPr/>
          <p:nvPr/>
        </p:nvCxnSpPr>
        <p:spPr>
          <a:xfrm flipV="1">
            <a:off x="7398838" y="2268150"/>
            <a:ext cx="208398" cy="1495479"/>
          </a:xfrm>
          <a:prstGeom prst="straightConnector1">
            <a:avLst/>
          </a:prstGeom>
          <a:ln w="28575" cmpd="dbl">
            <a:solidFill>
              <a:schemeClr val="accent3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 flipH="1" flipV="1">
            <a:off x="6123165" y="2275599"/>
            <a:ext cx="288790" cy="1495477"/>
          </a:xfrm>
          <a:prstGeom prst="straightConnector1">
            <a:avLst/>
          </a:prstGeom>
          <a:ln w="28575" cmpd="dbl">
            <a:solidFill>
              <a:schemeClr val="accent3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 à coins arrondis 54"/>
          <p:cNvSpPr/>
          <p:nvPr/>
        </p:nvSpPr>
        <p:spPr>
          <a:xfrm>
            <a:off x="210075" y="5576173"/>
            <a:ext cx="2484276" cy="813276"/>
          </a:xfrm>
          <a:prstGeom prst="roundRect">
            <a:avLst/>
          </a:prstGeom>
          <a:solidFill>
            <a:schemeClr val="bg1"/>
          </a:solidFill>
          <a:ln>
            <a:solidFill>
              <a:srgbClr val="0099D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2"/>
                </a:solidFill>
              </a:rPr>
              <a:t>Editeur</a:t>
            </a:r>
          </a:p>
          <a:p>
            <a:pPr algn="ctr"/>
            <a:r>
              <a:rPr lang="fr-FR" sz="1200" b="1" dirty="0" smtClean="0">
                <a:solidFill>
                  <a:schemeClr val="tx2"/>
                </a:solidFill>
              </a:rPr>
              <a:t>Suivi </a:t>
            </a:r>
            <a:r>
              <a:rPr lang="fr-FR" sz="1200" b="1" smtClean="0">
                <a:solidFill>
                  <a:schemeClr val="tx2"/>
                </a:solidFill>
              </a:rPr>
              <a:t>de l’évaluation</a:t>
            </a:r>
            <a:endParaRPr lang="fr-FR" sz="1600" b="1" dirty="0" smtClean="0">
              <a:solidFill>
                <a:schemeClr val="tx2"/>
              </a:solidFill>
            </a:endParaRPr>
          </a:p>
        </p:txBody>
      </p:sp>
      <p:cxnSp>
        <p:nvCxnSpPr>
          <p:cNvPr id="56" name="Connecteur droit avec flèche 55"/>
          <p:cNvCxnSpPr/>
          <p:nvPr/>
        </p:nvCxnSpPr>
        <p:spPr>
          <a:xfrm flipH="1">
            <a:off x="2694351" y="4555790"/>
            <a:ext cx="2327153" cy="1280170"/>
          </a:xfrm>
          <a:prstGeom prst="straightConnector1">
            <a:avLst/>
          </a:prstGeom>
          <a:ln w="31750" cmpd="dbl">
            <a:solidFill>
              <a:schemeClr val="accent6">
                <a:lumMod val="75000"/>
              </a:schemeClr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ZoneTexte 57"/>
          <p:cNvSpPr txBox="1"/>
          <p:nvPr/>
        </p:nvSpPr>
        <p:spPr bwMode="auto">
          <a:xfrm rot="19887518">
            <a:off x="2722918" y="4910168"/>
            <a:ext cx="236365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 rtlCol="0">
            <a:noAutofit/>
          </a:bodyPr>
          <a:lstStyle/>
          <a:p>
            <a:pPr algn="just" defTabSz="957263" eaLnBrk="0" hangingPunct="0">
              <a:spcBef>
                <a:spcPts val="100"/>
              </a:spcBef>
              <a:spcAft>
                <a:spcPts val="100"/>
              </a:spcAft>
              <a:buClr>
                <a:srgbClr val="AAC6E5"/>
              </a:buClr>
            </a:pPr>
            <a:r>
              <a:rPr lang="fr-FR" sz="1000" dirty="0" smtClean="0">
                <a:solidFill>
                  <a:schemeClr val="accent6">
                    <a:lumMod val="75000"/>
                  </a:schemeClr>
                </a:solidFill>
                <a:latin typeface="Eras Bold ITC" panose="020B0907030504020204" pitchFamily="34" charset="0"/>
                <a:ea typeface="Arial" charset="0"/>
                <a:cs typeface="Calibri" pitchFamily="34" charset="0"/>
              </a:rPr>
              <a:t>Acquis scolaires, parcours, EPI, AP, ….</a:t>
            </a:r>
          </a:p>
        </p:txBody>
      </p:sp>
      <p:sp>
        <p:nvSpPr>
          <p:cNvPr id="59" name="Rectangle à coins arrondis 58"/>
          <p:cNvSpPr/>
          <p:nvPr/>
        </p:nvSpPr>
        <p:spPr>
          <a:xfrm>
            <a:off x="3634515" y="4589014"/>
            <a:ext cx="362912" cy="27487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5</a:t>
            </a:r>
            <a:endParaRPr lang="fr-FR" dirty="0"/>
          </a:p>
        </p:txBody>
      </p:sp>
      <p:sp>
        <p:nvSpPr>
          <p:cNvPr id="60" name="Rectangle à coins arrondis 59"/>
          <p:cNvSpPr/>
          <p:nvPr/>
        </p:nvSpPr>
        <p:spPr>
          <a:xfrm>
            <a:off x="5986872" y="3954585"/>
            <a:ext cx="362912" cy="27487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6</a:t>
            </a:r>
            <a:endParaRPr lang="fr-FR" dirty="0"/>
          </a:p>
        </p:txBody>
      </p:sp>
      <p:sp>
        <p:nvSpPr>
          <p:cNvPr id="57" name="Rectangle à coins arrondis 56"/>
          <p:cNvSpPr/>
          <p:nvPr/>
        </p:nvSpPr>
        <p:spPr>
          <a:xfrm>
            <a:off x="3003952" y="3009409"/>
            <a:ext cx="507905" cy="26983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2b</a:t>
            </a:r>
            <a:endParaRPr lang="fr-FR" dirty="0"/>
          </a:p>
        </p:txBody>
      </p:sp>
      <p:cxnSp>
        <p:nvCxnSpPr>
          <p:cNvPr id="3" name="Connecteur droit 2"/>
          <p:cNvCxnSpPr/>
          <p:nvPr/>
        </p:nvCxnSpPr>
        <p:spPr>
          <a:xfrm>
            <a:off x="7452287" y="5733255"/>
            <a:ext cx="1392612" cy="76251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 flipH="1">
            <a:off x="7452320" y="5774757"/>
            <a:ext cx="1364951" cy="7505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54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2011</TotalTime>
  <Words>167</Words>
  <Application>Microsoft Office PowerPoint</Application>
  <PresentationFormat>Affichage à l'écran (4:3)</PresentationFormat>
  <Paragraphs>72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Eras Bold ITC</vt:lpstr>
      <vt:lpstr>Thème Office</vt:lpstr>
      <vt:lpstr>Présentation PowerPoint</vt:lpstr>
    </vt:vector>
  </TitlesOfParts>
  <Company>Rectorat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Carole OBENICHE</dc:creator>
  <cp:lastModifiedBy>plefebvre</cp:lastModifiedBy>
  <cp:revision>62</cp:revision>
  <dcterms:created xsi:type="dcterms:W3CDTF">2018-01-31T10:16:59Z</dcterms:created>
  <dcterms:modified xsi:type="dcterms:W3CDTF">2018-03-28T23:29:16Z</dcterms:modified>
</cp:coreProperties>
</file>