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921D209-DDAD-49E4-B8E9-5466A402E135}"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1593883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21D209-DDAD-49E4-B8E9-5466A402E135}"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89581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21D209-DDAD-49E4-B8E9-5466A402E135}"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3778018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21D209-DDAD-49E4-B8E9-5466A402E135}"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240936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921D209-DDAD-49E4-B8E9-5466A402E135}"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2545956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921D209-DDAD-49E4-B8E9-5466A402E135}" type="datetimeFigureOut">
              <a:rPr lang="fr-FR" smtClean="0"/>
              <a:t>02/04/2018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72199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921D209-DDAD-49E4-B8E9-5466A402E135}" type="datetimeFigureOut">
              <a:rPr lang="fr-FR" smtClean="0"/>
              <a:t>02/04/2018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112855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921D209-DDAD-49E4-B8E9-5466A402E135}" type="datetimeFigureOut">
              <a:rPr lang="fr-FR" smtClean="0"/>
              <a:t>02/04/2018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130221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21D209-DDAD-49E4-B8E9-5466A402E135}" type="datetimeFigureOut">
              <a:rPr lang="fr-FR" smtClean="0"/>
              <a:t>02/04/2018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81715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21D209-DDAD-49E4-B8E9-5466A402E135}" type="datetimeFigureOut">
              <a:rPr lang="fr-FR" smtClean="0"/>
              <a:t>02/04/2018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16474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21D209-DDAD-49E4-B8E9-5466A402E135}" type="datetimeFigureOut">
              <a:rPr lang="fr-FR" smtClean="0"/>
              <a:t>02/04/2018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BBC63A-0FBF-4987-ACC1-7091AECD5FE6}" type="slidenum">
              <a:rPr lang="fr-FR" smtClean="0"/>
              <a:t>‹N°›</a:t>
            </a:fld>
            <a:endParaRPr lang="fr-FR"/>
          </a:p>
        </p:txBody>
      </p:sp>
    </p:spTree>
    <p:extLst>
      <p:ext uri="{BB962C8B-B14F-4D97-AF65-F5344CB8AC3E}">
        <p14:creationId xmlns:p14="http://schemas.microsoft.com/office/powerpoint/2010/main" val="2994953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1D209-DDAD-49E4-B8E9-5466A402E135}" type="datetimeFigureOut">
              <a:rPr lang="fr-FR" smtClean="0"/>
              <a:t>02/04/2018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BC63A-0FBF-4987-ACC1-7091AECD5FE6}" type="slidenum">
              <a:rPr lang="fr-FR" smtClean="0"/>
              <a:t>‹N°›</a:t>
            </a:fld>
            <a:endParaRPr lang="fr-FR"/>
          </a:p>
        </p:txBody>
      </p:sp>
    </p:spTree>
    <p:extLst>
      <p:ext uri="{BB962C8B-B14F-4D97-AF65-F5344CB8AC3E}">
        <p14:creationId xmlns:p14="http://schemas.microsoft.com/office/powerpoint/2010/main" val="1247990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eb-etab.in.ac-noumea.nc/arena/"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id.ac-noumea.nc/aren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Accès et paramétrage du LSU</a:t>
            </a:r>
            <a:endParaRPr lang="fr-FR" dirty="0"/>
          </a:p>
        </p:txBody>
      </p:sp>
      <p:sp>
        <p:nvSpPr>
          <p:cNvPr id="3" name="Sous-titre 2"/>
          <p:cNvSpPr>
            <a:spLocks noGrp="1"/>
          </p:cNvSpPr>
          <p:nvPr>
            <p:ph type="subTitle" idx="1"/>
          </p:nvPr>
        </p:nvSpPr>
        <p:spPr/>
        <p:txBody>
          <a:bodyPr/>
          <a:lstStyle/>
          <a:p>
            <a:r>
              <a:rPr lang="fr-FR" dirty="0" smtClean="0"/>
              <a:t>Formation des PERDIR</a:t>
            </a:r>
          </a:p>
          <a:p>
            <a:r>
              <a:rPr lang="fr-FR" dirty="0" err="1" smtClean="0"/>
              <a:t>Baudoux</a:t>
            </a:r>
            <a:r>
              <a:rPr lang="fr-FR" dirty="0" smtClean="0"/>
              <a:t> – 04/04/2018</a:t>
            </a:r>
            <a:endParaRPr lang="fr-FR" dirty="0"/>
          </a:p>
        </p:txBody>
      </p:sp>
    </p:spTree>
    <p:extLst>
      <p:ext uri="{BB962C8B-B14F-4D97-AF65-F5344CB8AC3E}">
        <p14:creationId xmlns:p14="http://schemas.microsoft.com/office/powerpoint/2010/main" val="3547217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FR" dirty="0" smtClean="0"/>
              <a:t>Se connecter au LSU</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7" y="1340768"/>
            <a:ext cx="9087880"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364088" y="4221088"/>
            <a:ext cx="2736304"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31755" y="3284984"/>
            <a:ext cx="1368152" cy="1800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467544" y="5301208"/>
            <a:ext cx="8136904" cy="136815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fr-FR" b="1" dirty="0" smtClean="0"/>
              <a:t>Pour accéder à LSU il faut passer par le portail ARENA</a:t>
            </a:r>
          </a:p>
          <a:p>
            <a:r>
              <a:rPr lang="fr-FR" dirty="0" smtClean="0"/>
              <a:t>- soit le portail en établissement : </a:t>
            </a:r>
            <a:r>
              <a:rPr lang="fr-FR" dirty="0" smtClean="0">
                <a:hlinkClick r:id="rId3"/>
              </a:rPr>
              <a:t>http://web-etab.in.ac-noumea.nc/arena/</a:t>
            </a:r>
            <a:endParaRPr lang="fr-FR" dirty="0" smtClean="0"/>
          </a:p>
          <a:p>
            <a:r>
              <a:rPr lang="fr-FR" dirty="0" smtClean="0"/>
              <a:t>- soit le portail extérieur : </a:t>
            </a:r>
            <a:r>
              <a:rPr lang="fr-FR" dirty="0" smtClean="0">
                <a:hlinkClick r:id="rId4"/>
              </a:rPr>
              <a:t>https://id.ac-noumea.nc/arena</a:t>
            </a:r>
            <a:endParaRPr lang="fr-FR" dirty="0"/>
          </a:p>
        </p:txBody>
      </p:sp>
    </p:spTree>
    <p:extLst>
      <p:ext uri="{BB962C8B-B14F-4D97-AF65-F5344CB8AC3E}">
        <p14:creationId xmlns:p14="http://schemas.microsoft.com/office/powerpoint/2010/main" val="3781695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L’écran au démarrage</a:t>
            </a:r>
            <a:endParaRPr lang="fr-FR" dirty="0"/>
          </a:p>
        </p:txBody>
      </p:sp>
      <p:pic>
        <p:nvPicPr>
          <p:cNvPr id="4" name="Image 3"/>
          <p:cNvPicPr>
            <a:picLocks noChangeAspect="1"/>
          </p:cNvPicPr>
          <p:nvPr/>
        </p:nvPicPr>
        <p:blipFill>
          <a:blip r:embed="rId2"/>
          <a:stretch>
            <a:fillRect/>
          </a:stretch>
        </p:blipFill>
        <p:spPr>
          <a:xfrm>
            <a:off x="-8450" y="1700808"/>
            <a:ext cx="9144000" cy="4926782"/>
          </a:xfrm>
          <a:prstGeom prst="rect">
            <a:avLst/>
          </a:prstGeom>
        </p:spPr>
      </p:pic>
    </p:spTree>
    <p:extLst>
      <p:ext uri="{BB962C8B-B14F-4D97-AF65-F5344CB8AC3E}">
        <p14:creationId xmlns:p14="http://schemas.microsoft.com/office/powerpoint/2010/main" val="1752763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Paramétrage des classes</a:t>
            </a:r>
            <a:endParaRPr lang="fr-FR" dirty="0"/>
          </a:p>
        </p:txBody>
      </p:sp>
      <p:pic>
        <p:nvPicPr>
          <p:cNvPr id="5" name="Image 4"/>
          <p:cNvPicPr>
            <a:picLocks noChangeAspect="1"/>
          </p:cNvPicPr>
          <p:nvPr/>
        </p:nvPicPr>
        <p:blipFill>
          <a:blip r:embed="rId2"/>
          <a:stretch>
            <a:fillRect/>
          </a:stretch>
        </p:blipFill>
        <p:spPr>
          <a:xfrm>
            <a:off x="0" y="1931218"/>
            <a:ext cx="9144000" cy="4926782"/>
          </a:xfrm>
          <a:prstGeom prst="rect">
            <a:avLst/>
          </a:prstGeom>
        </p:spPr>
      </p:pic>
      <p:sp>
        <p:nvSpPr>
          <p:cNvPr id="6" name="Rectangle 5"/>
          <p:cNvSpPr/>
          <p:nvPr/>
        </p:nvSpPr>
        <p:spPr>
          <a:xfrm>
            <a:off x="2915816" y="2996952"/>
            <a:ext cx="1656184" cy="5760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3347864" y="4106576"/>
            <a:ext cx="792088" cy="275142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Légende encadrée 2 7"/>
          <p:cNvSpPr/>
          <p:nvPr/>
        </p:nvSpPr>
        <p:spPr>
          <a:xfrm>
            <a:off x="5652120" y="4394609"/>
            <a:ext cx="3168352" cy="1008112"/>
          </a:xfrm>
          <a:prstGeom prst="borderCallout2">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Import depuis un éditeur privé</a:t>
            </a:r>
            <a:endParaRPr lang="fr-FR" dirty="0"/>
          </a:p>
        </p:txBody>
      </p:sp>
    </p:spTree>
    <p:extLst>
      <p:ext uri="{BB962C8B-B14F-4D97-AF65-F5344CB8AC3E}">
        <p14:creationId xmlns:p14="http://schemas.microsoft.com/office/powerpoint/2010/main" val="3374892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Importer les évaluations de PRONOTE</a:t>
            </a:r>
            <a:endParaRPr lang="fr-FR" dirty="0"/>
          </a:p>
        </p:txBody>
      </p:sp>
      <p:pic>
        <p:nvPicPr>
          <p:cNvPr id="4" name="Image 3"/>
          <p:cNvPicPr>
            <a:picLocks noChangeAspect="1"/>
          </p:cNvPicPr>
          <p:nvPr/>
        </p:nvPicPr>
        <p:blipFill>
          <a:blip r:embed="rId2"/>
          <a:stretch>
            <a:fillRect/>
          </a:stretch>
        </p:blipFill>
        <p:spPr>
          <a:xfrm>
            <a:off x="13130" y="1772816"/>
            <a:ext cx="9144000" cy="4926782"/>
          </a:xfrm>
          <a:prstGeom prst="rect">
            <a:avLst/>
          </a:prstGeom>
        </p:spPr>
      </p:pic>
      <p:sp>
        <p:nvSpPr>
          <p:cNvPr id="5" name="Rectangle 4"/>
          <p:cNvSpPr/>
          <p:nvPr/>
        </p:nvSpPr>
        <p:spPr>
          <a:xfrm>
            <a:off x="107504" y="2924944"/>
            <a:ext cx="1800200" cy="792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77667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Image 3"/>
          <p:cNvPicPr>
            <a:picLocks noChangeAspect="1"/>
          </p:cNvPicPr>
          <p:nvPr/>
        </p:nvPicPr>
        <p:blipFill>
          <a:blip r:embed="rId2"/>
          <a:stretch>
            <a:fillRect/>
          </a:stretch>
        </p:blipFill>
        <p:spPr>
          <a:xfrm>
            <a:off x="0" y="1931218"/>
            <a:ext cx="9144000" cy="4926782"/>
          </a:xfrm>
          <a:prstGeom prst="rect">
            <a:avLst/>
          </a:prstGeom>
        </p:spPr>
      </p:pic>
      <p:sp>
        <p:nvSpPr>
          <p:cNvPr id="5" name="Rectangle 4"/>
          <p:cNvSpPr/>
          <p:nvPr/>
        </p:nvSpPr>
        <p:spPr>
          <a:xfrm>
            <a:off x="611560" y="3998565"/>
            <a:ext cx="1152128" cy="1505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2887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Démarrer l’import</a:t>
            </a:r>
            <a:endParaRPr lang="fr-FR" dirty="0"/>
          </a:p>
        </p:txBody>
      </p:sp>
      <p:pic>
        <p:nvPicPr>
          <p:cNvPr id="3" name="Image 2"/>
          <p:cNvPicPr>
            <a:picLocks noChangeAspect="1"/>
          </p:cNvPicPr>
          <p:nvPr/>
        </p:nvPicPr>
        <p:blipFill>
          <a:blip r:embed="rId2"/>
          <a:stretch>
            <a:fillRect/>
          </a:stretch>
        </p:blipFill>
        <p:spPr>
          <a:xfrm>
            <a:off x="0" y="1912015"/>
            <a:ext cx="9144000" cy="4926782"/>
          </a:xfrm>
          <a:prstGeom prst="rect">
            <a:avLst/>
          </a:prstGeom>
        </p:spPr>
      </p:pic>
      <p:sp>
        <p:nvSpPr>
          <p:cNvPr id="4" name="Rectangle 3"/>
          <p:cNvSpPr/>
          <p:nvPr/>
        </p:nvSpPr>
        <p:spPr>
          <a:xfrm>
            <a:off x="683568" y="4509120"/>
            <a:ext cx="2160240" cy="2160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51279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Affichage du bilan de l’importation</a:t>
            </a:r>
            <a:endParaRPr lang="fr-FR" dirty="0"/>
          </a:p>
        </p:txBody>
      </p:sp>
      <p:pic>
        <p:nvPicPr>
          <p:cNvPr id="3" name="Image 2"/>
          <p:cNvPicPr>
            <a:picLocks noChangeAspect="1"/>
          </p:cNvPicPr>
          <p:nvPr/>
        </p:nvPicPr>
        <p:blipFill>
          <a:blip r:embed="rId2"/>
          <a:stretch>
            <a:fillRect/>
          </a:stretch>
        </p:blipFill>
        <p:spPr>
          <a:xfrm>
            <a:off x="18721" y="1931218"/>
            <a:ext cx="9144000" cy="4926782"/>
          </a:xfrm>
          <a:prstGeom prst="rect">
            <a:avLst/>
          </a:prstGeom>
        </p:spPr>
      </p:pic>
    </p:spTree>
    <p:extLst>
      <p:ext uri="{BB962C8B-B14F-4D97-AF65-F5344CB8AC3E}">
        <p14:creationId xmlns:p14="http://schemas.microsoft.com/office/powerpoint/2010/main" val="2848310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FR" dirty="0" smtClean="0"/>
              <a:t>Mission de chef d’établissement</a:t>
            </a:r>
            <a:endParaRPr lang="fr-FR" dirty="0"/>
          </a:p>
        </p:txBody>
      </p:sp>
      <p:sp>
        <p:nvSpPr>
          <p:cNvPr id="3" name="Rectangle 2"/>
          <p:cNvSpPr/>
          <p:nvPr/>
        </p:nvSpPr>
        <p:spPr>
          <a:xfrm>
            <a:off x="935596" y="1124744"/>
            <a:ext cx="7272808" cy="5611793"/>
          </a:xfrm>
          <a:prstGeom prst="rect">
            <a:avLst/>
          </a:prstGeom>
        </p:spPr>
        <p:txBody>
          <a:bodyPr wrap="square">
            <a:spAutoFit/>
          </a:bodyPr>
          <a:lstStyle/>
          <a:p>
            <a:pPr marL="342900" lvl="0" indent="-342900">
              <a:spcAft>
                <a:spcPts val="0"/>
              </a:spcAft>
              <a:buClr>
                <a:srgbClr val="FF0000"/>
              </a:buClr>
              <a:buSzPts val="1200"/>
              <a:buFont typeface="Arial" panose="020B0604020202020204" pitchFamily="34" charset="0"/>
              <a:buChar char="-"/>
              <a:tabLst>
                <a:tab pos="986155" algn="l"/>
                <a:tab pos="986790" algn="l"/>
              </a:tabLst>
            </a:pPr>
            <a:r>
              <a:rPr lang="fr-FR" sz="1600" b="1" spc="-15" dirty="0">
                <a:latin typeface="Calibri" panose="020F0502020204030204" pitchFamily="34" charset="0"/>
                <a:ea typeface="Arial" panose="020B0604020202020204" pitchFamily="34" charset="0"/>
                <a:cs typeface="Calibri" panose="020F0502020204030204" pitchFamily="34" charset="0"/>
              </a:rPr>
              <a:t>En début d’année scolaire, effectuer les différents paramétrages</a:t>
            </a:r>
            <a:r>
              <a:rPr lang="fr-FR" sz="1600" b="1" spc="-5" dirty="0">
                <a:latin typeface="Calibri" panose="020F0502020204030204" pitchFamily="34" charset="0"/>
                <a:ea typeface="Arial" panose="020B0604020202020204" pitchFamily="34" charset="0"/>
                <a:cs typeface="Calibri" panose="020F0502020204030204" pitchFamily="34" charset="0"/>
              </a:rPr>
              <a:t> </a:t>
            </a:r>
            <a:r>
              <a:rPr lang="fr-FR" sz="1600" b="1" spc="-15" dirty="0">
                <a:latin typeface="Calibri" panose="020F0502020204030204" pitchFamily="34" charset="0"/>
                <a:ea typeface="Arial" panose="020B0604020202020204" pitchFamily="34" charset="0"/>
                <a:cs typeface="Calibri" panose="020F0502020204030204" pitchFamily="34" charset="0"/>
              </a:rPr>
              <a:t>:</a:t>
            </a:r>
            <a:endParaRPr lang="fr-FR" sz="1400" b="1" spc="-15" dirty="0">
              <a:latin typeface="Calibri" panose="020F0502020204030204" pitchFamily="34" charset="0"/>
              <a:ea typeface="Arial" panose="020B0604020202020204" pitchFamily="34" charset="0"/>
              <a:cs typeface="Calibri" panose="020F0502020204030204" pitchFamily="34" charset="0"/>
            </a:endParaRPr>
          </a:p>
          <a:p>
            <a:pPr marL="742950" lvl="1" indent="-285750">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synchroniser la base élèves et de la base enseignants</a:t>
            </a:r>
            <a:r>
              <a:rPr lang="fr-FR" sz="1600" spc="-7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lvl="1" indent="-285750">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paramétrer les périodes</a:t>
            </a:r>
            <a:r>
              <a:rPr lang="fr-FR" sz="1600" spc="-6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lvl="1" indent="-285750">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paramétrer les types de positionnement choisis</a:t>
            </a:r>
            <a:r>
              <a:rPr lang="fr-FR" sz="1600" spc="-70"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marR="206375" lvl="1" indent="-285750">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sélectionner le type d’import en cas d’utilisation d’un logiciel privé de suivi des acquis des élèves.</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342900" lvl="0" indent="-342900">
              <a:spcAft>
                <a:spcPts val="0"/>
              </a:spcAft>
              <a:buClr>
                <a:srgbClr val="FF0000"/>
              </a:buClr>
              <a:buSzPts val="1200"/>
              <a:buFont typeface="Arial" panose="020B0604020202020204" pitchFamily="34" charset="0"/>
              <a:buChar char="-"/>
              <a:tabLst>
                <a:tab pos="986155" algn="l"/>
                <a:tab pos="986790" algn="l"/>
              </a:tabLst>
            </a:pPr>
            <a:r>
              <a:rPr lang="fr-FR" sz="1600" b="1" spc="-15" dirty="0">
                <a:latin typeface="Calibri" panose="020F0502020204030204" pitchFamily="34" charset="0"/>
                <a:ea typeface="Arial" panose="020B0604020202020204" pitchFamily="34" charset="0"/>
                <a:cs typeface="Calibri" panose="020F0502020204030204" pitchFamily="34" charset="0"/>
              </a:rPr>
              <a:t>Au cours de l’année scolaire</a:t>
            </a:r>
            <a:r>
              <a:rPr lang="fr-FR" sz="1600" b="1" spc="15" dirty="0">
                <a:latin typeface="Calibri" panose="020F0502020204030204" pitchFamily="34" charset="0"/>
                <a:ea typeface="Arial" panose="020B0604020202020204" pitchFamily="34" charset="0"/>
                <a:cs typeface="Calibri" panose="020F0502020204030204" pitchFamily="34" charset="0"/>
              </a:rPr>
              <a:t> </a:t>
            </a:r>
            <a:r>
              <a:rPr lang="fr-FR" sz="1600" b="1" spc="-15" dirty="0">
                <a:latin typeface="Calibri" panose="020F0502020204030204" pitchFamily="34" charset="0"/>
                <a:ea typeface="Arial" panose="020B0604020202020204" pitchFamily="34" charset="0"/>
                <a:cs typeface="Calibri" panose="020F0502020204030204" pitchFamily="34" charset="0"/>
              </a:rPr>
              <a:t>:</a:t>
            </a:r>
            <a:endParaRPr lang="fr-FR" sz="1400" b="1" spc="-15" dirty="0">
              <a:latin typeface="Calibri" panose="020F0502020204030204" pitchFamily="34" charset="0"/>
              <a:ea typeface="Arial" panose="020B0604020202020204" pitchFamily="34" charset="0"/>
              <a:cs typeface="Calibri" panose="020F0502020204030204" pitchFamily="34" charset="0"/>
            </a:endParaRPr>
          </a:p>
          <a:p>
            <a:pPr marL="742950" marR="363220" lvl="1" indent="-285750">
              <a:lnSpc>
                <a:spcPct val="100000"/>
              </a:lnSpc>
              <a:spcAft>
                <a:spcPts val="0"/>
              </a:spcAft>
              <a:buSzPts val="1200"/>
              <a:buFont typeface="Wingdings" panose="05000000000000000000" pitchFamily="2" charset="2"/>
              <a:buChar char=""/>
              <a:tabLst>
                <a:tab pos="1438275" algn="l"/>
                <a:tab pos="1438910" algn="l"/>
              </a:tabLst>
            </a:pPr>
            <a:r>
              <a:rPr lang="fr-FR" sz="1600" dirty="0">
                <a:latin typeface="Calibri" panose="020F0502020204030204" pitchFamily="34" charset="0"/>
                <a:ea typeface="Wingdings" panose="05000000000000000000" pitchFamily="2" charset="2"/>
                <a:cs typeface="Wingdings" panose="05000000000000000000" pitchFamily="2" charset="2"/>
              </a:rPr>
              <a:t>effectuer les différentes mises à jour liées à la base élève et aux services d’enseignements (STSWEB)</a:t>
            </a:r>
            <a:r>
              <a:rPr lang="fr-FR" sz="1600" spc="-5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marR="118110" lvl="1" indent="-285750">
              <a:spcAft>
                <a:spcPts val="0"/>
              </a:spcAft>
              <a:buSzPts val="1200"/>
              <a:buFont typeface="Wingdings" panose="05000000000000000000" pitchFamily="2" charset="2"/>
              <a:buChar char=""/>
              <a:tabLst>
                <a:tab pos="1438275" algn="l"/>
                <a:tab pos="1438910" algn="l"/>
              </a:tabLst>
            </a:pPr>
            <a:r>
              <a:rPr lang="fr-FR" sz="1600" dirty="0">
                <a:latin typeface="Calibri" panose="020F0502020204030204" pitchFamily="34" charset="0"/>
                <a:ea typeface="Wingdings" panose="05000000000000000000" pitchFamily="2" charset="2"/>
                <a:cs typeface="Wingdings" panose="05000000000000000000" pitchFamily="2" charset="2"/>
              </a:rPr>
              <a:t>en cas de saisie directe, saisir, vérifier et verrouiller les données à l’issue</a:t>
            </a:r>
            <a:r>
              <a:rPr lang="fr-FR" sz="1600" spc="-160"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des conseils de classe</a:t>
            </a:r>
            <a:r>
              <a:rPr lang="fr-FR" sz="1600" spc="-3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lvl="1" indent="-285750">
              <a:lnSpc>
                <a:spcPts val="1465"/>
              </a:lnSpc>
              <a:spcAft>
                <a:spcPts val="0"/>
              </a:spcAft>
              <a:buSzPts val="1200"/>
              <a:buFont typeface="Wingdings" panose="05000000000000000000" pitchFamily="2" charset="2"/>
              <a:buChar char=""/>
              <a:tabLst>
                <a:tab pos="1438275" algn="l"/>
                <a:tab pos="1438910" algn="l"/>
              </a:tabLst>
            </a:pPr>
            <a:r>
              <a:rPr lang="fr-FR" sz="1600" dirty="0">
                <a:latin typeface="Calibri" panose="020F0502020204030204" pitchFamily="34" charset="0"/>
                <a:ea typeface="Wingdings" panose="05000000000000000000" pitchFamily="2" charset="2"/>
                <a:cs typeface="Wingdings" panose="05000000000000000000" pitchFamily="2" charset="2"/>
              </a:rPr>
              <a:t>le cas échéant, réaliser les imports.</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342900" marR="69850" lvl="0" indent="-342900">
              <a:spcAft>
                <a:spcPts val="0"/>
              </a:spcAft>
              <a:buClr>
                <a:srgbClr val="FF0000"/>
              </a:buClr>
              <a:buSzPts val="1200"/>
              <a:buFont typeface="Arial" panose="020B0604020202020204" pitchFamily="34" charset="0"/>
              <a:buChar char="-"/>
              <a:tabLst>
                <a:tab pos="986155" algn="l"/>
                <a:tab pos="986790" algn="l"/>
              </a:tabLst>
            </a:pPr>
            <a:r>
              <a:rPr lang="fr-FR" sz="1600" b="1" spc="-15" dirty="0">
                <a:latin typeface="Calibri" panose="020F0502020204030204" pitchFamily="34" charset="0"/>
                <a:ea typeface="Arial" panose="020B0604020202020204" pitchFamily="34" charset="0"/>
                <a:cs typeface="Calibri" panose="020F0502020204030204" pitchFamily="34" charset="0"/>
              </a:rPr>
              <a:t>En cas de déménagement d’un élève, ou, pour tous les élèves, en fin de cycle 3 et du cycle 4 :</a:t>
            </a:r>
            <a:endParaRPr lang="fr-FR" sz="1400" b="1" spc="-15" dirty="0">
              <a:latin typeface="Calibri" panose="020F0502020204030204" pitchFamily="34" charset="0"/>
              <a:ea typeface="Arial" panose="020B0604020202020204" pitchFamily="34" charset="0"/>
              <a:cs typeface="Calibri" panose="020F0502020204030204" pitchFamily="34" charset="0"/>
            </a:endParaRPr>
          </a:p>
          <a:p>
            <a:pPr marL="742950" lvl="1" indent="-285750">
              <a:lnSpc>
                <a:spcPts val="1465"/>
              </a:lnSpc>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s’assurer que le livret scolaire est complet</a:t>
            </a:r>
            <a:r>
              <a:rPr lang="fr-FR" sz="1600" spc="-4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marR="156845" lvl="1" indent="-285750">
              <a:lnSpc>
                <a:spcPct val="115000"/>
              </a:lnSpc>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effectuer les transferts vers le livret scolaire, en cas d’utilisation de logiciels privés de suivi des acquis (il est fortement recommandé d’opérer ces transferts le plus régulièrement que possible, sans attendre un départ ou la fin d’un cycle : idéalement à la fin de chaque période ou au moins à chaque fin d’année scolaire)</a:t>
            </a:r>
            <a:r>
              <a:rPr lang="fr-FR" sz="1600" spc="-5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lvl="1" indent="-285750">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verrouiller et éditer des bilans</a:t>
            </a:r>
            <a:r>
              <a:rPr lang="fr-FR" sz="1600" spc="-45"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a:t>
            </a:r>
            <a:endParaRPr lang="fr-FR" sz="1400" dirty="0">
              <a:latin typeface="Calibri" panose="020F0502020204030204" pitchFamily="34" charset="0"/>
              <a:ea typeface="Wingdings" panose="05000000000000000000" pitchFamily="2" charset="2"/>
              <a:cs typeface="Wingdings" panose="05000000000000000000" pitchFamily="2" charset="2"/>
            </a:endParaRPr>
          </a:p>
          <a:p>
            <a:pPr marL="742950" lvl="1" indent="-285750">
              <a:spcBef>
                <a:spcPts val="195"/>
              </a:spcBef>
              <a:spcAft>
                <a:spcPts val="0"/>
              </a:spcAft>
              <a:buSzPts val="1200"/>
              <a:buFont typeface="Wingdings" panose="05000000000000000000" pitchFamily="2" charset="2"/>
              <a:buChar char=""/>
              <a:tabLst>
                <a:tab pos="1443355" algn="l"/>
                <a:tab pos="1443990" algn="l"/>
              </a:tabLst>
            </a:pPr>
            <a:r>
              <a:rPr lang="fr-FR" sz="1600" dirty="0">
                <a:latin typeface="Calibri" panose="020F0502020204030204" pitchFamily="34" charset="0"/>
                <a:ea typeface="Wingdings" panose="05000000000000000000" pitchFamily="2" charset="2"/>
                <a:cs typeface="Wingdings" panose="05000000000000000000" pitchFamily="2" charset="2"/>
              </a:rPr>
              <a:t>consulter le rapport d’exécution</a:t>
            </a:r>
            <a:r>
              <a:rPr lang="fr-FR" sz="1600" spc="-10" dirty="0">
                <a:latin typeface="Calibri" panose="020F0502020204030204" pitchFamily="34" charset="0"/>
                <a:ea typeface="Wingdings" panose="05000000000000000000" pitchFamily="2" charset="2"/>
                <a:cs typeface="Wingdings" panose="05000000000000000000" pitchFamily="2" charset="2"/>
              </a:rPr>
              <a:t> </a:t>
            </a:r>
            <a:r>
              <a:rPr lang="fr-FR" sz="1600" dirty="0">
                <a:latin typeface="Calibri" panose="020F0502020204030204" pitchFamily="34" charset="0"/>
                <a:ea typeface="Wingdings" panose="05000000000000000000" pitchFamily="2" charset="2"/>
                <a:cs typeface="Wingdings" panose="05000000000000000000" pitchFamily="2" charset="2"/>
              </a:rPr>
              <a:t>import.</a:t>
            </a:r>
            <a:endParaRPr lang="fr-FR" sz="1400" dirty="0">
              <a:effectLst/>
              <a:latin typeface="Calibri" panose="020F0502020204030204" pitchFamily="34" charset="0"/>
              <a:ea typeface="Wingdings" panose="05000000000000000000" pitchFamily="2" charset="2"/>
              <a:cs typeface="Wingdings" panose="05000000000000000000" pitchFamily="2" charset="2"/>
            </a:endParaRPr>
          </a:p>
        </p:txBody>
      </p:sp>
    </p:spTree>
    <p:extLst>
      <p:ext uri="{BB962C8B-B14F-4D97-AF65-F5344CB8AC3E}">
        <p14:creationId xmlns:p14="http://schemas.microsoft.com/office/powerpoint/2010/main" val="1555016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277</Words>
  <Application>Microsoft Office PowerPoint</Application>
  <PresentationFormat>Affichage à l'écran (4:3)</PresentationFormat>
  <Paragraphs>28</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Wingdings</vt:lpstr>
      <vt:lpstr>Thème Office</vt:lpstr>
      <vt:lpstr>Accès et paramétrage du LSU</vt:lpstr>
      <vt:lpstr>Se connecter au LSU</vt:lpstr>
      <vt:lpstr>L’écran au démarrage</vt:lpstr>
      <vt:lpstr>Paramétrage des classes</vt:lpstr>
      <vt:lpstr>Importer les évaluations de PRONOTE</vt:lpstr>
      <vt:lpstr>Présentation PowerPoint</vt:lpstr>
      <vt:lpstr>Démarrer l’import</vt:lpstr>
      <vt:lpstr>Affichage du bilan de l’importation</vt:lpstr>
      <vt:lpstr>Mission de chef d’établissement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Accès et paramétrage du LSU</dc:title>
  <dc:creator>plefebvre</dc:creator>
  <cp:lastModifiedBy>plefebvre</cp:lastModifiedBy>
  <cp:revision>5</cp:revision>
  <dcterms:created xsi:type="dcterms:W3CDTF">2018-04-02T00:10:40Z</dcterms:created>
  <dcterms:modified xsi:type="dcterms:W3CDTF">2018-04-02T05:27:59Z</dcterms:modified>
</cp:coreProperties>
</file>