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78" r:id="rId4"/>
    <p:sldId id="388" r:id="rId5"/>
    <p:sldId id="390" r:id="rId6"/>
    <p:sldId id="389" r:id="rId7"/>
    <p:sldId id="391" r:id="rId8"/>
    <p:sldId id="392" r:id="rId9"/>
    <p:sldId id="393" r:id="rId10"/>
    <p:sldId id="395" r:id="rId11"/>
    <p:sldId id="396" r:id="rId12"/>
    <p:sldId id="394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340" r:id="rId22"/>
    <p:sldId id="382" r:id="rId23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 DELAHAYE" initials="PD" lastIdx="4" clrIdx="0">
    <p:extLst>
      <p:ext uri="{19B8F6BF-5375-455C-9EA6-DF929625EA0E}">
        <p15:presenceInfo xmlns:p15="http://schemas.microsoft.com/office/powerpoint/2012/main" userId="S-1-5-21-2791522498-1020681681-544846187-44885" providerId="AD"/>
      </p:ext>
    </p:extLst>
  </p:cmAuthor>
  <p:cmAuthor id="2" name="Laurent DELAHAYE" initials="LD" lastIdx="1" clrIdx="1">
    <p:extLst>
      <p:ext uri="{19B8F6BF-5375-455C-9EA6-DF929625EA0E}">
        <p15:presenceInfo xmlns:p15="http://schemas.microsoft.com/office/powerpoint/2012/main" userId="f5cc3fbf1d2483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3399"/>
    <a:srgbClr val="009900"/>
    <a:srgbClr val="D0D8E8"/>
    <a:srgbClr val="000066"/>
    <a:srgbClr val="E9EDF4"/>
    <a:srgbClr val="0000CC"/>
    <a:srgbClr val="990033"/>
    <a:srgbClr val="800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A04E379-C633-4646-9784-296847D31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01" cy="34108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AF164A-4690-4206-814C-3907048785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974" y="0"/>
            <a:ext cx="4278101" cy="34108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>
              <a:defRPr sz="1200"/>
            </a:lvl1pPr>
          </a:lstStyle>
          <a:p>
            <a:fld id="{C0BDCE9E-C05A-4CDA-8953-2CA8DDA57D21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7A1D28-7400-4CA6-A1C8-1FCD25B26E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590"/>
            <a:ext cx="4278101" cy="34108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>
              <a:defRPr sz="1200"/>
            </a:lvl1pPr>
          </a:lstStyle>
          <a:p>
            <a:r>
              <a:rPr lang="fr-FR"/>
              <a:t>DLH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806B89-AFE9-427C-8079-D0AEE3CF1D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974" y="6456590"/>
            <a:ext cx="4278101" cy="34108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r">
              <a:defRPr sz="1200"/>
            </a:lvl1pPr>
          </a:lstStyle>
          <a:p>
            <a:fld id="{77F04E98-6FFE-4AA0-8A6E-F83144563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4500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3" cy="341064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3" cy="341064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>
              <a:defRPr sz="1200"/>
            </a:lvl1pPr>
          </a:lstStyle>
          <a:p>
            <a:fld id="{E9029EA8-FC59-4662-BBAF-DA86FBCE3425}" type="datetimeFigureOut">
              <a:rPr lang="fr-FR" smtClean="0"/>
              <a:t>24/10/2024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3" cy="341063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>
              <a:defRPr sz="1200"/>
            </a:lvl1pPr>
          </a:lstStyle>
          <a:p>
            <a:r>
              <a:rPr lang="fr-FR"/>
              <a:t>DLH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3" cy="341063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r">
              <a:defRPr sz="1200"/>
            </a:lvl1pPr>
          </a:lstStyle>
          <a:p>
            <a:fld id="{BC020742-48D3-4177-BC1E-D955DAD14DA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7230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BDEDABE-9EBC-4063-B7F2-537D0C5256D9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FC24-FF5E-4A33-9B33-9E5D68011A2B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56F0-010E-4B29-82D5-A48FF562C2B3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E9D9-3792-49AF-AAD3-EEFB8A5EA8DE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E4B-E1C6-4CE1-8FD8-DECCA8ADB41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3B6E-8615-46D6-8E80-6095BDAEA6C0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4B44-1AA0-4AAA-994F-6BD374ED2823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022-E6E1-47A7-87F5-6AE2EF98DD27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3A94-B1E6-49F8-8B09-5D3382CDD79F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3649-1C84-47E1-8BD0-236C2E446F7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25C-8F7F-4A3D-B5B5-6F44854321D2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9C42-D619-4E1F-A5EC-EBBCC7CDD28E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436-374E-4F47-8C84-CB8C21BD95BA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E35-9EF1-4DC5-B296-BDD89A02BFE5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DA07-8A25-4925-A1D2-E519F65C8720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E7D4-AA1F-4D09-A7D9-C55E41713C78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B48-3268-4408-B04A-C8C3B1A0B8AC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353A-0CDE-4489-9220-0E0416EA53C9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arth.jpl.nasa.gov/resources/256/topex-jason-series-swo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7zsGkpZx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t-terre.ens-lyon.fr/veille/breves/desoxygenation-de-l-ocean" TargetMode="External"/><Relationship Id="rId2" Type="http://schemas.openxmlformats.org/officeDocument/2006/relationships/hyperlink" Target="https://www.coriolis.eu.org/Observing-the-Oce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ine.copernicus.eu/es/news/ocean-deoxygenation-and-alarming-consequenc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pload.wikimedia.org/wikipedia/commons/transcoded/4/4a/Thermohaline_Circulation_using_Improved_Flow_Field.ogv/Thermohaline_Circulation_using_Improved_Flow_Field.ogv.360p.vp9.web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8D5AE-0113-495D-8F10-FD14DAA67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439" y="1502638"/>
            <a:ext cx="9544488" cy="27921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Leçon 0</a:t>
            </a:r>
            <a:br>
              <a:rPr lang="fr-FR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Données Satellites de l’Océan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D2B011-7DB5-4BA7-952B-6409CCDB0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2455" y="4861586"/>
            <a:ext cx="3684270" cy="1225296"/>
          </a:xfrm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500" dirty="0">
                <a:solidFill>
                  <a:schemeClr val="bg2">
                    <a:lumMod val="75000"/>
                  </a:schemeClr>
                </a:solidFill>
              </a:rPr>
              <a:t>Laurent Delahaye   - 	</a:t>
            </a:r>
            <a:r>
              <a:rPr lang="fr-FR" sz="1500" dirty="0" err="1">
                <a:solidFill>
                  <a:schemeClr val="bg2">
                    <a:lumMod val="75000"/>
                  </a:schemeClr>
                </a:solidFill>
              </a:rPr>
              <a:t>PRAG</a:t>
            </a:r>
            <a:r>
              <a:rPr lang="fr-FR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500" cap="none" dirty="0">
                <a:solidFill>
                  <a:schemeClr val="bg2">
                    <a:lumMod val="75000"/>
                  </a:schemeClr>
                </a:solidFill>
              </a:rPr>
              <a:t>de Physique</a:t>
            </a:r>
          </a:p>
          <a:p>
            <a:pPr algn="ctr"/>
            <a:r>
              <a:rPr lang="fr-FR" sz="1500" i="1" cap="none" dirty="0">
                <a:solidFill>
                  <a:schemeClr val="bg2">
                    <a:lumMod val="75000"/>
                  </a:schemeClr>
                </a:solidFill>
              </a:rPr>
              <a:t>laurent-pascal.delahaye@unc.nc</a:t>
            </a:r>
          </a:p>
          <a:p>
            <a:pPr algn="ctr"/>
            <a:r>
              <a:rPr lang="fr-FR" sz="1500" dirty="0" err="1">
                <a:solidFill>
                  <a:schemeClr val="bg2">
                    <a:lumMod val="75000"/>
                  </a:schemeClr>
                </a:solidFill>
              </a:rPr>
              <a:t>UNC</a:t>
            </a:r>
            <a:r>
              <a:rPr lang="fr-FR" sz="1500" dirty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fr-FR" sz="1500" dirty="0" err="1">
                <a:solidFill>
                  <a:schemeClr val="bg2">
                    <a:lumMod val="75000"/>
                  </a:schemeClr>
                </a:solidFill>
              </a:rPr>
              <a:t>BureAu</a:t>
            </a:r>
            <a:r>
              <a:rPr lang="fr-FR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500" dirty="0" err="1">
                <a:solidFill>
                  <a:schemeClr val="bg2">
                    <a:lumMod val="75000"/>
                  </a:schemeClr>
                </a:solidFill>
              </a:rPr>
              <a:t>S17</a:t>
            </a:r>
            <a:endParaRPr lang="fr-FR" sz="1500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FC171-4FA0-4B5E-870B-DAB0BF87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918DE48-0522-45E0-A4DB-5CFBB35DD4E9}"/>
              </a:ext>
            </a:extLst>
          </p:cNvPr>
          <p:cNvSpPr txBox="1">
            <a:spLocks/>
          </p:cNvSpPr>
          <p:nvPr/>
        </p:nvSpPr>
        <p:spPr>
          <a:xfrm>
            <a:off x="6375277" y="4394557"/>
            <a:ext cx="5294688" cy="2134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algn="ctr"/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Jeudi 24 octobre 2024</a:t>
            </a:r>
          </a:p>
          <a:p>
            <a:pPr algn="ctr"/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collège DE </a:t>
            </a:r>
            <a:r>
              <a:rPr lang="fr-FR" sz="2600" b="1" dirty="0" err="1">
                <a:solidFill>
                  <a:schemeClr val="accent6">
                    <a:lumMod val="75000"/>
                  </a:schemeClr>
                </a:solidFill>
              </a:rPr>
              <a:t>DUMBÉa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ED5BEDD-10FF-4771-908B-2A08EF48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3" y="476336"/>
            <a:ext cx="1249711" cy="8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L’océan absorbe le </a:t>
            </a:r>
            <a:r>
              <a:rPr lang="fr-FR" u="sng" dirty="0">
                <a:solidFill>
                  <a:srgbClr val="FF0000"/>
                </a:solidFill>
              </a:rPr>
              <a:t>Co</a:t>
            </a:r>
            <a:r>
              <a:rPr lang="fr-FR" u="sng" baseline="-25000" dirty="0">
                <a:solidFill>
                  <a:srgbClr val="FF0000"/>
                </a:solidFill>
              </a:rPr>
              <a:t>2</a:t>
            </a:r>
            <a:r>
              <a:rPr lang="fr-FR" u="sng" dirty="0">
                <a:solidFill>
                  <a:srgbClr val="0000CC"/>
                </a:solidFill>
              </a:rPr>
              <a:t> mais…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505" y="1844717"/>
            <a:ext cx="4443662" cy="31685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br>
              <a:rPr lang="fr-FR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Chaque année, 30% du CO</a:t>
            </a:r>
            <a:r>
              <a:rPr lang="fr-FR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émis par l’homme est absorbé par l’océan…</a:t>
            </a:r>
          </a:p>
          <a:p>
            <a:pPr marL="457200" lvl="1" indent="0" algn="just">
              <a:buNone/>
            </a:pPr>
            <a:endParaRPr lang="fr-FR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485721-3642-BE10-399E-12467590A390}"/>
              </a:ext>
            </a:extLst>
          </p:cNvPr>
          <p:cNvSpPr txBox="1">
            <a:spLocks/>
          </p:cNvSpPr>
          <p:nvPr/>
        </p:nvSpPr>
        <p:spPr>
          <a:xfrm>
            <a:off x="6857756" y="2070099"/>
            <a:ext cx="3801399" cy="827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Océan = pompe à CO</a:t>
            </a:r>
            <a:r>
              <a:rPr lang="fr-FR" b="1" baseline="-25000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endParaRPr lang="fr-FR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 descr="What is the Carbon Cycle in the Ocean? - Earth.Org Kids">
            <a:extLst>
              <a:ext uri="{FF2B5EF4-FFF2-40B4-BE49-F238E27FC236}">
                <a16:creationId xmlns:a16="http://schemas.microsoft.com/office/drawing/2014/main" id="{28751FED-553A-E3EE-0619-2E98AEC3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0" y="1089155"/>
            <a:ext cx="5345780" cy="56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9EC5464-278E-B61D-3846-C2361900C131}"/>
              </a:ext>
            </a:extLst>
          </p:cNvPr>
          <p:cNvSpPr txBox="1">
            <a:spLocks/>
          </p:cNvSpPr>
          <p:nvPr/>
        </p:nvSpPr>
        <p:spPr>
          <a:xfrm>
            <a:off x="6288505" y="4668253"/>
            <a:ext cx="5605365" cy="195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Mais la capacité de l’océan à absorber le CO</a:t>
            </a:r>
            <a:r>
              <a:rPr lang="fr-FR" b="1" baseline="-25000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 diminue …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Et cette absorption acidifie l’océan. Dit autrement, le pH de l’océan diminue.</a:t>
            </a:r>
          </a:p>
        </p:txBody>
      </p:sp>
    </p:spTree>
    <p:extLst>
      <p:ext uri="{BB962C8B-B14F-4D97-AF65-F5344CB8AC3E}">
        <p14:creationId xmlns:p14="http://schemas.microsoft.com/office/powerpoint/2010/main" val="5391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7" y="-203976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La désoxygénation de l’océan s’accélère…  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9EC5464-278E-B61D-3846-C2361900C131}"/>
              </a:ext>
            </a:extLst>
          </p:cNvPr>
          <p:cNvSpPr txBox="1">
            <a:spLocks/>
          </p:cNvSpPr>
          <p:nvPr/>
        </p:nvSpPr>
        <p:spPr>
          <a:xfrm>
            <a:off x="2202512" y="6144125"/>
            <a:ext cx="8032351" cy="68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Le GIEC anticipe une extension des zones à minima d’oxygène.</a:t>
            </a: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20663B48-38B8-4FD3-5A7D-307C9733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054">
            <a:off x="5141458" y="1055401"/>
            <a:ext cx="6928663" cy="34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77188C8-4B5F-7153-2FC7-E81D0661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450">
            <a:off x="-11436" y="2658015"/>
            <a:ext cx="5924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2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0"/>
            <a:ext cx="11630526" cy="1478570"/>
          </a:xfrm>
        </p:spPr>
        <p:txBody>
          <a:bodyPr>
            <a:normAutofit/>
          </a:bodyPr>
          <a:lstStyle/>
          <a:p>
            <a:pPr algn="just"/>
            <a:r>
              <a:rPr lang="fr-FR" u="sng" dirty="0">
                <a:solidFill>
                  <a:srgbClr val="0000CC"/>
                </a:solidFill>
              </a:rPr>
              <a:t>LES impacts du réchauffement climatique sur l’océan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148" name="Picture 4" descr="Afficher l’image source">
            <a:extLst>
              <a:ext uri="{FF2B5EF4-FFF2-40B4-BE49-F238E27FC236}">
                <a16:creationId xmlns:a16="http://schemas.microsoft.com/office/drawing/2014/main" id="{D71D67B4-126D-F7C9-598E-ACCE9F33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205">
            <a:off x="7543515" y="1163450"/>
            <a:ext cx="4514669" cy="28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35819"/>
            <a:ext cx="10538398" cy="4052685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AUGMENTATION DU NIVEAU MOYEN DE L’OCÉAN</a:t>
            </a:r>
          </a:p>
          <a:p>
            <a:pPr marL="1828800" lvl="4" indent="0">
              <a:buNone/>
            </a:pPr>
            <a:endParaRPr lang="fr-FR" sz="17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2600" dirty="0"/>
              <a:t>AUGMENTATION DE LA TEMPÉRATURE</a:t>
            </a:r>
          </a:p>
          <a:p>
            <a:pPr marL="1828800" lvl="4" indent="0">
              <a:buNone/>
            </a:pPr>
            <a:endParaRPr lang="fr-FR" sz="17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2600" dirty="0"/>
              <a:t>CIRCULATION THERMOHALINE MOINS VIVE</a:t>
            </a:r>
            <a:endParaRPr lang="fr-FR" sz="2600" b="1" baseline="-25000" dirty="0">
              <a:solidFill>
                <a:srgbClr val="FF0000"/>
              </a:solidFill>
              <a:highlight>
                <a:srgbClr val="333300"/>
              </a:highlight>
            </a:endParaRPr>
          </a:p>
          <a:p>
            <a:endParaRPr lang="fr-FR" sz="1700" dirty="0"/>
          </a:p>
          <a:p>
            <a:r>
              <a:rPr lang="fr-FR" sz="2600" dirty="0"/>
              <a:t>ACIDIFICATION DES OCÉANS ET DÉSOXYGÉNATION</a:t>
            </a:r>
          </a:p>
          <a:p>
            <a:endParaRPr lang="fr-FR" sz="1700" dirty="0"/>
          </a:p>
          <a:p>
            <a:r>
              <a:rPr lang="fr-FR" sz="2600" dirty="0"/>
              <a:t>EFFETS IMPORTANTS SUR LES ÉCOSYSTÈMES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030EBBE-ACE5-A813-3DDC-BD52B4C9A2E6}"/>
              </a:ext>
            </a:extLst>
          </p:cNvPr>
          <p:cNvSpPr txBox="1">
            <a:spLocks/>
          </p:cNvSpPr>
          <p:nvPr/>
        </p:nvSpPr>
        <p:spPr>
          <a:xfrm>
            <a:off x="6898194" y="4622180"/>
            <a:ext cx="4010526" cy="188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Il faut documenter le réchauffement.</a:t>
            </a:r>
          </a:p>
          <a:p>
            <a:pPr marL="1828800" lvl="4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=&gt; mettre l’océan sous surveillance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7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Quels paramètres suivre ?</a:t>
            </a:r>
            <a:br>
              <a:rPr lang="fr-FR" u="sng" dirty="0">
                <a:solidFill>
                  <a:srgbClr val="0000CC"/>
                </a:solidFill>
              </a:rPr>
            </a:br>
            <a:r>
              <a:rPr lang="fr-FR" u="sng" dirty="0">
                <a:solidFill>
                  <a:srgbClr val="0000CC"/>
                </a:solidFill>
              </a:rPr>
              <a:t>Comment les mesurer à l’échelle globale ?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6248"/>
            <a:ext cx="10538398" cy="5221751"/>
          </a:xfrm>
        </p:spPr>
        <p:txBody>
          <a:bodyPr>
            <a:normAutofit/>
          </a:bodyPr>
          <a:lstStyle/>
          <a:p>
            <a:r>
              <a:rPr lang="fr-FR" dirty="0"/>
              <a:t>TEMPÉRATURE ET SALINITÉ</a:t>
            </a:r>
          </a:p>
          <a:p>
            <a:pPr marL="1828800" lvl="4" indent="0"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/>
              <a:t>pH et CARBONATES</a:t>
            </a:r>
          </a:p>
          <a:p>
            <a:pPr marL="1828800" lvl="4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Acidité</a:t>
            </a:r>
          </a:p>
          <a:p>
            <a:pPr marL="1828800" lvl="4" indent="0"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/>
              <a:t>L’OXYGÉNATION 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baseline="-25000" dirty="0">
                <a:solidFill>
                  <a:srgbClr val="FF0000"/>
                </a:solidFill>
              </a:rPr>
              <a:t>2</a:t>
            </a:r>
            <a:endParaRPr lang="fr-FR" b="1" baseline="-25000" dirty="0">
              <a:solidFill>
                <a:srgbClr val="FF0000"/>
              </a:solidFill>
              <a:highlight>
                <a:srgbClr val="333300"/>
              </a:highlight>
            </a:endParaRPr>
          </a:p>
          <a:p>
            <a:pPr marL="0" indent="0">
              <a:buNone/>
            </a:pPr>
            <a:r>
              <a:rPr lang="fr-FR" sz="1600" dirty="0"/>
              <a:t>		</a:t>
            </a:r>
            <a:endParaRPr lang="fr-FR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/>
              <a:t>LA BIOLOGIE</a:t>
            </a:r>
            <a:endParaRPr lang="fr-FR" b="1" dirty="0">
              <a:solidFill>
                <a:srgbClr val="FF0000"/>
              </a:solidFill>
              <a:highlight>
                <a:srgbClr val="333300"/>
              </a:highlight>
            </a:endParaRPr>
          </a:p>
          <a:p>
            <a:pPr marL="0" indent="0">
              <a:buNone/>
            </a:pPr>
            <a:r>
              <a:rPr lang="fr-FR" sz="1600" dirty="0"/>
              <a:t>		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Phytoplancton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030EBBE-ACE5-A813-3DDC-BD52B4C9A2E6}"/>
              </a:ext>
            </a:extLst>
          </p:cNvPr>
          <p:cNvSpPr txBox="1">
            <a:spLocks/>
          </p:cNvSpPr>
          <p:nvPr/>
        </p:nvSpPr>
        <p:spPr>
          <a:xfrm>
            <a:off x="6818429" y="4615593"/>
            <a:ext cx="5373571" cy="188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Il faut documenter le réchauffement.</a:t>
            </a:r>
          </a:p>
          <a:p>
            <a:pPr marL="1828800" lvl="4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=&gt; mettre l’océan sous surveillance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océanographie">
            <a:extLst>
              <a:ext uri="{FF2B5EF4-FFF2-40B4-BE49-F238E27FC236}">
                <a16:creationId xmlns:a16="http://schemas.microsoft.com/office/drawing/2014/main" id="{F175368F-7976-3361-FCC4-3008A588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218">
            <a:off x="4919480" y="1549001"/>
            <a:ext cx="3723945" cy="40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5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Deux grands types </a:t>
            </a:r>
            <a:r>
              <a:rPr lang="fr-FR" u="sng" dirty="0" err="1">
                <a:solidFill>
                  <a:srgbClr val="0000CC"/>
                </a:solidFill>
              </a:rPr>
              <a:t>d’observationS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4" y="1828754"/>
            <a:ext cx="11150171" cy="5184994"/>
          </a:xfrm>
        </p:spPr>
        <p:txBody>
          <a:bodyPr>
            <a:normAutofit/>
          </a:bodyPr>
          <a:lstStyle/>
          <a:p>
            <a:r>
              <a:rPr lang="fr-FR" dirty="0"/>
              <a:t>IN SITU</a:t>
            </a:r>
          </a:p>
          <a:p>
            <a:pPr marL="1828800" lvl="4" indent="0"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32B8B98-5EE6-00BB-C6BB-F0120522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114424"/>
            <a:ext cx="7875170" cy="57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3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Deux grands types </a:t>
            </a:r>
            <a:r>
              <a:rPr lang="fr-FR" u="sng" dirty="0" err="1">
                <a:solidFill>
                  <a:srgbClr val="0000CC"/>
                </a:solidFill>
              </a:rPr>
              <a:t>d’observationS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4" y="1828754"/>
            <a:ext cx="11150171" cy="5184994"/>
          </a:xfrm>
        </p:spPr>
        <p:txBody>
          <a:bodyPr>
            <a:normAutofit/>
          </a:bodyPr>
          <a:lstStyle/>
          <a:p>
            <a:r>
              <a:rPr lang="fr-FR" dirty="0"/>
              <a:t>PAR SATELLITE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A624F2-BB61-C896-733B-DDC3990A005C}"/>
              </a:ext>
            </a:extLst>
          </p:cNvPr>
          <p:cNvSpPr txBox="1"/>
          <p:nvPr/>
        </p:nvSpPr>
        <p:spPr>
          <a:xfrm>
            <a:off x="353178" y="6367417"/>
            <a:ext cx="8124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https://earth.jpl.nasa.gov/resources/256/topex-jason-series-swot/</a:t>
            </a:r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A2CA52-D95D-FBBD-C357-CD21EB27A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507" y="1040276"/>
            <a:ext cx="8471388" cy="52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Deux grands types d'observations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4" y="1828754"/>
            <a:ext cx="11150171" cy="5184994"/>
          </a:xfrm>
        </p:spPr>
        <p:txBody>
          <a:bodyPr>
            <a:normAutofit/>
          </a:bodyPr>
          <a:lstStyle/>
          <a:p>
            <a:r>
              <a:rPr lang="fr-FR" dirty="0"/>
              <a:t>PAR SATELLITE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 descr="TOPEX, Jason series &amp; SWOT | JPL Earth Science">
            <a:extLst>
              <a:ext uri="{FF2B5EF4-FFF2-40B4-BE49-F238E27FC236}">
                <a16:creationId xmlns:a16="http://schemas.microsoft.com/office/drawing/2014/main" id="{3F18AB28-912F-DDE9-6CC9-357C6D9F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27">
            <a:off x="6732864" y="1760008"/>
            <a:ext cx="4640854" cy="34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35B92-23CC-1812-ABCB-536FA8B0F236}"/>
              </a:ext>
            </a:extLst>
          </p:cNvPr>
          <p:cNvSpPr txBox="1">
            <a:spLocks/>
          </p:cNvSpPr>
          <p:nvPr/>
        </p:nvSpPr>
        <p:spPr>
          <a:xfrm>
            <a:off x="680781" y="2260165"/>
            <a:ext cx="4443662" cy="316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br>
              <a:rPr lang="fr-FR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Vision globale et répétée.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Mesure des paramètres clefs.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Rôle de la France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fr-FR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234E168-28E0-CD63-43B5-48B5FA440342}"/>
              </a:ext>
            </a:extLst>
          </p:cNvPr>
          <p:cNvSpPr txBox="1">
            <a:spLocks/>
          </p:cNvSpPr>
          <p:nvPr/>
        </p:nvSpPr>
        <p:spPr>
          <a:xfrm>
            <a:off x="-394290" y="6133888"/>
            <a:ext cx="12024566" cy="75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just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Les données in situ restent indispensables pour calibrer les appareils embarqués sur satellites.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9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Observing clouds with Polar Orbiting Satellites">
            <a:extLst>
              <a:ext uri="{FF2B5EF4-FFF2-40B4-BE49-F238E27FC236}">
                <a16:creationId xmlns:a16="http://schemas.microsoft.com/office/drawing/2014/main" id="{6D15936A-2377-872E-5CD6-53B967BC6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84" y="2941004"/>
            <a:ext cx="5721350" cy="37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Différents satellites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24" y="1462434"/>
            <a:ext cx="11150171" cy="5184994"/>
          </a:xfrm>
        </p:spPr>
        <p:txBody>
          <a:bodyPr>
            <a:normAutofit/>
          </a:bodyPr>
          <a:lstStyle/>
          <a:p>
            <a:r>
              <a:rPr lang="fr-FR" cap="all" dirty="0"/>
              <a:t>Géostationnaires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https://www.youtube.com/watch?v=sj7zsGkpZxg</a:t>
            </a:r>
            <a:endParaRPr lang="fr-FR" dirty="0"/>
          </a:p>
          <a:p>
            <a:r>
              <a:rPr lang="fr-FR" cap="all" dirty="0"/>
              <a:t>Polaires ou défilantes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35B92-23CC-1812-ABCB-536FA8B0F236}"/>
              </a:ext>
            </a:extLst>
          </p:cNvPr>
          <p:cNvSpPr txBox="1">
            <a:spLocks/>
          </p:cNvSpPr>
          <p:nvPr/>
        </p:nvSpPr>
        <p:spPr>
          <a:xfrm>
            <a:off x="680781" y="2260165"/>
            <a:ext cx="4443662" cy="316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234E168-28E0-CD63-43B5-48B5FA440342}"/>
              </a:ext>
            </a:extLst>
          </p:cNvPr>
          <p:cNvSpPr txBox="1">
            <a:spLocks/>
          </p:cNvSpPr>
          <p:nvPr/>
        </p:nvSpPr>
        <p:spPr>
          <a:xfrm>
            <a:off x="6206067" y="5569421"/>
            <a:ext cx="5976656" cy="46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just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La durée un jour sidéral est 86 164 s.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96DF35A-7973-205C-7018-50B24DE59C29}"/>
                  </a:ext>
                </a:extLst>
              </p:cNvPr>
              <p:cNvSpPr txBox="1"/>
              <p:nvPr/>
            </p:nvSpPr>
            <p:spPr>
              <a:xfrm rot="21393659">
                <a:off x="6548806" y="316425"/>
                <a:ext cx="3551576" cy="74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=24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×</m:t>
                    </m:r>
                    <m:f>
                      <m:fPr>
                        <m:ctrlPr>
                          <a:rPr lang="fr-FR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365,25</m:t>
                        </m:r>
                      </m:num>
                      <m:den>
                        <m:r>
                          <a:rPr lang="fr-FR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366,25</m:t>
                        </m:r>
                      </m:den>
                    </m:f>
                  </m:oMath>
                </a14:m>
                <a:r>
                  <a:rPr lang="fr-FR" sz="2800" dirty="0"/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96DF35A-7973-205C-7018-50B24DE5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3659">
                <a:off x="6548806" y="316425"/>
                <a:ext cx="3551576" cy="743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qu'est ce qu'un satellite géostationnaire - altitude en orbite des ...">
            <a:extLst>
              <a:ext uri="{FF2B5EF4-FFF2-40B4-BE49-F238E27FC236}">
                <a16:creationId xmlns:a16="http://schemas.microsoft.com/office/drawing/2014/main" id="{B7F60B00-B7FA-4D63-D271-97192122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04" y="1029286"/>
            <a:ext cx="5879602" cy="41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2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LES APPAREILS </a:t>
            </a:r>
            <a:r>
              <a:rPr lang="fr-FR" u="sng" dirty="0" err="1">
                <a:solidFill>
                  <a:srgbClr val="0000CC"/>
                </a:solidFill>
              </a:rPr>
              <a:t>EMBARQUéS</a:t>
            </a:r>
            <a:r>
              <a:rPr lang="fr-FR" u="sng" dirty="0">
                <a:solidFill>
                  <a:srgbClr val="0000CC"/>
                </a:solidFill>
              </a:rPr>
              <a:t> : </a:t>
            </a:r>
            <a:br>
              <a:rPr lang="fr-FR" u="sng" dirty="0">
                <a:solidFill>
                  <a:srgbClr val="0000CC"/>
                </a:solidFill>
              </a:rPr>
            </a:br>
            <a:r>
              <a:rPr lang="fr-FR" dirty="0">
                <a:solidFill>
                  <a:srgbClr val="0000CC"/>
                </a:solidFill>
              </a:rPr>
              <a:t>                </a:t>
            </a:r>
            <a:r>
              <a:rPr lang="fr-FR" u="sng" dirty="0">
                <a:solidFill>
                  <a:srgbClr val="0000CC"/>
                </a:solidFill>
              </a:rPr>
              <a:t>2 techniques d’océanographie spatiale 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81" y="1477167"/>
            <a:ext cx="11150171" cy="5184994"/>
          </a:xfrm>
        </p:spPr>
        <p:txBody>
          <a:bodyPr>
            <a:normAutofit/>
          </a:bodyPr>
          <a:lstStyle/>
          <a:p>
            <a:r>
              <a:rPr lang="fr-FR" cap="all" dirty="0"/>
              <a:t>PASSIF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On capte une onde électromagnétique :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 - émise par la surface,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 - réfléchie de la lumière solaire</a:t>
            </a:r>
          </a:p>
          <a:p>
            <a:endParaRPr lang="fr-FR" cap="all" dirty="0"/>
          </a:p>
          <a:p>
            <a:r>
              <a:rPr lang="fr-FR" cap="all" dirty="0"/>
              <a:t>RADAR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 L’appareil embarqué émet une onde électromagnétique puis analyse le signal reçu après réflexion sur la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 surface.</a:t>
            </a:r>
            <a:endParaRPr lang="fr-FR" sz="2000" cap="all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35B92-23CC-1812-ABCB-536FA8B0F236}"/>
              </a:ext>
            </a:extLst>
          </p:cNvPr>
          <p:cNvSpPr txBox="1">
            <a:spLocks/>
          </p:cNvSpPr>
          <p:nvPr/>
        </p:nvSpPr>
        <p:spPr>
          <a:xfrm>
            <a:off x="680781" y="2260165"/>
            <a:ext cx="4443662" cy="316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234E168-28E0-CD63-43B5-48B5FA440342}"/>
              </a:ext>
            </a:extLst>
          </p:cNvPr>
          <p:cNvSpPr txBox="1">
            <a:spLocks/>
          </p:cNvSpPr>
          <p:nvPr/>
        </p:nvSpPr>
        <p:spPr>
          <a:xfrm>
            <a:off x="-759318" y="6082724"/>
            <a:ext cx="12320337" cy="57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just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Dans tous les cas, la propagation du signal au travers de l’atmosphère doit être prise en compte.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2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TOPEX / </a:t>
            </a:r>
            <a:r>
              <a:rPr lang="fr-FR" u="sng" dirty="0" err="1">
                <a:solidFill>
                  <a:srgbClr val="0000CC"/>
                </a:solidFill>
              </a:rPr>
              <a:t>POSéÏDON</a:t>
            </a:r>
            <a:r>
              <a:rPr lang="fr-FR" u="sng" dirty="0">
                <a:solidFill>
                  <a:srgbClr val="0000CC"/>
                </a:solidFill>
              </a:rPr>
              <a:t> ET JASON 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81" y="1477167"/>
            <a:ext cx="11150171" cy="5184994"/>
          </a:xfrm>
        </p:spPr>
        <p:txBody>
          <a:bodyPr>
            <a:normAutofit/>
          </a:bodyPr>
          <a:lstStyle/>
          <a:p>
            <a:r>
              <a:rPr lang="fr-FR" cap="all" dirty="0"/>
              <a:t>UN Très GRAND Succès DU </a:t>
            </a:r>
            <a:r>
              <a:rPr lang="fr-FR" cap="all" dirty="0">
                <a:solidFill>
                  <a:schemeClr val="bg1"/>
                </a:solidFill>
              </a:rPr>
              <a:t>CNES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Un résultat : le niveau des océans monte ….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Une meilleure </a:t>
            </a:r>
            <a:r>
              <a:rPr lang="fr-FR" sz="2000" dirty="0" err="1">
                <a:solidFill>
                  <a:schemeClr val="bg2">
                    <a:lumMod val="75000"/>
                  </a:schemeClr>
                </a:solidFill>
              </a:rPr>
              <a:t>comprhension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des dynamiques tropicales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Suivi des événements Niño / </a:t>
            </a:r>
            <a:r>
              <a:rPr lang="fr-FR" sz="2000" dirty="0" err="1">
                <a:solidFill>
                  <a:schemeClr val="bg2">
                    <a:lumMod val="75000"/>
                  </a:schemeClr>
                </a:solidFill>
              </a:rPr>
              <a:t>Niña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fr-FR" sz="2000" cap="all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35B92-23CC-1812-ABCB-536FA8B0F236}"/>
              </a:ext>
            </a:extLst>
          </p:cNvPr>
          <p:cNvSpPr txBox="1">
            <a:spLocks/>
          </p:cNvSpPr>
          <p:nvPr/>
        </p:nvSpPr>
        <p:spPr>
          <a:xfrm>
            <a:off x="680781" y="2260165"/>
            <a:ext cx="4443662" cy="316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234E168-28E0-CD63-43B5-48B5FA440342}"/>
              </a:ext>
            </a:extLst>
          </p:cNvPr>
          <p:cNvSpPr txBox="1">
            <a:spLocks/>
          </p:cNvSpPr>
          <p:nvPr/>
        </p:nvSpPr>
        <p:spPr>
          <a:xfrm>
            <a:off x="1138989" y="6116729"/>
            <a:ext cx="9518307" cy="57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just">
              <a:buFont typeface="Arial" panose="020B0604020202020204" pitchFamily="34" charset="0"/>
              <a:buNone/>
            </a:pPr>
            <a:r>
              <a:rPr lang="fr-FR" sz="2000" b="1" dirty="0" err="1">
                <a:solidFill>
                  <a:schemeClr val="bg2">
                    <a:lumMod val="75000"/>
                  </a:schemeClr>
                </a:solidFill>
              </a:rPr>
              <a:t>Topex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 / </a:t>
            </a:r>
            <a:r>
              <a:rPr lang="fr-FR" sz="2000" b="1" dirty="0" err="1">
                <a:solidFill>
                  <a:schemeClr val="bg2">
                    <a:lumMod val="75000"/>
                  </a:schemeClr>
                </a:solidFill>
              </a:rPr>
              <a:t>Poséïdon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 a été une rupture dans l’océanographie.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E7CA8DE-0214-861D-D663-65F99ECC2FB8}"/>
              </a:ext>
            </a:extLst>
          </p:cNvPr>
          <p:cNvSpPr txBox="1">
            <a:spLocks/>
          </p:cNvSpPr>
          <p:nvPr/>
        </p:nvSpPr>
        <p:spPr>
          <a:xfrm rot="673951">
            <a:off x="6171337" y="1575454"/>
            <a:ext cx="9518307" cy="57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just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Des mesures altimétriques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0" name="Picture 2" descr="Le monde en sphères">
            <a:extLst>
              <a:ext uri="{FF2B5EF4-FFF2-40B4-BE49-F238E27FC236}">
                <a16:creationId xmlns:a16="http://schemas.microsoft.com/office/drawing/2014/main" id="{9B318F40-913E-BD76-C5C1-D533E527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136">
            <a:off x="6675174" y="1687604"/>
            <a:ext cx="45148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10672636" cy="1478570"/>
          </a:xfrm>
        </p:spPr>
        <p:txBody>
          <a:bodyPr/>
          <a:lstStyle/>
          <a:p>
            <a:r>
              <a:rPr lang="fr-FR" u="sng" dirty="0">
                <a:solidFill>
                  <a:srgbClr val="0000CC"/>
                </a:solidFill>
              </a:rPr>
              <a:t>Pourquoi mesurer les paramètres de l’océan ?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6248"/>
            <a:ext cx="10538398" cy="5221751"/>
          </a:xfrm>
        </p:spPr>
        <p:txBody>
          <a:bodyPr>
            <a:normAutofit/>
          </a:bodyPr>
          <a:lstStyle/>
          <a:p>
            <a:r>
              <a:rPr lang="fr-FR" dirty="0"/>
              <a:t>COMPRÉHENSION DU RÔLE DE L’OCÉAN DANS LE CLIMAT</a:t>
            </a:r>
          </a:p>
          <a:p>
            <a:pPr marL="1828800" lvl="4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Couplage océan/atmosphère</a:t>
            </a:r>
          </a:p>
          <a:p>
            <a:pPr marL="1828800" lvl="4" indent="0"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/>
              <a:t>ET DANS LA MÉTÉOROLOGIE</a:t>
            </a:r>
          </a:p>
          <a:p>
            <a:pPr marL="1828800" lvl="4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Mesure de rugosité – Prévision des cyclones</a:t>
            </a:r>
          </a:p>
          <a:p>
            <a:pPr marL="1828800" lvl="4" indent="0"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/>
              <a:t>ANTICIPATION DES RIQUES</a:t>
            </a:r>
            <a:endParaRPr lang="fr-FR" b="1" dirty="0">
              <a:solidFill>
                <a:srgbClr val="FF0000"/>
              </a:solidFill>
              <a:highlight>
                <a:srgbClr val="333300"/>
              </a:highlight>
            </a:endParaRPr>
          </a:p>
          <a:p>
            <a:pPr marL="0" indent="0">
              <a:buNone/>
            </a:pPr>
            <a:r>
              <a:rPr lang="fr-FR" sz="1600" dirty="0"/>
              <a:t>		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Tsunami – Iceberg – Tempêtes - Pollution</a:t>
            </a:r>
          </a:p>
          <a:p>
            <a:pPr marL="0" indent="0">
              <a:buNone/>
            </a:pPr>
            <a:endParaRPr lang="fr-FR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/>
              <a:t>GESTION DES RESSOURCES</a:t>
            </a:r>
            <a:endParaRPr lang="fr-FR" b="1" dirty="0">
              <a:solidFill>
                <a:srgbClr val="FF0000"/>
              </a:solidFill>
              <a:highlight>
                <a:srgbClr val="333300"/>
              </a:highlight>
            </a:endParaRPr>
          </a:p>
          <a:p>
            <a:pPr marL="0" indent="0">
              <a:buNone/>
            </a:pPr>
            <a:r>
              <a:rPr lang="fr-FR" sz="1600" dirty="0"/>
              <a:t>		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Halieutiques - Pétrolières – Surveillance environnementale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9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CONCLUSIONS 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14E386F-4286-FD78-AEA8-36E7D14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81" y="1477167"/>
            <a:ext cx="11150171" cy="5184994"/>
          </a:xfrm>
        </p:spPr>
        <p:txBody>
          <a:bodyPr>
            <a:normAutofit/>
          </a:bodyPr>
          <a:lstStyle/>
          <a:p>
            <a:r>
              <a:rPr lang="fr-FR" cap="all" dirty="0"/>
              <a:t>L’OBERVATION DES Océans est un enjeu majeur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Des progrès remarquables ces 20 dernières années.</a:t>
            </a:r>
          </a:p>
          <a:p>
            <a:pPr marL="0" indent="0">
              <a:buNone/>
            </a:pPr>
            <a:endParaRPr lang="fr-FR" sz="1600" cap="all" dirty="0"/>
          </a:p>
          <a:p>
            <a:r>
              <a:rPr lang="fr-FR" cap="all" dirty="0"/>
              <a:t>La nécessité d’une approche variée 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 L’observation in situ complète l’observation satellite.</a:t>
            </a:r>
          </a:p>
          <a:p>
            <a:pPr marL="0" indent="0" algn="just">
              <a:buNone/>
            </a:pPr>
            <a:endParaRPr lang="fr-FR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cap="all" dirty="0"/>
              <a:t>Une indispensable coopération internationale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    Rôle majeur de la France et de l’Europe.</a:t>
            </a:r>
            <a:endParaRPr lang="fr-FR" sz="2000" cap="all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35B92-23CC-1812-ABCB-536FA8B0F236}"/>
              </a:ext>
            </a:extLst>
          </p:cNvPr>
          <p:cNvSpPr txBox="1">
            <a:spLocks/>
          </p:cNvSpPr>
          <p:nvPr/>
        </p:nvSpPr>
        <p:spPr>
          <a:xfrm>
            <a:off x="680781" y="2260165"/>
            <a:ext cx="4443662" cy="316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234E168-28E0-CD63-43B5-48B5FA440342}"/>
              </a:ext>
            </a:extLst>
          </p:cNvPr>
          <p:cNvSpPr txBox="1">
            <a:spLocks/>
          </p:cNvSpPr>
          <p:nvPr/>
        </p:nvSpPr>
        <p:spPr>
          <a:xfrm>
            <a:off x="-134222" y="6082724"/>
            <a:ext cx="12320337" cy="57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just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Notre jeunesse aura à gérer les conséquences des perturbations climatiques sur l’Océan.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7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1A8C2-1898-4D06-A80E-3F3E4488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fr-FR" u="sng" dirty="0">
                <a:solidFill>
                  <a:srgbClr val="0000CC"/>
                </a:solidFill>
              </a:rPr>
              <a:t>RESSOURCES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1F182-A42F-4662-8496-CBE38FF0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68110FB-5CEF-5F5A-D5CC-618011D0D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142992"/>
            <a:ext cx="11438021" cy="3541714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https://www.coriolis.eu.org/Observing-the-Ocean</a:t>
            </a:r>
            <a:r>
              <a:rPr lang="fr-FR" dirty="0"/>
              <a:t>+</a:t>
            </a:r>
          </a:p>
          <a:p>
            <a:r>
              <a:rPr lang="fr-FR" dirty="0">
                <a:hlinkClick r:id="rId3"/>
              </a:rPr>
              <a:t>https://planet-terre.ens-lyon.fr/veille/breves/desoxygenation-de-l-ocean</a:t>
            </a:r>
            <a:endParaRPr lang="fr-FR" dirty="0"/>
          </a:p>
          <a:p>
            <a:r>
              <a:rPr lang="fr-FR" dirty="0">
                <a:hlinkClick r:id="rId4"/>
              </a:rPr>
              <a:t>https://marine.copernicus.eu/es/news/ocean-deoxygenation-and-alarming-consequences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019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8D5AE-0113-495D-8F10-FD14DAA67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439" y="1502638"/>
            <a:ext cx="9544488" cy="27921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C’est la fin…</a:t>
            </a:r>
            <a:br>
              <a:rPr lang="fr-FR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EN VOUS REMERCIANT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FC171-4FA0-4B5E-870B-DAB0BF87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ED5BEDD-10FF-4771-908B-2A08EF48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3" y="476336"/>
            <a:ext cx="1249711" cy="8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D9FA48AE-025F-7A8A-789B-9C2C691F7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54" y="4725902"/>
            <a:ext cx="5214279" cy="1655762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tx1"/>
                </a:solidFill>
              </a:rPr>
              <a:t>Pour étudier à l’UNC en SCIENCES 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cap="none" dirty="0">
                <a:solidFill>
                  <a:schemeClr val="tx1"/>
                </a:solidFill>
              </a:rPr>
              <a:t>Licence de Physique-Chimie, de SVT, de Maths</a:t>
            </a:r>
          </a:p>
          <a:p>
            <a:pPr marL="342900" indent="-342900">
              <a:buFontTx/>
              <a:buChar char="-"/>
            </a:pPr>
            <a:r>
              <a:rPr lang="fr-FR" cap="none" dirty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CUPGE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18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21" y="0"/>
            <a:ext cx="9345705" cy="1478570"/>
          </a:xfrm>
        </p:spPr>
        <p:txBody>
          <a:bodyPr/>
          <a:lstStyle/>
          <a:p>
            <a:r>
              <a:rPr lang="fr-FR" u="sng" dirty="0">
                <a:solidFill>
                  <a:srgbClr val="0000CC"/>
                </a:solidFill>
              </a:rPr>
              <a:t>OCÉAN ET CLIMAT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5068"/>
            <a:ext cx="10538398" cy="4698946"/>
          </a:xfrm>
        </p:spPr>
        <p:txBody>
          <a:bodyPr>
            <a:normAutofit/>
          </a:bodyPr>
          <a:lstStyle/>
          <a:p>
            <a:r>
              <a:rPr lang="fr-FR" dirty="0"/>
              <a:t>DEUX SYSTÈMES PHYSIQUES A L’ŒUVRE :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</a:rPr>
              <a:t>- L’océan</a:t>
            </a:r>
            <a:r>
              <a:rPr lang="fr-FR" dirty="0">
                <a:solidFill>
                  <a:srgbClr val="FF0000"/>
                </a:solidFill>
              </a:rPr>
              <a:t>   système lent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</a:rPr>
              <a:t>- L’atmosphère</a:t>
            </a:r>
            <a:r>
              <a:rPr lang="fr-FR" dirty="0">
                <a:solidFill>
                  <a:srgbClr val="FF0000"/>
                </a:solidFill>
              </a:rPr>
              <a:t>   système rapide</a:t>
            </a:r>
          </a:p>
          <a:p>
            <a:r>
              <a:rPr lang="fr-FR" dirty="0"/>
              <a:t>DES SYSTÈMES COUPLÉS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rgbClr val="FF0000"/>
                </a:solidFill>
                <a:highlight>
                  <a:srgbClr val="333300"/>
                </a:highlight>
              </a:rPr>
              <a:t>l’océan   </a:t>
            </a:r>
            <a:r>
              <a:rPr lang="fr-FR" sz="1800" dirty="0">
                <a:solidFill>
                  <a:srgbClr val="FF0000"/>
                </a:solidFill>
                <a:highlight>
                  <a:srgbClr val="333300"/>
                </a:highlight>
                <a:sym typeface="Symbol" panose="05050102010706020507" pitchFamily="18" charset="2"/>
              </a:rPr>
              <a:t>   l’atmosphère</a:t>
            </a:r>
            <a:endParaRPr lang="fr-FR" sz="1800" dirty="0">
              <a:solidFill>
                <a:srgbClr val="FF0000"/>
              </a:solidFill>
            </a:endParaRPr>
          </a:p>
          <a:p>
            <a:pPr marL="1828800" lvl="4" indent="0">
              <a:buNone/>
            </a:pP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1828800" lvl="4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Capacité thermique massique C :</a:t>
            </a:r>
          </a:p>
          <a:p>
            <a:pPr marL="1828800" lvl="4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			de l’air :   C = 1,0 kJ.K</a:t>
            </a:r>
            <a:r>
              <a:rPr lang="fr-FR" sz="2000" baseline="30000" dirty="0">
                <a:solidFill>
                  <a:schemeClr val="bg2">
                    <a:lumMod val="75000"/>
                  </a:schemeClr>
                </a:solidFill>
              </a:rPr>
              <a:t>-1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.kg</a:t>
            </a:r>
            <a:r>
              <a:rPr lang="fr-FR" sz="2000" baseline="30000" dirty="0">
                <a:solidFill>
                  <a:schemeClr val="bg2">
                    <a:lumMod val="75000"/>
                  </a:schemeClr>
                </a:solidFill>
              </a:rPr>
              <a:t>-1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1828800" lvl="4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			de l’eau :  C = 4,18 kJ. K</a:t>
            </a:r>
            <a:r>
              <a:rPr lang="fr-FR" sz="2000" baseline="30000" dirty="0">
                <a:solidFill>
                  <a:schemeClr val="bg2">
                    <a:lumMod val="75000"/>
                  </a:schemeClr>
                </a:solidFill>
              </a:rPr>
              <a:t>-1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.kg</a:t>
            </a:r>
            <a:r>
              <a:rPr lang="fr-FR" sz="2000" baseline="30000" dirty="0">
                <a:solidFill>
                  <a:schemeClr val="bg2">
                    <a:lumMod val="75000"/>
                  </a:schemeClr>
                </a:solidFill>
              </a:rPr>
              <a:t>-1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1828800" lvl="4" indent="0">
              <a:buNone/>
            </a:pPr>
            <a:r>
              <a:rPr lang="fr-FR" sz="2000" b="1" cap="all" dirty="0">
                <a:solidFill>
                  <a:schemeClr val="bg2">
                    <a:lumMod val="75000"/>
                  </a:schemeClr>
                </a:solidFill>
              </a:rPr>
              <a:t>L’OCEAN JOUE UN RÔLE MAJEUR SUR LE CLIMAT DE LA Planète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Map of the Oceans: Atlantic, Pacific, Indian, Arctic, Southern">
            <a:extLst>
              <a:ext uri="{FF2B5EF4-FFF2-40B4-BE49-F238E27FC236}">
                <a16:creationId xmlns:a16="http://schemas.microsoft.com/office/drawing/2014/main" id="{599C3428-BE0F-1906-F187-088267B74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883">
            <a:off x="6516515" y="1449211"/>
            <a:ext cx="5563769" cy="31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3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21" y="0"/>
            <a:ext cx="9345705" cy="1478570"/>
          </a:xfrm>
        </p:spPr>
        <p:txBody>
          <a:bodyPr/>
          <a:lstStyle/>
          <a:p>
            <a:r>
              <a:rPr lang="fr-FR" u="sng" dirty="0">
                <a:solidFill>
                  <a:srgbClr val="0000CC"/>
                </a:solidFill>
              </a:rPr>
              <a:t>OCÉAN ET CLIMAT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5068"/>
            <a:ext cx="10538398" cy="4698946"/>
          </a:xfrm>
        </p:spPr>
        <p:txBody>
          <a:bodyPr>
            <a:normAutofit/>
          </a:bodyPr>
          <a:lstStyle/>
          <a:p>
            <a:r>
              <a:rPr lang="fr-FR" dirty="0"/>
              <a:t>DEUX SYSTÈMES PHYSIQUES A L’ŒUVRE :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</a:rPr>
              <a:t>- L’océan</a:t>
            </a:r>
            <a:r>
              <a:rPr lang="fr-FR" dirty="0">
                <a:solidFill>
                  <a:srgbClr val="FF0000"/>
                </a:solidFill>
              </a:rPr>
              <a:t>   système lent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</a:rPr>
              <a:t>- L’atmosphère</a:t>
            </a:r>
            <a:r>
              <a:rPr lang="fr-FR" dirty="0">
                <a:solidFill>
                  <a:srgbClr val="FF0000"/>
                </a:solidFill>
              </a:rPr>
              <a:t>   système rapide</a:t>
            </a:r>
          </a:p>
          <a:p>
            <a:pPr marL="457200" lvl="1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La capacité thermique de l’océan est 1000 fois supérieure à celle de l’atmosphère.</a:t>
            </a:r>
          </a:p>
          <a:p>
            <a:pPr marL="457200" lvl="1" indent="0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L’océan peut stocker et transporter d’énormes quantité d’énergie thermique (ou chaleur).</a:t>
            </a:r>
          </a:p>
          <a:p>
            <a:pPr marL="457200" lvl="1" indent="0" algn="ctr">
              <a:buNone/>
            </a:pPr>
            <a:endParaRPr lang="fr-FR" sz="2000" b="1" cap="all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fr-FR" sz="2000" b="1" cap="all" dirty="0">
                <a:solidFill>
                  <a:schemeClr val="bg2">
                    <a:lumMod val="75000"/>
                  </a:schemeClr>
                </a:solidFill>
              </a:rPr>
              <a:t>L’OCEAN JOUE UN RÔLE DE Régulateur, </a:t>
            </a:r>
          </a:p>
          <a:p>
            <a:pPr marL="457200" lvl="1" indent="0" algn="ctr">
              <a:buNone/>
            </a:pPr>
            <a:r>
              <a:rPr lang="fr-FR" sz="2000" b="1" cap="all" dirty="0">
                <a:solidFill>
                  <a:schemeClr val="bg2">
                    <a:lumMod val="75000"/>
                  </a:schemeClr>
                </a:solidFill>
              </a:rPr>
              <a:t>c’est un le gardien des équilibres thermiques.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21" y="0"/>
            <a:ext cx="9345705" cy="1478570"/>
          </a:xfrm>
        </p:spPr>
        <p:txBody>
          <a:bodyPr/>
          <a:lstStyle/>
          <a:p>
            <a:r>
              <a:rPr lang="fr-FR" u="sng" dirty="0">
                <a:solidFill>
                  <a:srgbClr val="0000CC"/>
                </a:solidFill>
              </a:rPr>
              <a:t>OCÉAN ET CLIMAT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5068"/>
            <a:ext cx="10538398" cy="4698946"/>
          </a:xfrm>
        </p:spPr>
        <p:txBody>
          <a:bodyPr>
            <a:normAutofit/>
          </a:bodyPr>
          <a:lstStyle/>
          <a:p>
            <a:r>
              <a:rPr lang="fr-FR" dirty="0"/>
              <a:t>DES SYSTÈMES COUPLÉS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</a:rPr>
              <a:t>l’océan   </a:t>
            </a: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  <a:sym typeface="Symbol" panose="05050102010706020507" pitchFamily="18" charset="2"/>
              </a:rPr>
              <a:t>   l’atmosphère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Thermohaline Circulation Diagram">
            <a:extLst>
              <a:ext uri="{FF2B5EF4-FFF2-40B4-BE49-F238E27FC236}">
                <a16:creationId xmlns:a16="http://schemas.microsoft.com/office/drawing/2014/main" id="{AC02F70C-F360-24A6-B375-4483DD46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10">
            <a:off x="6589712" y="138087"/>
            <a:ext cx="5267878" cy="35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lobalna Atmosferyczna Cyrkulacja Ilustracji - Ilustracja złożonej z ...">
            <a:extLst>
              <a:ext uri="{FF2B5EF4-FFF2-40B4-BE49-F238E27FC236}">
                <a16:creationId xmlns:a16="http://schemas.microsoft.com/office/drawing/2014/main" id="{5EAAD60F-DF91-8C41-0153-C7BE8325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474">
            <a:off x="381165" y="2850814"/>
            <a:ext cx="5073802" cy="38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485721-3642-BE10-399E-12467590A390}"/>
              </a:ext>
            </a:extLst>
          </p:cNvPr>
          <p:cNvSpPr txBox="1">
            <a:spLocks/>
          </p:cNvSpPr>
          <p:nvPr/>
        </p:nvSpPr>
        <p:spPr>
          <a:xfrm>
            <a:off x="5023897" y="2889146"/>
            <a:ext cx="6782558" cy="350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0000"/>
              </a:solidFill>
              <a:highlight>
                <a:srgbClr val="333300"/>
              </a:highlight>
              <a:sym typeface="Symbol" panose="05050102010706020507" pitchFamily="18" charset="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800" dirty="0">
              <a:solidFill>
                <a:schemeClr val="bg2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Prévoir l’évolution de l’atmosphère doit impérativement prendre en compte les interactions entre l’océan et l’atmosphère.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L’océan – comme l’atmosphère – redistribue vers les pôles l’énergie thermique reçue à l’équateur.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OCÉAN = un grand tapis roulant qui régule le climat de la planète !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5068"/>
            <a:ext cx="10538398" cy="4698946"/>
          </a:xfrm>
        </p:spPr>
        <p:txBody>
          <a:bodyPr>
            <a:normAutofit/>
          </a:bodyPr>
          <a:lstStyle/>
          <a:p>
            <a:r>
              <a:rPr lang="fr-FR" dirty="0"/>
              <a:t>DES SYSTÈMES COUPLÉS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</a:rPr>
              <a:t>l’océan   </a:t>
            </a:r>
            <a:r>
              <a:rPr lang="fr-FR" dirty="0">
                <a:solidFill>
                  <a:srgbClr val="FF0000"/>
                </a:solidFill>
                <a:highlight>
                  <a:srgbClr val="333300"/>
                </a:highlight>
                <a:sym typeface="Symbol" panose="05050102010706020507" pitchFamily="18" charset="2"/>
              </a:rPr>
              <a:t>   l’atmosphère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485721-3642-BE10-399E-12467590A390}"/>
              </a:ext>
            </a:extLst>
          </p:cNvPr>
          <p:cNvSpPr txBox="1">
            <a:spLocks/>
          </p:cNvSpPr>
          <p:nvPr/>
        </p:nvSpPr>
        <p:spPr>
          <a:xfrm>
            <a:off x="1141412" y="5996429"/>
            <a:ext cx="11037547" cy="6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La circulation thermohaline : un voyage de l’eau de plus de 1000 ans.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37718E-E75D-EE39-429A-C000049A6AC4}"/>
              </a:ext>
            </a:extLst>
          </p:cNvPr>
          <p:cNvSpPr txBox="1"/>
          <p:nvPr/>
        </p:nvSpPr>
        <p:spPr>
          <a:xfrm>
            <a:off x="5818844" y="900017"/>
            <a:ext cx="61040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https://upload.wikimedia.org/wikipedia/commons/transcoded/4/4a/Thermohaline_Circulation_using_Improved_Flow_Field.ogv/Thermohaline_Circulation_using_Improved_Flow_Field.ogv.360p.vp9.webm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4291AD-A7EA-0997-EC54-AE757835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760" t="19337" b="-1"/>
          <a:stretch/>
        </p:blipFill>
        <p:spPr>
          <a:xfrm>
            <a:off x="4908882" y="2173375"/>
            <a:ext cx="6141705" cy="37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Les modèles du climat intègrent les circulations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12" y="2506752"/>
            <a:ext cx="10538398" cy="4698946"/>
          </a:xfrm>
        </p:spPr>
        <p:txBody>
          <a:bodyPr>
            <a:normAutofit/>
          </a:bodyPr>
          <a:lstStyle/>
          <a:p>
            <a:r>
              <a:rPr lang="fr-FR" dirty="0"/>
              <a:t>UN RALENTISSEMENT A VENIR ?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Les modèles publiés par le GIEC prévoient un ralentissement de la circulation thermohaline en Atlantique Nord</a:t>
            </a:r>
          </a:p>
          <a:p>
            <a:pPr marL="457200" lvl="1" indent="0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(Groupe d’Experts Intergouvernemental du Climat)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Ce ralentissement induit par la fonte arctique aurait pour conséquence d’amoindrir les effet du réchauffement climatique dans le Nord de l’hémisphère Nord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fr-FR" dirty="0">
              <a:solidFill>
                <a:srgbClr val="FF0000"/>
              </a:solidFill>
              <a:highlight>
                <a:srgbClr val="333300"/>
              </a:highlight>
              <a:sym typeface="Symbol" panose="05050102010706020507" pitchFamily="18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485721-3642-BE10-399E-12467590A390}"/>
              </a:ext>
            </a:extLst>
          </p:cNvPr>
          <p:cNvSpPr txBox="1">
            <a:spLocks/>
          </p:cNvSpPr>
          <p:nvPr/>
        </p:nvSpPr>
        <p:spPr>
          <a:xfrm>
            <a:off x="923712" y="5848398"/>
            <a:ext cx="11037547" cy="6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La circulation thermohaline est perturbée par le réchauffement climatique.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64972E95-2D87-7F00-2223-14E52271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461">
            <a:off x="8261532" y="1062497"/>
            <a:ext cx="3706691" cy="24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6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mer d'Aral ≡ Voyage - Carte - Plan">
            <a:extLst>
              <a:ext uri="{FF2B5EF4-FFF2-40B4-BE49-F238E27FC236}">
                <a16:creationId xmlns:a16="http://schemas.microsoft.com/office/drawing/2014/main" id="{8A3810A3-B9D3-D1D0-C0B6-1FD1CF96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54">
            <a:off x="8360627" y="1102123"/>
            <a:ext cx="3501310" cy="26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LA TERRE </a:t>
            </a:r>
            <a:r>
              <a:rPr lang="fr-FR" b="1" u="sng" dirty="0">
                <a:solidFill>
                  <a:srgbClr val="333300"/>
                </a:solidFill>
              </a:rPr>
              <a:t>N</a:t>
            </a:r>
            <a:r>
              <a:rPr lang="fr-FR" u="sng" dirty="0">
                <a:solidFill>
                  <a:srgbClr val="0000CC"/>
                </a:solidFill>
              </a:rPr>
              <a:t>’EST </a:t>
            </a:r>
            <a:r>
              <a:rPr lang="fr-FR" b="1" u="sng" dirty="0">
                <a:solidFill>
                  <a:srgbClr val="333300"/>
                </a:solidFill>
              </a:rPr>
              <a:t>PLUS</a:t>
            </a:r>
            <a:r>
              <a:rPr lang="fr-FR" u="sng" dirty="0">
                <a:solidFill>
                  <a:srgbClr val="0000CC"/>
                </a:solidFill>
              </a:rPr>
              <a:t> a l’équilibre thermique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38" y="1079527"/>
            <a:ext cx="7540557" cy="26261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Au cours des 50 dernières années, l’océan a absorbé environ 90% de l’excès de chaleur reçu par la planète en raison de l’augmentation de la concentration de gaz à effet de serre dans l’atmosphère (</a:t>
            </a:r>
            <a:r>
              <a:rPr lang="fr-FR" dirty="0">
                <a:solidFill>
                  <a:srgbClr val="FF0000"/>
                </a:solidFill>
              </a:rPr>
              <a:t>CO</a:t>
            </a:r>
            <a:r>
              <a:rPr lang="fr-FR" baseline="-25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).</a:t>
            </a:r>
            <a:endParaRPr lang="fr-FR" dirty="0">
              <a:solidFill>
                <a:srgbClr val="FF0000"/>
              </a:solidFill>
              <a:highlight>
                <a:srgbClr val="333300"/>
              </a:highlight>
              <a:sym typeface="Symbol" panose="05050102010706020507" pitchFamily="18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485721-3642-BE10-399E-12467590A390}"/>
              </a:ext>
            </a:extLst>
          </p:cNvPr>
          <p:cNvSpPr txBox="1">
            <a:spLocks/>
          </p:cNvSpPr>
          <p:nvPr/>
        </p:nvSpPr>
        <p:spPr>
          <a:xfrm>
            <a:off x="6739509" y="4216066"/>
            <a:ext cx="5452491" cy="1614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L’océan a absorbé l’excès de chaleur…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Dit autrement, il nous a protégé du réchauffement !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67CE18-E91F-8251-ACA6-7F388A93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03" t="15483" b="5353"/>
          <a:stretch/>
        </p:blipFill>
        <p:spPr>
          <a:xfrm>
            <a:off x="362238" y="3048529"/>
            <a:ext cx="634775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7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99DD9-B69B-4EEA-8168-DB63AC9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0"/>
            <a:ext cx="10781452" cy="1478570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00CC"/>
                </a:solidFill>
              </a:rPr>
              <a:t>Le niveau des océans s’élève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F587D-F267-43E5-976A-2C99B638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53" y="924625"/>
            <a:ext cx="11755619" cy="41607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La compréhension du climat passe par une observation de l’océan.</a:t>
            </a:r>
          </a:p>
          <a:p>
            <a:pPr marL="457200" lvl="1" indent="0" algn="just"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								Le niveau monte :  +3 mm / an</a:t>
            </a:r>
          </a:p>
          <a:p>
            <a:pPr marL="457200" lvl="1" indent="0" algn="just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								Le rythme s’accélère.</a:t>
            </a:r>
          </a:p>
          <a:p>
            <a:pPr marL="457200" lvl="1" indent="0" algn="just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								</a:t>
            </a:r>
            <a:r>
              <a:rPr lang="fr-FR" u="sng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Deux causes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: </a:t>
            </a:r>
          </a:p>
          <a:p>
            <a:pPr marL="457200" lvl="1" indent="0" algn="just">
              <a:buNone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									fontes des glaciers + dilatation  </a:t>
            </a:r>
          </a:p>
          <a:p>
            <a:pPr marL="457200" lvl="1" indent="0" algn="just">
              <a:buNone/>
            </a:pPr>
            <a:endParaRPr lang="fr-FR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17DF0-A461-49CC-B01A-6633A4B8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911" y="649287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485721-3642-BE10-399E-12467590A390}"/>
              </a:ext>
            </a:extLst>
          </p:cNvPr>
          <p:cNvSpPr txBox="1">
            <a:spLocks/>
          </p:cNvSpPr>
          <p:nvPr/>
        </p:nvSpPr>
        <p:spPr>
          <a:xfrm>
            <a:off x="6633281" y="4785253"/>
            <a:ext cx="5452491" cy="1614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sym typeface="Symbol" panose="05050102010706020507" pitchFamily="18" charset="2"/>
              </a:rPr>
              <a:t>En noir : l’altimétrie par radar embarqué sur satellite depuis 1992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625790-99C8-B17E-F22F-7520F08C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07" t="2750" b="4893"/>
          <a:stretch/>
        </p:blipFill>
        <p:spPr>
          <a:xfrm>
            <a:off x="626223" y="2316395"/>
            <a:ext cx="6255840" cy="44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49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17440</TotalTime>
  <Words>1063</Words>
  <Application>Microsoft Office PowerPoint</Application>
  <PresentationFormat>Grand écran</PresentationFormat>
  <Paragraphs>181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Tw Cen MT</vt:lpstr>
      <vt:lpstr>Circuit</vt:lpstr>
      <vt:lpstr>Leçon 0  Données Satellites de l’Océan</vt:lpstr>
      <vt:lpstr>Pourquoi mesurer les paramètres de l’océan ?</vt:lpstr>
      <vt:lpstr>OCÉAN ET CLIMAT</vt:lpstr>
      <vt:lpstr>OCÉAN ET CLIMAT</vt:lpstr>
      <vt:lpstr>OCÉAN ET CLIMAT</vt:lpstr>
      <vt:lpstr>OCÉAN = un grand tapis roulant qui régule le climat de la planète !</vt:lpstr>
      <vt:lpstr>Les modèles du climat intègrent les circulations</vt:lpstr>
      <vt:lpstr>LA TERRE N’EST PLUS a l’équilibre thermique</vt:lpstr>
      <vt:lpstr>Le niveau des océans s’élève</vt:lpstr>
      <vt:lpstr>L’océan absorbe le Co2 mais…</vt:lpstr>
      <vt:lpstr>La désoxygénation de l’océan s’accélère…  </vt:lpstr>
      <vt:lpstr>LES impacts du réchauffement climatique sur l’océan</vt:lpstr>
      <vt:lpstr>Quels paramètres suivre ? Comment les mesurer à l’échelle globale ?</vt:lpstr>
      <vt:lpstr>Deux grands types d’observationS</vt:lpstr>
      <vt:lpstr>Deux grands types d’observationS</vt:lpstr>
      <vt:lpstr>Deux grands types d'observations</vt:lpstr>
      <vt:lpstr>Différents satellites</vt:lpstr>
      <vt:lpstr>LES APPAREILS EMBARQUéS :                  2 techniques d’océanographie spatiale </vt:lpstr>
      <vt:lpstr>TOPEX / POSéÏDON ET JASON </vt:lpstr>
      <vt:lpstr>CONCLUSIONS </vt:lpstr>
      <vt:lpstr>RESSOURCES</vt:lpstr>
      <vt:lpstr>C’est la fin…       EN VOUS REMERCIANT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ENJEUX DU CLIMAT EN NOUVELLE CALEDONIE</dc:title>
  <dc:creator>Laurent DELAHAYE</dc:creator>
  <cp:lastModifiedBy>CHATEL Julie</cp:lastModifiedBy>
  <cp:revision>394</cp:revision>
  <cp:lastPrinted>2023-11-23T02:24:01Z</cp:lastPrinted>
  <dcterms:created xsi:type="dcterms:W3CDTF">2022-04-09T10:40:27Z</dcterms:created>
  <dcterms:modified xsi:type="dcterms:W3CDTF">2024-10-24T07:38:56Z</dcterms:modified>
</cp:coreProperties>
</file>