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87" r:id="rId2"/>
    <p:sldId id="285" r:id="rId3"/>
    <p:sldId id="283" r:id="rId4"/>
    <p:sldId id="286" r:id="rId5"/>
    <p:sldId id="284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405"/>
  </p:normalViewPr>
  <p:slideViewPr>
    <p:cSldViewPr snapToGrid="0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78C83F-91F9-BF43-8DC6-725DED517310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DE6C61-5F45-9B4E-A22C-9F6A82FD44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8879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/>
              <a:t>Système productif traditionnel marqué par des innovations (cf. programme de 2</a:t>
            </a:r>
            <a:r>
              <a:rPr lang="fr-FR" sz="1200" baseline="30000" dirty="0"/>
              <a:t>nde</a:t>
            </a:r>
            <a:r>
              <a:rPr lang="fr-FR" sz="1200" dirty="0"/>
              <a:t> : Thomas Newcomen) ?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822C02-E3D8-474D-A4C2-C50537312FC9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4879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/>
              <a:t>Système productif traditionnel marqué par des innovations (cf. programme de 2</a:t>
            </a:r>
            <a:r>
              <a:rPr lang="fr-FR" sz="1200" baseline="30000" dirty="0"/>
              <a:t>nde</a:t>
            </a:r>
            <a:r>
              <a:rPr lang="fr-FR" sz="1200" dirty="0"/>
              <a:t> : Thomas Newcomen) ?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822C02-E3D8-474D-A4C2-C50537312FC9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2308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6B7F6C-C4D4-85BB-094C-FF5C54CAAE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BC77092-FB7C-8C9A-A303-0232528335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F66AB6D-B541-851D-1985-A8A3D93AE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6924-1372-6645-AB36-9EEBC211C4F7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6678374-103A-6A71-3A28-F1CD1B0E1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25E1C99-0823-227B-6FCE-352A88AFA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25C67-71F9-BC40-88DC-F46D416BC5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6727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1EAC5D-B829-4C57-7A02-241CD668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07AB92F-9151-C565-DF07-DB31502143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49D7526-8398-289D-EF03-2F23F8950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6924-1372-6645-AB36-9EEBC211C4F7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C007D70-7F3C-B70A-E58B-CFBBE1C42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EE2CD32-7250-F3FC-038A-089798AF8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25C67-71F9-BC40-88DC-F46D416BC5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4189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06E1312-3493-8BA5-1A70-8C4A757B87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4624039-5B7F-87CD-8434-94E4BA7418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979EA9D-4235-6BBC-C4C5-13D087648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6924-1372-6645-AB36-9EEBC211C4F7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88219A2-3E76-05D2-9BB0-CA6735846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E1988E7-31FB-C7CA-0A15-5B0683B07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25C67-71F9-BC40-88DC-F46D416BC5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6879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C27A1C-7C36-6948-7701-07678031E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D6FAEDC-8A68-BA09-BC76-420EC5282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F84BDAA-75D1-4C94-E200-4BF350033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6924-1372-6645-AB36-9EEBC211C4F7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770FE53-0392-199D-BE64-F78002FAB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673D312-DF7B-B0EB-B8C6-D8968F2C4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25C67-71F9-BC40-88DC-F46D416BC5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3426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D647A7-36FE-68FB-2172-9918B8544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624F31E-1B64-9FF6-DAFE-830E215CB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6848793-18D0-B18E-F9D6-52D38F9BD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6924-1372-6645-AB36-9EEBC211C4F7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BCE41C5-0C3D-8512-FC1F-F5FBBB19B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818A0A5-BDFC-D801-7CD8-97D620FA1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25C67-71F9-BC40-88DC-F46D416BC5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6238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CDF1C8-FA29-3AA9-BF5A-72A485D5F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E807EF9-6985-6FE9-7CA9-8C8C996D14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CD371CD-535A-012C-6BBA-BD2A31C6F0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C2B0BD3-07B1-2A39-087A-FDE3EF012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6924-1372-6645-AB36-9EEBC211C4F7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1F43DBC-25E8-C1DC-DE95-5B9EAF389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CB8CBAE-7E54-F17B-EAD1-CD646A8D5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25C67-71F9-BC40-88DC-F46D416BC5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0665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AC0DEF-D246-0CCD-B491-3CC99C538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600ECF3-FCED-55AA-1230-FB19763222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3CCA0FB-AD10-139C-971B-C7082D1C01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1FAC842-A0C5-0240-C2A6-D870D13A1E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665D56D-73AC-2C2C-B45E-868CDE196D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F804B3F-C406-926D-BEFB-B8FE0CAB6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6924-1372-6645-AB36-9EEBC211C4F7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6EDA362-F4F8-1AB3-C258-37F636322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BB485D8-3D79-71CE-9F41-72B58BC69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25C67-71F9-BC40-88DC-F46D416BC5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3827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324890-AB9F-2213-5D4C-42DF760CF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D39C360-BD5F-0FD6-46FE-1F3A18914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6924-1372-6645-AB36-9EEBC211C4F7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920ABFB-513E-BCD4-AE71-6AF63E3C7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B9F4BE6-54C8-4CD5-DFBC-B76C64976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25C67-71F9-BC40-88DC-F46D416BC5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6029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BA62B4D-9092-8C8A-2B24-B41CEEE0B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6924-1372-6645-AB36-9EEBC211C4F7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951853F-D66E-0498-E4AD-18B4DF7A4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29AFAF2-EDD4-BAD9-A1B4-DE23AAE72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25C67-71F9-BC40-88DC-F46D416BC5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9100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C7B901-4471-DA07-D9AE-C1CDF71BE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4F85631-9200-DEB5-5558-9F98D70FEA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959B183-83CF-036E-E797-502F3D85DC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0F49FAD-CBC5-D208-DA27-748017D3E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6924-1372-6645-AB36-9EEBC211C4F7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FB19CDE-BCAD-3F28-E4E7-350858A63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1A789C2-0D4F-E924-3D60-44CEFAB18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25C67-71F9-BC40-88DC-F46D416BC5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4397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7F869D-5B65-E751-8EEA-B257688FB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1AAAD15-158E-0115-E91A-6BE467A08E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C18ADEF-7B0A-EE0B-6143-D16A88BCB6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D347C3A-3459-3867-0456-50A528044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6924-1372-6645-AB36-9EEBC211C4F7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E9EE1CA-CDAC-9E44-B7DB-2938740A1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93612E4-E1AB-F81C-27E6-EADF987B2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25C67-71F9-BC40-88DC-F46D416BC5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4473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773B956-C2E1-BD98-3676-89B4E6C30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32D350C-7BFB-8259-A08D-96A78B06F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48A6F7D-2039-05B6-5D35-5C48A1F96C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36924-1372-6645-AB36-9EEBC211C4F7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2554CAC-6B49-6561-E6F9-FFAB2684B7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5DD2B1-04CD-77D1-D1C7-464C49AE65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25C67-71F9-BC40-88DC-F46D416BC5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2037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6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0A623EDF-CF4D-CA7D-FB32-741EF040A4CD}"/>
              </a:ext>
            </a:extLst>
          </p:cNvPr>
          <p:cNvSpPr txBox="1"/>
          <p:nvPr/>
        </p:nvSpPr>
        <p:spPr>
          <a:xfrm>
            <a:off x="1482811" y="1507525"/>
            <a:ext cx="8958649" cy="113877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solidFill>
                  <a:schemeClr val="bg1"/>
                </a:solidFill>
              </a:rPr>
              <a:t>Frises réflexives </a:t>
            </a:r>
          </a:p>
          <a:p>
            <a:pPr algn="ctr"/>
            <a:r>
              <a:rPr lang="fr-FR" sz="2800" dirty="0">
                <a:solidFill>
                  <a:schemeClr val="bg1"/>
                </a:solidFill>
              </a:rPr>
              <a:t>(version élève et professeur)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7ED29956-0CC5-C48C-C027-CFCD0AE05642}"/>
              </a:ext>
            </a:extLst>
          </p:cNvPr>
          <p:cNvSpPr txBox="1"/>
          <p:nvPr/>
        </p:nvSpPr>
        <p:spPr>
          <a:xfrm>
            <a:off x="8167816" y="6363730"/>
            <a:ext cx="4024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/>
              <a:t>GT Lycée 2023, AM FUCHS / C. MULLER</a:t>
            </a:r>
          </a:p>
        </p:txBody>
      </p:sp>
    </p:spTree>
    <p:extLst>
      <p:ext uri="{BB962C8B-B14F-4D97-AF65-F5344CB8AC3E}">
        <p14:creationId xmlns:p14="http://schemas.microsoft.com/office/powerpoint/2010/main" val="1977536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2">
            <a:extLst>
              <a:ext uri="{FF2B5EF4-FFF2-40B4-BE49-F238E27FC236}">
                <a16:creationId xmlns:a16="http://schemas.microsoft.com/office/drawing/2014/main" id="{B7AF4444-4909-4DCC-827D-9AD9E32AF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015" y="1649680"/>
            <a:ext cx="11894152" cy="4095124"/>
          </a:xfrm>
          <a:prstGeom prst="homePlate">
            <a:avLst>
              <a:gd name="adj" fmla="val 23122"/>
            </a:avLst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0E5109A-9ABB-4462-8F04-03BCB582C0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28" y="1654576"/>
            <a:ext cx="2126580" cy="3385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fr-FR" altLang="fr-FR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  <a:t>Régimes politiques 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B61F88D7-BFAE-444D-9DD3-D964C94BE4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3241" y="1245179"/>
            <a:ext cx="735978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fr-FR" altLang="fr-FR" b="1" dirty="0">
                <a:solidFill>
                  <a:srgbClr val="FF0000"/>
                </a:solidFill>
                <a:latin typeface="Corbel" panose="020B0503020204020204" pitchFamily="34" charset="0"/>
              </a:rPr>
              <a:t>1789</a:t>
            </a:r>
          </a:p>
        </p:txBody>
      </p:sp>
      <p:sp>
        <p:nvSpPr>
          <p:cNvPr id="5" name="Text Box 11">
            <a:extLst>
              <a:ext uri="{FF2B5EF4-FFF2-40B4-BE49-F238E27FC236}">
                <a16:creationId xmlns:a16="http://schemas.microsoft.com/office/drawing/2014/main" id="{40D05FFA-1C25-46AA-B102-2640074773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28" y="3287463"/>
            <a:ext cx="1329365" cy="120659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fr-FR" altLang="fr-FR" sz="1200" b="1" dirty="0">
              <a:solidFill>
                <a:srgbClr val="FF0000"/>
              </a:solidFill>
              <a:latin typeface="Corbel" panose="020B0503020204020204" pitchFamily="34" charset="0"/>
            </a:endParaRPr>
          </a:p>
        </p:txBody>
      </p:sp>
      <p:sp>
        <p:nvSpPr>
          <p:cNvPr id="6" name="Rectangle 5">
            <a:hlinkClick r:id="" action="ppaction://noaction"/>
            <a:extLst>
              <a:ext uri="{FF2B5EF4-FFF2-40B4-BE49-F238E27FC236}">
                <a16:creationId xmlns:a16="http://schemas.microsoft.com/office/drawing/2014/main" id="{6D3C844F-CEEE-4E81-AD4D-55FBC13920F3}"/>
              </a:ext>
            </a:extLst>
          </p:cNvPr>
          <p:cNvSpPr/>
          <p:nvPr/>
        </p:nvSpPr>
        <p:spPr>
          <a:xfrm>
            <a:off x="425523" y="1956299"/>
            <a:ext cx="1267381" cy="8804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9" name="Text Box 10">
            <a:extLst>
              <a:ext uri="{FF2B5EF4-FFF2-40B4-BE49-F238E27FC236}">
                <a16:creationId xmlns:a16="http://schemas.microsoft.com/office/drawing/2014/main" id="{C1EA17AE-C944-45A1-8752-7053B84DA6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2906" y="3282753"/>
            <a:ext cx="2282988" cy="15032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endParaRPr lang="fr-FR" altLang="fr-FR" sz="1200" b="1" dirty="0">
              <a:solidFill>
                <a:srgbClr val="FF0000"/>
              </a:solidFill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FCBA148D-7C83-402E-83FE-3F6D9BBFF9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9423" y="1260924"/>
            <a:ext cx="786370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fr-FR" altLang="fr-FR" b="1" dirty="0">
                <a:solidFill>
                  <a:srgbClr val="FF0000"/>
                </a:solidFill>
                <a:latin typeface="Corbel" panose="020B0503020204020204" pitchFamily="34" charset="0"/>
              </a:rPr>
              <a:t>1792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A8CA8CF3-AB66-4D5F-A37E-F23F30B092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7110" y="1223567"/>
            <a:ext cx="1110018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fr-FR" altLang="fr-FR" b="1" dirty="0">
                <a:latin typeface="Corbel" panose="020B0503020204020204" pitchFamily="34" charset="0"/>
              </a:rPr>
              <a:t>1804-15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1BEDD7FC-1659-4DB9-A914-FE9E371F9B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6762" y="1247017"/>
            <a:ext cx="1110018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fr-FR" altLang="fr-FR" b="1" dirty="0">
                <a:latin typeface="Corbel" panose="020B0503020204020204" pitchFamily="34" charset="0"/>
              </a:rPr>
              <a:t>1848-51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5E59703F-CF85-4755-8282-EF1895E93E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18814" y="1244559"/>
            <a:ext cx="1242803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fr-FR" altLang="fr-FR" b="1" dirty="0">
                <a:solidFill>
                  <a:srgbClr val="FF0000"/>
                </a:solidFill>
                <a:latin typeface="Corbel" panose="020B0503020204020204" pitchFamily="34" charset="0"/>
              </a:rPr>
              <a:t>1871</a:t>
            </a:r>
            <a:r>
              <a:rPr lang="fr-FR" altLang="fr-FR" b="1" dirty="0">
                <a:latin typeface="Corbel" panose="020B0503020204020204" pitchFamily="34" charset="0"/>
              </a:rPr>
              <a:t>-1920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CACCC35-961A-471E-B85F-64B6FECC24B1}"/>
              </a:ext>
            </a:extLst>
          </p:cNvPr>
          <p:cNvSpPr/>
          <p:nvPr/>
        </p:nvSpPr>
        <p:spPr>
          <a:xfrm>
            <a:off x="2051108" y="1920501"/>
            <a:ext cx="1425085" cy="9162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2F3AAB7-B7F6-4E43-83B9-0845A76A1F69}"/>
              </a:ext>
            </a:extLst>
          </p:cNvPr>
          <p:cNvSpPr/>
          <p:nvPr/>
        </p:nvSpPr>
        <p:spPr>
          <a:xfrm>
            <a:off x="3900809" y="1914147"/>
            <a:ext cx="1242186" cy="9162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/>
          </a:p>
        </p:txBody>
      </p:sp>
      <p:sp>
        <p:nvSpPr>
          <p:cNvPr id="16" name="Text Box 10">
            <a:extLst>
              <a:ext uri="{FF2B5EF4-FFF2-40B4-BE49-F238E27FC236}">
                <a16:creationId xmlns:a16="http://schemas.microsoft.com/office/drawing/2014/main" id="{A29B92DB-4EDC-4C82-A220-15375663EF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4997" y="3277146"/>
            <a:ext cx="1260507" cy="15291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endParaRPr lang="fr-FR" altLang="fr-FR" sz="1200" b="1" dirty="0">
              <a:solidFill>
                <a:schemeClr val="accent6"/>
              </a:solidFill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B68682F-17CD-42D6-B846-80B6EFB8D3D5}"/>
              </a:ext>
            </a:extLst>
          </p:cNvPr>
          <p:cNvSpPr/>
          <p:nvPr/>
        </p:nvSpPr>
        <p:spPr>
          <a:xfrm>
            <a:off x="5355505" y="1932286"/>
            <a:ext cx="895367" cy="9162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5292A71-EBA3-4024-9F41-AD49B5341A17}"/>
              </a:ext>
            </a:extLst>
          </p:cNvPr>
          <p:cNvSpPr/>
          <p:nvPr/>
        </p:nvSpPr>
        <p:spPr>
          <a:xfrm>
            <a:off x="7712781" y="1931448"/>
            <a:ext cx="1110018" cy="9162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C3A2A86-D482-4D1D-993B-D9FEFE33E204}"/>
              </a:ext>
            </a:extLst>
          </p:cNvPr>
          <p:cNvSpPr/>
          <p:nvPr/>
        </p:nvSpPr>
        <p:spPr>
          <a:xfrm>
            <a:off x="8989253" y="1932464"/>
            <a:ext cx="1110018" cy="9162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6672C80-2087-4E1C-B358-280E45F2687B}"/>
              </a:ext>
            </a:extLst>
          </p:cNvPr>
          <p:cNvSpPr/>
          <p:nvPr/>
        </p:nvSpPr>
        <p:spPr>
          <a:xfrm>
            <a:off x="10311516" y="1933131"/>
            <a:ext cx="1110019" cy="9162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5328FDC-CC4C-4CD7-ABF9-E46D2C15F623}"/>
              </a:ext>
            </a:extLst>
          </p:cNvPr>
          <p:cNvSpPr/>
          <p:nvPr/>
        </p:nvSpPr>
        <p:spPr>
          <a:xfrm>
            <a:off x="6593682" y="1929970"/>
            <a:ext cx="969485" cy="9162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/>
          </a:p>
        </p:txBody>
      </p:sp>
      <p:sp>
        <p:nvSpPr>
          <p:cNvPr id="22" name="Text Box 9">
            <a:extLst>
              <a:ext uri="{FF2B5EF4-FFF2-40B4-BE49-F238E27FC236}">
                <a16:creationId xmlns:a16="http://schemas.microsoft.com/office/drawing/2014/main" id="{26DDA823-2464-46C4-BBAD-B5EEAA667D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8638" y="3267576"/>
            <a:ext cx="1161382" cy="136212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endParaRPr lang="fr-FR" altLang="fr-FR" sz="1200" b="1" dirty="0">
              <a:solidFill>
                <a:schemeClr val="accent1"/>
              </a:solidFill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 Box 8">
            <a:extLst>
              <a:ext uri="{FF2B5EF4-FFF2-40B4-BE49-F238E27FC236}">
                <a16:creationId xmlns:a16="http://schemas.microsoft.com/office/drawing/2014/main" id="{78BCE4A9-3BB7-498C-B998-9C6C725C06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0999" y="3261586"/>
            <a:ext cx="1042792" cy="16926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endParaRPr lang="fr-FR" altLang="fr-FR" sz="1200" b="1" dirty="0">
              <a:solidFill>
                <a:schemeClr val="accent6"/>
              </a:solidFill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Text Box 8">
            <a:extLst>
              <a:ext uri="{FF2B5EF4-FFF2-40B4-BE49-F238E27FC236}">
                <a16:creationId xmlns:a16="http://schemas.microsoft.com/office/drawing/2014/main" id="{63C50B5A-993F-4842-9D23-568EB61178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08029" y="3255988"/>
            <a:ext cx="1233924" cy="22320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endParaRPr lang="fr-FR" altLang="fr-FR" sz="1200" b="1" dirty="0">
              <a:solidFill>
                <a:srgbClr val="FF0000"/>
              </a:solidFill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1EBDFD53-0954-455C-80BE-1FBE38B0FA07}"/>
              </a:ext>
            </a:extLst>
          </p:cNvPr>
          <p:cNvSpPr txBox="1"/>
          <p:nvPr/>
        </p:nvSpPr>
        <p:spPr>
          <a:xfrm>
            <a:off x="955" y="-73229"/>
            <a:ext cx="1219104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Un</a:t>
            </a:r>
            <a:r>
              <a:rPr lang="fr-FR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processus séculaire de démocratisation et de libéralisation (politique, économique) en France et en Europe marqué par des révolutions : avancées, reculs </a:t>
            </a:r>
            <a:r>
              <a:rPr lang="fr-FR" sz="1600" b="1" i="1" dirty="0">
                <a:solidFill>
                  <a:schemeClr val="accent1"/>
                </a:solidFill>
              </a:rPr>
              <a:t>(version élèves)</a:t>
            </a:r>
            <a:endParaRPr lang="fr-FR" sz="1600" b="1" dirty="0">
              <a:solidFill>
                <a:schemeClr val="accent1"/>
              </a:solidFill>
            </a:endParaRPr>
          </a:p>
        </p:txBody>
      </p:sp>
      <p:sp>
        <p:nvSpPr>
          <p:cNvPr id="32" name="Text Box 8">
            <a:extLst>
              <a:ext uri="{FF2B5EF4-FFF2-40B4-BE49-F238E27FC236}">
                <a16:creationId xmlns:a16="http://schemas.microsoft.com/office/drawing/2014/main" id="{7E73A7B0-E9CA-47EB-B32B-4081B70EAB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64192" y="3255988"/>
            <a:ext cx="1053386" cy="142407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endParaRPr lang="fr-FR" altLang="fr-FR" sz="1200" b="1" dirty="0">
              <a:solidFill>
                <a:schemeClr val="accent1"/>
              </a:solidFill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Text Box 8">
            <a:extLst>
              <a:ext uri="{FF2B5EF4-FFF2-40B4-BE49-F238E27FC236}">
                <a16:creationId xmlns:a16="http://schemas.microsoft.com/office/drawing/2014/main" id="{FCB97CAA-833F-471B-8CCD-FF2E5C7C76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78158" y="3248214"/>
            <a:ext cx="1236544" cy="16926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endParaRPr lang="fr-FR" altLang="fr-FR" sz="1200" b="1" dirty="0">
              <a:solidFill>
                <a:srgbClr val="FF0000"/>
              </a:solidFill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1242A09-9568-3F4E-A0D7-4F5A6602D29C}"/>
              </a:ext>
            </a:extLst>
          </p:cNvPr>
          <p:cNvSpPr/>
          <p:nvPr/>
        </p:nvSpPr>
        <p:spPr>
          <a:xfrm>
            <a:off x="2277370" y="677039"/>
            <a:ext cx="622852" cy="3578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4F92F19-F55A-6B4E-AA1D-F71C00EB2109}"/>
              </a:ext>
            </a:extLst>
          </p:cNvPr>
          <p:cNvSpPr/>
          <p:nvPr/>
        </p:nvSpPr>
        <p:spPr>
          <a:xfrm>
            <a:off x="6133217" y="668961"/>
            <a:ext cx="622852" cy="3578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BF520DF7-24E9-BA4F-A5BC-5B278536BEDE}"/>
              </a:ext>
            </a:extLst>
          </p:cNvPr>
          <p:cNvSpPr txBox="1"/>
          <p:nvPr/>
        </p:nvSpPr>
        <p:spPr>
          <a:xfrm>
            <a:off x="3429176" y="670639"/>
            <a:ext cx="2394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Recul de la démocratie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56F3D057-BD26-E243-BAF0-07C96DF7E4DA}"/>
              </a:ext>
            </a:extLst>
          </p:cNvPr>
          <p:cNvSpPr txBox="1"/>
          <p:nvPr/>
        </p:nvSpPr>
        <p:spPr>
          <a:xfrm>
            <a:off x="7277636" y="660338"/>
            <a:ext cx="2807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Avancées de la démocratie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69D8591C-01CC-9CE2-9A54-6B2E4DFB14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524" y="2896246"/>
            <a:ext cx="8397275" cy="3385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fr-FR" altLang="fr-FR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  <a:t>Concurrence des cultures politiques et facteurs de déstabilisation : un siècle « </a:t>
            </a:r>
            <a:r>
              <a:rPr lang="fr-FR" altLang="fr-FR" sz="16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  <a:t>intranquille</a:t>
            </a:r>
            <a:r>
              <a:rPr lang="fr-FR" altLang="fr-FR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  <a:t> » 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E1826CDB-E32F-9761-73C3-C015CABA08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847" y="4907846"/>
            <a:ext cx="4605719" cy="3385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fr-FR" altLang="fr-FR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  <a:t>Le « siècle des possibles » : exemples de scénarii  </a:t>
            </a:r>
          </a:p>
        </p:txBody>
      </p:sp>
      <p:sp>
        <p:nvSpPr>
          <p:cNvPr id="41" name="Explosion 2 40">
            <a:extLst>
              <a:ext uri="{FF2B5EF4-FFF2-40B4-BE49-F238E27FC236}">
                <a16:creationId xmlns:a16="http://schemas.microsoft.com/office/drawing/2014/main" id="{3050230A-6988-FF8D-068C-EBC89BC34C85}"/>
              </a:ext>
            </a:extLst>
          </p:cNvPr>
          <p:cNvSpPr/>
          <p:nvPr/>
        </p:nvSpPr>
        <p:spPr>
          <a:xfrm>
            <a:off x="1435793" y="2225993"/>
            <a:ext cx="878078" cy="915487"/>
          </a:xfrm>
          <a:prstGeom prst="irregularSeal2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45817887-8235-3F75-187B-6BF37BD5CA96}"/>
              </a:ext>
            </a:extLst>
          </p:cNvPr>
          <p:cNvSpPr txBox="1"/>
          <p:nvPr/>
        </p:nvSpPr>
        <p:spPr>
          <a:xfrm>
            <a:off x="1507354" y="2438324"/>
            <a:ext cx="8345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/>
              <a:t>Révolution</a:t>
            </a:r>
            <a:r>
              <a:rPr lang="fr-FR" sz="1100" b="1" dirty="0">
                <a:solidFill>
                  <a:srgbClr val="C00000"/>
                </a:solidFill>
              </a:rPr>
              <a:t> </a:t>
            </a:r>
            <a:r>
              <a:rPr lang="fr-FR" sz="1100" b="1" dirty="0"/>
              <a:t>française</a:t>
            </a:r>
          </a:p>
        </p:txBody>
      </p:sp>
      <p:sp>
        <p:nvSpPr>
          <p:cNvPr id="43" name="Explosion 2 42">
            <a:extLst>
              <a:ext uri="{FF2B5EF4-FFF2-40B4-BE49-F238E27FC236}">
                <a16:creationId xmlns:a16="http://schemas.microsoft.com/office/drawing/2014/main" id="{891EB3F8-9EB0-B363-92FF-9FCDD04F1DA4}"/>
              </a:ext>
            </a:extLst>
          </p:cNvPr>
          <p:cNvSpPr/>
          <p:nvPr/>
        </p:nvSpPr>
        <p:spPr>
          <a:xfrm>
            <a:off x="3260433" y="1957297"/>
            <a:ext cx="878078" cy="915487"/>
          </a:xfrm>
          <a:prstGeom prst="irregularSeal2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5" name="Explosion 2 44">
            <a:extLst>
              <a:ext uri="{FF2B5EF4-FFF2-40B4-BE49-F238E27FC236}">
                <a16:creationId xmlns:a16="http://schemas.microsoft.com/office/drawing/2014/main" id="{69B90D0D-42C4-CD26-761D-9758B4DA1511}"/>
              </a:ext>
            </a:extLst>
          </p:cNvPr>
          <p:cNvSpPr/>
          <p:nvPr/>
        </p:nvSpPr>
        <p:spPr>
          <a:xfrm>
            <a:off x="4866153" y="2276615"/>
            <a:ext cx="808578" cy="621912"/>
          </a:xfrm>
          <a:prstGeom prst="irregularSeal2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A13219F5-1C0A-068E-2212-E8D0A52CF324}"/>
              </a:ext>
            </a:extLst>
          </p:cNvPr>
          <p:cNvSpPr txBox="1"/>
          <p:nvPr/>
        </p:nvSpPr>
        <p:spPr>
          <a:xfrm>
            <a:off x="3340924" y="2216765"/>
            <a:ext cx="75407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/>
              <a:t>Prise des Tuileries</a:t>
            </a: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693A59D5-4DB5-DA86-D0E2-A0BFED6D9CDA}"/>
              </a:ext>
            </a:extLst>
          </p:cNvPr>
          <p:cNvSpPr txBox="1"/>
          <p:nvPr/>
        </p:nvSpPr>
        <p:spPr>
          <a:xfrm>
            <a:off x="4890410" y="2327402"/>
            <a:ext cx="102652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/>
              <a:t>Terreur, Guerres</a:t>
            </a:r>
          </a:p>
          <a:p>
            <a:r>
              <a:rPr lang="fr-FR" sz="1100" b="1" dirty="0"/>
              <a:t>Coup d’Etat</a:t>
            </a:r>
          </a:p>
        </p:txBody>
      </p:sp>
      <p:sp>
        <p:nvSpPr>
          <p:cNvPr id="48" name="Explosion 2 47">
            <a:extLst>
              <a:ext uri="{FF2B5EF4-FFF2-40B4-BE49-F238E27FC236}">
                <a16:creationId xmlns:a16="http://schemas.microsoft.com/office/drawing/2014/main" id="{749E3397-1AF3-027D-A21E-9121CE3A20AD}"/>
              </a:ext>
            </a:extLst>
          </p:cNvPr>
          <p:cNvSpPr/>
          <p:nvPr/>
        </p:nvSpPr>
        <p:spPr>
          <a:xfrm>
            <a:off x="6081572" y="2290176"/>
            <a:ext cx="808578" cy="621912"/>
          </a:xfrm>
          <a:prstGeom prst="irregularSeal2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9" name="Explosion 2 48">
            <a:extLst>
              <a:ext uri="{FF2B5EF4-FFF2-40B4-BE49-F238E27FC236}">
                <a16:creationId xmlns:a16="http://schemas.microsoft.com/office/drawing/2014/main" id="{FD649EC9-0191-9730-A083-739232893746}"/>
              </a:ext>
            </a:extLst>
          </p:cNvPr>
          <p:cNvSpPr/>
          <p:nvPr/>
        </p:nvSpPr>
        <p:spPr>
          <a:xfrm>
            <a:off x="7281649" y="2378632"/>
            <a:ext cx="808578" cy="621912"/>
          </a:xfrm>
          <a:prstGeom prst="irregularSeal2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0" name="Explosion 2 49">
            <a:extLst>
              <a:ext uri="{FF2B5EF4-FFF2-40B4-BE49-F238E27FC236}">
                <a16:creationId xmlns:a16="http://schemas.microsoft.com/office/drawing/2014/main" id="{0B6E384D-3C59-1871-E824-4460639EC0B4}"/>
              </a:ext>
            </a:extLst>
          </p:cNvPr>
          <p:cNvSpPr/>
          <p:nvPr/>
        </p:nvSpPr>
        <p:spPr>
          <a:xfrm>
            <a:off x="8568124" y="2346084"/>
            <a:ext cx="808578" cy="621912"/>
          </a:xfrm>
          <a:prstGeom prst="irregularSeal2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1" name="ZoneTexte 50">
            <a:extLst>
              <a:ext uri="{FF2B5EF4-FFF2-40B4-BE49-F238E27FC236}">
                <a16:creationId xmlns:a16="http://schemas.microsoft.com/office/drawing/2014/main" id="{1F5FEE6B-6D68-906B-F08C-5FC8C08D7B0F}"/>
              </a:ext>
            </a:extLst>
          </p:cNvPr>
          <p:cNvSpPr txBox="1"/>
          <p:nvPr/>
        </p:nvSpPr>
        <p:spPr>
          <a:xfrm>
            <a:off x="6127700" y="2423013"/>
            <a:ext cx="11935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/>
              <a:t>Congrès de Vienne</a:t>
            </a:r>
          </a:p>
        </p:txBody>
      </p:sp>
      <p:sp>
        <p:nvSpPr>
          <p:cNvPr id="52" name="ZoneTexte 51">
            <a:extLst>
              <a:ext uri="{FF2B5EF4-FFF2-40B4-BE49-F238E27FC236}">
                <a16:creationId xmlns:a16="http://schemas.microsoft.com/office/drawing/2014/main" id="{5F784312-054A-5E2C-729F-18B49E7684E6}"/>
              </a:ext>
            </a:extLst>
          </p:cNvPr>
          <p:cNvSpPr txBox="1"/>
          <p:nvPr/>
        </p:nvSpPr>
        <p:spPr>
          <a:xfrm>
            <a:off x="7064055" y="2471694"/>
            <a:ext cx="104419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/>
              <a:t>Révolutions de 1830 et 1848 </a:t>
            </a:r>
          </a:p>
        </p:txBody>
      </p:sp>
      <p:sp>
        <p:nvSpPr>
          <p:cNvPr id="53" name="ZoneTexte 52">
            <a:extLst>
              <a:ext uri="{FF2B5EF4-FFF2-40B4-BE49-F238E27FC236}">
                <a16:creationId xmlns:a16="http://schemas.microsoft.com/office/drawing/2014/main" id="{D21F7E2A-376A-EDDA-613E-0A93DF84B06D}"/>
              </a:ext>
            </a:extLst>
          </p:cNvPr>
          <p:cNvSpPr txBox="1"/>
          <p:nvPr/>
        </p:nvSpPr>
        <p:spPr>
          <a:xfrm>
            <a:off x="8608090" y="2465606"/>
            <a:ext cx="8886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/>
              <a:t>Coup d’Etat</a:t>
            </a:r>
          </a:p>
        </p:txBody>
      </p:sp>
      <p:sp>
        <p:nvSpPr>
          <p:cNvPr id="58" name="ZoneTexte 57">
            <a:extLst>
              <a:ext uri="{FF2B5EF4-FFF2-40B4-BE49-F238E27FC236}">
                <a16:creationId xmlns:a16="http://schemas.microsoft.com/office/drawing/2014/main" id="{29B167B0-F690-C0CE-45EE-53E09FC0A9A7}"/>
              </a:ext>
            </a:extLst>
          </p:cNvPr>
          <p:cNvSpPr txBox="1"/>
          <p:nvPr/>
        </p:nvSpPr>
        <p:spPr>
          <a:xfrm>
            <a:off x="7394034" y="5178545"/>
            <a:ext cx="23077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i="1" dirty="0"/>
              <a:t>?(4) :</a:t>
            </a:r>
            <a:endParaRPr lang="fr-FR" sz="1200" i="1" dirty="0"/>
          </a:p>
        </p:txBody>
      </p:sp>
      <p:sp>
        <p:nvSpPr>
          <p:cNvPr id="64" name="ZoneTexte 63">
            <a:extLst>
              <a:ext uri="{FF2B5EF4-FFF2-40B4-BE49-F238E27FC236}">
                <a16:creationId xmlns:a16="http://schemas.microsoft.com/office/drawing/2014/main" id="{6F9C3891-0E48-025F-2F36-0B1A79B792EB}"/>
              </a:ext>
            </a:extLst>
          </p:cNvPr>
          <p:cNvSpPr txBox="1"/>
          <p:nvPr/>
        </p:nvSpPr>
        <p:spPr>
          <a:xfrm>
            <a:off x="323819" y="5195121"/>
            <a:ext cx="34545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i="1" dirty="0"/>
              <a:t>?(1) (2)</a:t>
            </a:r>
            <a:endParaRPr lang="fr-FR" sz="1200" i="1" dirty="0"/>
          </a:p>
        </p:txBody>
      </p:sp>
      <p:sp>
        <p:nvSpPr>
          <p:cNvPr id="67" name="ZoneTexte 66">
            <a:extLst>
              <a:ext uri="{FF2B5EF4-FFF2-40B4-BE49-F238E27FC236}">
                <a16:creationId xmlns:a16="http://schemas.microsoft.com/office/drawing/2014/main" id="{4F21C672-30C5-D6B2-3DCB-D504702294FD}"/>
              </a:ext>
            </a:extLst>
          </p:cNvPr>
          <p:cNvSpPr txBox="1"/>
          <p:nvPr/>
        </p:nvSpPr>
        <p:spPr>
          <a:xfrm>
            <a:off x="4110900" y="5163712"/>
            <a:ext cx="24178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i="1" dirty="0"/>
              <a:t>?(3) :</a:t>
            </a:r>
            <a:endParaRPr lang="fr-FR" sz="1200" i="1" dirty="0"/>
          </a:p>
        </p:txBody>
      </p:sp>
      <p:sp>
        <p:nvSpPr>
          <p:cNvPr id="69" name="ZoneTexte 68">
            <a:extLst>
              <a:ext uri="{FF2B5EF4-FFF2-40B4-BE49-F238E27FC236}">
                <a16:creationId xmlns:a16="http://schemas.microsoft.com/office/drawing/2014/main" id="{DD547CA6-305F-6A22-D9EA-1645901FB4CF}"/>
              </a:ext>
            </a:extLst>
          </p:cNvPr>
          <p:cNvSpPr txBox="1"/>
          <p:nvPr/>
        </p:nvSpPr>
        <p:spPr>
          <a:xfrm>
            <a:off x="375847" y="5926716"/>
            <a:ext cx="2985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Contexte économique et social</a:t>
            </a:r>
          </a:p>
        </p:txBody>
      </p:sp>
      <p:sp>
        <p:nvSpPr>
          <p:cNvPr id="71" name="ZoneTexte 70">
            <a:extLst>
              <a:ext uri="{FF2B5EF4-FFF2-40B4-BE49-F238E27FC236}">
                <a16:creationId xmlns:a16="http://schemas.microsoft.com/office/drawing/2014/main" id="{0D716F9F-A51C-6188-8793-C735408890AB}"/>
              </a:ext>
            </a:extLst>
          </p:cNvPr>
          <p:cNvSpPr txBox="1"/>
          <p:nvPr/>
        </p:nvSpPr>
        <p:spPr>
          <a:xfrm>
            <a:off x="6042426" y="6292565"/>
            <a:ext cx="5798689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FR" sz="1400" dirty="0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7DBF1B79-BF21-0EA5-6E49-35877B4AB4CA}"/>
              </a:ext>
            </a:extLst>
          </p:cNvPr>
          <p:cNvSpPr/>
          <p:nvPr/>
        </p:nvSpPr>
        <p:spPr>
          <a:xfrm>
            <a:off x="180624" y="692367"/>
            <a:ext cx="622852" cy="3578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5" name="ZoneTexte 74">
            <a:extLst>
              <a:ext uri="{FF2B5EF4-FFF2-40B4-BE49-F238E27FC236}">
                <a16:creationId xmlns:a16="http://schemas.microsoft.com/office/drawing/2014/main" id="{73F78164-F84B-2007-A008-4B171BCC1226}"/>
              </a:ext>
            </a:extLst>
          </p:cNvPr>
          <p:cNvSpPr txBox="1"/>
          <p:nvPr/>
        </p:nvSpPr>
        <p:spPr>
          <a:xfrm>
            <a:off x="872972" y="585088"/>
            <a:ext cx="14226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Absence de </a:t>
            </a:r>
          </a:p>
          <a:p>
            <a:r>
              <a:rPr lang="fr-FR" dirty="0"/>
              <a:t>Démocratie </a:t>
            </a:r>
          </a:p>
        </p:txBody>
      </p:sp>
      <p:sp>
        <p:nvSpPr>
          <p:cNvPr id="76" name="ZoneTexte 75">
            <a:extLst>
              <a:ext uri="{FF2B5EF4-FFF2-40B4-BE49-F238E27FC236}">
                <a16:creationId xmlns:a16="http://schemas.microsoft.com/office/drawing/2014/main" id="{1C651352-BEEC-A6FA-5ECD-2100649AA3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7424" y="1260797"/>
            <a:ext cx="1242803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fr-FR" altLang="fr-FR" b="1" dirty="0">
                <a:latin typeface="Corbel" panose="020B0503020204020204" pitchFamily="34" charset="0"/>
              </a:rPr>
              <a:t>1815-</a:t>
            </a:r>
            <a:r>
              <a:rPr lang="fr-FR" altLang="fr-FR" b="1" dirty="0">
                <a:solidFill>
                  <a:srgbClr val="FF0000"/>
                </a:solidFill>
                <a:latin typeface="Corbel" panose="020B0503020204020204" pitchFamily="34" charset="0"/>
              </a:rPr>
              <a:t>1848</a:t>
            </a:r>
          </a:p>
        </p:txBody>
      </p:sp>
      <p:sp>
        <p:nvSpPr>
          <p:cNvPr id="86" name="ZoneTexte 85">
            <a:extLst>
              <a:ext uri="{FF2B5EF4-FFF2-40B4-BE49-F238E27FC236}">
                <a16:creationId xmlns:a16="http://schemas.microsoft.com/office/drawing/2014/main" id="{9359D140-EF28-A605-7090-9174C1FBE091}"/>
              </a:ext>
            </a:extLst>
          </p:cNvPr>
          <p:cNvSpPr txBox="1"/>
          <p:nvPr/>
        </p:nvSpPr>
        <p:spPr>
          <a:xfrm>
            <a:off x="8093810" y="1314182"/>
            <a:ext cx="5160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/>
              <a:t>(3)</a:t>
            </a:r>
            <a:endParaRPr lang="fr-FR" b="1" dirty="0"/>
          </a:p>
        </p:txBody>
      </p:sp>
      <p:sp>
        <p:nvSpPr>
          <p:cNvPr id="87" name="ZoneTexte 86">
            <a:extLst>
              <a:ext uri="{FF2B5EF4-FFF2-40B4-BE49-F238E27FC236}">
                <a16:creationId xmlns:a16="http://schemas.microsoft.com/office/drawing/2014/main" id="{86B2E90C-F5A4-F099-6C6C-5AEC713217B6}"/>
              </a:ext>
            </a:extLst>
          </p:cNvPr>
          <p:cNvSpPr txBox="1"/>
          <p:nvPr/>
        </p:nvSpPr>
        <p:spPr>
          <a:xfrm>
            <a:off x="9860101" y="1370001"/>
            <a:ext cx="5174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/>
              <a:t>(4)</a:t>
            </a:r>
          </a:p>
        </p:txBody>
      </p:sp>
      <p:sp>
        <p:nvSpPr>
          <p:cNvPr id="92" name="ZoneTexte 91">
            <a:extLst>
              <a:ext uri="{FF2B5EF4-FFF2-40B4-BE49-F238E27FC236}">
                <a16:creationId xmlns:a16="http://schemas.microsoft.com/office/drawing/2014/main" id="{FAAD7141-943D-A9D6-DF99-8D6F3FD1ED90}"/>
              </a:ext>
            </a:extLst>
          </p:cNvPr>
          <p:cNvSpPr txBox="1"/>
          <p:nvPr/>
        </p:nvSpPr>
        <p:spPr>
          <a:xfrm>
            <a:off x="4284807" y="1332127"/>
            <a:ext cx="3982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/>
              <a:t>(2)</a:t>
            </a:r>
            <a:endParaRPr lang="fr-FR" b="1" dirty="0"/>
          </a:p>
        </p:txBody>
      </p:sp>
      <p:sp>
        <p:nvSpPr>
          <p:cNvPr id="93" name="ZoneTexte 92">
            <a:extLst>
              <a:ext uri="{FF2B5EF4-FFF2-40B4-BE49-F238E27FC236}">
                <a16:creationId xmlns:a16="http://schemas.microsoft.com/office/drawing/2014/main" id="{ED21BC2A-E6CD-1661-C37C-3C2D409A3E19}"/>
              </a:ext>
            </a:extLst>
          </p:cNvPr>
          <p:cNvSpPr txBox="1"/>
          <p:nvPr/>
        </p:nvSpPr>
        <p:spPr>
          <a:xfrm>
            <a:off x="2588796" y="1396729"/>
            <a:ext cx="452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/>
              <a:t>(1)</a:t>
            </a:r>
          </a:p>
        </p:txBody>
      </p:sp>
      <p:sp>
        <p:nvSpPr>
          <p:cNvPr id="8" name="Accolade ouvrante 7">
            <a:extLst>
              <a:ext uri="{FF2B5EF4-FFF2-40B4-BE49-F238E27FC236}">
                <a16:creationId xmlns:a16="http://schemas.microsoft.com/office/drawing/2014/main" id="{72D695FE-C8DD-BF86-5AEB-3F92A6325233}"/>
              </a:ext>
            </a:extLst>
          </p:cNvPr>
          <p:cNvSpPr/>
          <p:nvPr/>
        </p:nvSpPr>
        <p:spPr>
          <a:xfrm rot="16200000">
            <a:off x="9014737" y="4162705"/>
            <a:ext cx="423859" cy="3962534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5" name="Explosion 2 24">
            <a:extLst>
              <a:ext uri="{FF2B5EF4-FFF2-40B4-BE49-F238E27FC236}">
                <a16:creationId xmlns:a16="http://schemas.microsoft.com/office/drawing/2014/main" id="{FAE23778-982D-4BD8-BF00-900CD9D3D54A}"/>
              </a:ext>
            </a:extLst>
          </p:cNvPr>
          <p:cNvSpPr/>
          <p:nvPr/>
        </p:nvSpPr>
        <p:spPr>
          <a:xfrm>
            <a:off x="9061543" y="2879270"/>
            <a:ext cx="243897" cy="328277"/>
          </a:xfrm>
          <a:prstGeom prst="irregularSeal2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C7D2ECAD-43FC-3794-BF8E-C5D76B551600}"/>
              </a:ext>
            </a:extLst>
          </p:cNvPr>
          <p:cNvSpPr txBox="1"/>
          <p:nvPr/>
        </p:nvSpPr>
        <p:spPr>
          <a:xfrm>
            <a:off x="10629815" y="2898527"/>
            <a:ext cx="16667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rgbClr val="7030A0"/>
                </a:solidFill>
              </a:rPr>
              <a:t>1870 :</a:t>
            </a:r>
          </a:p>
          <a:p>
            <a:r>
              <a:rPr lang="fr-FR" sz="1100" b="1" dirty="0">
                <a:solidFill>
                  <a:srgbClr val="7030A0"/>
                </a:solidFill>
              </a:rPr>
              <a:t>1</a:t>
            </a:r>
            <a:r>
              <a:rPr lang="fr-FR" sz="1100" b="1" baseline="30000" dirty="0">
                <a:solidFill>
                  <a:srgbClr val="7030A0"/>
                </a:solidFill>
              </a:rPr>
              <a:t>er</a:t>
            </a:r>
            <a:r>
              <a:rPr lang="fr-FR" sz="1100" b="1" dirty="0">
                <a:solidFill>
                  <a:srgbClr val="7030A0"/>
                </a:solidFill>
              </a:rPr>
              <a:t> mai 1891 :</a:t>
            </a:r>
          </a:p>
        </p:txBody>
      </p:sp>
      <p:sp>
        <p:nvSpPr>
          <p:cNvPr id="7" name="Explosion 2 6">
            <a:extLst>
              <a:ext uri="{FF2B5EF4-FFF2-40B4-BE49-F238E27FC236}">
                <a16:creationId xmlns:a16="http://schemas.microsoft.com/office/drawing/2014/main" id="{ED0D8A12-2B97-DF8E-8F69-D2565C58F8D6}"/>
              </a:ext>
            </a:extLst>
          </p:cNvPr>
          <p:cNvSpPr/>
          <p:nvPr/>
        </p:nvSpPr>
        <p:spPr>
          <a:xfrm>
            <a:off x="10321486" y="2851282"/>
            <a:ext cx="243897" cy="328277"/>
          </a:xfrm>
          <a:prstGeom prst="irregularSeal2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DF94F147-A6A4-2FB8-4C0D-9D68935F5713}"/>
              </a:ext>
            </a:extLst>
          </p:cNvPr>
          <p:cNvSpPr txBox="1"/>
          <p:nvPr/>
        </p:nvSpPr>
        <p:spPr>
          <a:xfrm>
            <a:off x="9296187" y="2787690"/>
            <a:ext cx="8390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rgbClr val="7030A0"/>
                </a:solidFill>
              </a:rPr>
              <a:t>1864 :</a:t>
            </a:r>
          </a:p>
        </p:txBody>
      </p:sp>
      <p:pic>
        <p:nvPicPr>
          <p:cNvPr id="66" name="Graphique 65" descr="Interdit">
            <a:extLst>
              <a:ext uri="{FF2B5EF4-FFF2-40B4-BE49-F238E27FC236}">
                <a16:creationId xmlns:a16="http://schemas.microsoft.com/office/drawing/2014/main" id="{85DC270B-9711-82A1-84B3-B5348AC442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965772" y="654166"/>
            <a:ext cx="395948" cy="395948"/>
          </a:xfrm>
          <a:prstGeom prst="rect">
            <a:avLst/>
          </a:prstGeom>
        </p:spPr>
      </p:pic>
      <p:pic>
        <p:nvPicPr>
          <p:cNvPr id="68" name="Graphique 67" descr="Curseur">
            <a:extLst>
              <a:ext uri="{FF2B5EF4-FFF2-40B4-BE49-F238E27FC236}">
                <a16:creationId xmlns:a16="http://schemas.microsoft.com/office/drawing/2014/main" id="{1F32AF22-3B39-A0F3-1EA6-04A85A4A89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5400000">
            <a:off x="6802044" y="599919"/>
            <a:ext cx="465966" cy="465966"/>
          </a:xfrm>
          <a:prstGeom prst="rect">
            <a:avLst/>
          </a:prstGeom>
        </p:spPr>
      </p:pic>
      <p:pic>
        <p:nvPicPr>
          <p:cNvPr id="72" name="Graphique 71" descr="Point d’interrogation">
            <a:extLst>
              <a:ext uri="{FF2B5EF4-FFF2-40B4-BE49-F238E27FC236}">
                <a16:creationId xmlns:a16="http://schemas.microsoft.com/office/drawing/2014/main" id="{EC99CC9C-61A5-2C4F-FC26-9ABC85D98A7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239194" y="1042107"/>
            <a:ext cx="612715" cy="678411"/>
          </a:xfrm>
          <a:prstGeom prst="rect">
            <a:avLst/>
          </a:prstGeom>
        </p:spPr>
      </p:pic>
      <p:pic>
        <p:nvPicPr>
          <p:cNvPr id="73" name="Graphique 72" descr="Point d’interrogation">
            <a:extLst>
              <a:ext uri="{FF2B5EF4-FFF2-40B4-BE49-F238E27FC236}">
                <a16:creationId xmlns:a16="http://schemas.microsoft.com/office/drawing/2014/main" id="{C42C86B7-B052-FCAF-82FD-2C12FD8F702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866119" y="448332"/>
            <a:ext cx="612715" cy="678411"/>
          </a:xfrm>
          <a:prstGeom prst="rect">
            <a:avLst/>
          </a:prstGeom>
        </p:spPr>
      </p:pic>
      <p:sp>
        <p:nvSpPr>
          <p:cNvPr id="77" name="ZoneTexte 76">
            <a:extLst>
              <a:ext uri="{FF2B5EF4-FFF2-40B4-BE49-F238E27FC236}">
                <a16:creationId xmlns:a16="http://schemas.microsoft.com/office/drawing/2014/main" id="{9F95D34D-6F78-9128-1D64-A24F04F824B4}"/>
              </a:ext>
            </a:extLst>
          </p:cNvPr>
          <p:cNvSpPr txBox="1"/>
          <p:nvPr/>
        </p:nvSpPr>
        <p:spPr>
          <a:xfrm>
            <a:off x="10321487" y="662746"/>
            <a:ext cx="1762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Les « possibles »</a:t>
            </a:r>
          </a:p>
        </p:txBody>
      </p:sp>
      <p:pic>
        <p:nvPicPr>
          <p:cNvPr id="78" name="Graphique 77" descr="Point d’interrogation">
            <a:extLst>
              <a:ext uri="{FF2B5EF4-FFF2-40B4-BE49-F238E27FC236}">
                <a16:creationId xmlns:a16="http://schemas.microsoft.com/office/drawing/2014/main" id="{E7D740DC-2883-0E30-8C58-3B3797969BF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944795" y="1021264"/>
            <a:ext cx="612715" cy="678411"/>
          </a:xfrm>
          <a:prstGeom prst="rect">
            <a:avLst/>
          </a:prstGeom>
        </p:spPr>
      </p:pic>
      <p:pic>
        <p:nvPicPr>
          <p:cNvPr id="80" name="Graphique 79" descr="Point d’interrogation">
            <a:extLst>
              <a:ext uri="{FF2B5EF4-FFF2-40B4-BE49-F238E27FC236}">
                <a16:creationId xmlns:a16="http://schemas.microsoft.com/office/drawing/2014/main" id="{6155C319-8C57-E6E9-E6B7-47F27B2A267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818235" y="1034847"/>
            <a:ext cx="612715" cy="678411"/>
          </a:xfrm>
          <a:prstGeom prst="rect">
            <a:avLst/>
          </a:prstGeom>
        </p:spPr>
      </p:pic>
      <p:pic>
        <p:nvPicPr>
          <p:cNvPr id="81" name="Graphique 80" descr="Point d’interrogation">
            <a:extLst>
              <a:ext uri="{FF2B5EF4-FFF2-40B4-BE49-F238E27FC236}">
                <a16:creationId xmlns:a16="http://schemas.microsoft.com/office/drawing/2014/main" id="{6A00418E-813A-8493-4817-54906B4182E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572230" y="1030144"/>
            <a:ext cx="612715" cy="678411"/>
          </a:xfrm>
          <a:prstGeom prst="rect">
            <a:avLst/>
          </a:prstGeom>
        </p:spPr>
      </p:pic>
      <p:sp>
        <p:nvSpPr>
          <p:cNvPr id="82" name="ZoneTexte 81">
            <a:extLst>
              <a:ext uri="{FF2B5EF4-FFF2-40B4-BE49-F238E27FC236}">
                <a16:creationId xmlns:a16="http://schemas.microsoft.com/office/drawing/2014/main" id="{785119A3-88DD-7465-BC62-66BE23EB82BD}"/>
              </a:ext>
            </a:extLst>
          </p:cNvPr>
          <p:cNvSpPr txBox="1"/>
          <p:nvPr/>
        </p:nvSpPr>
        <p:spPr>
          <a:xfrm>
            <a:off x="348016" y="6302504"/>
            <a:ext cx="5602914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1499904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2">
            <a:extLst>
              <a:ext uri="{FF2B5EF4-FFF2-40B4-BE49-F238E27FC236}">
                <a16:creationId xmlns:a16="http://schemas.microsoft.com/office/drawing/2014/main" id="{B7AF4444-4909-4DCC-827D-9AD9E32AF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526" y="1659369"/>
            <a:ext cx="11894152" cy="4095124"/>
          </a:xfrm>
          <a:prstGeom prst="homePlate">
            <a:avLst>
              <a:gd name="adj" fmla="val 23122"/>
            </a:avLst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0E5109A-9ABB-4462-8F04-03BCB582C0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28" y="1654576"/>
            <a:ext cx="2126580" cy="3385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fr-FR" altLang="fr-FR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  <a:t>Régimes politiques 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B61F88D7-BFAE-444D-9DD3-D964C94BE4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3241" y="1245179"/>
            <a:ext cx="735978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fr-FR" altLang="fr-FR" b="1" dirty="0">
                <a:solidFill>
                  <a:srgbClr val="FF0000"/>
                </a:solidFill>
                <a:latin typeface="Corbel" panose="020B0503020204020204" pitchFamily="34" charset="0"/>
              </a:rPr>
              <a:t>1789</a:t>
            </a:r>
          </a:p>
        </p:txBody>
      </p:sp>
      <p:sp>
        <p:nvSpPr>
          <p:cNvPr id="5" name="Text Box 11">
            <a:extLst>
              <a:ext uri="{FF2B5EF4-FFF2-40B4-BE49-F238E27FC236}">
                <a16:creationId xmlns:a16="http://schemas.microsoft.com/office/drawing/2014/main" id="{40D05FFA-1C25-46AA-B102-2640074773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371" y="3202850"/>
            <a:ext cx="1329365" cy="9590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fr-FR" altLang="fr-FR" sz="1200" b="1" dirty="0">
                <a:solidFill>
                  <a:srgbClr val="FF0000"/>
                </a:solidFill>
                <a:latin typeface="Corbel" panose="020B0503020204020204" pitchFamily="34" charset="0"/>
              </a:rPr>
              <a:t>Pouvoir absolu du Roi de France. Société d’ordres.</a:t>
            </a:r>
          </a:p>
          <a:p>
            <a:r>
              <a:rPr lang="fr-FR" altLang="fr-FR" sz="1200" b="1" dirty="0">
                <a:solidFill>
                  <a:srgbClr val="FF0000"/>
                </a:solidFill>
                <a:latin typeface="Corbel" panose="020B0503020204020204" pitchFamily="34" charset="0"/>
              </a:rPr>
              <a:t>Français = sujets</a:t>
            </a:r>
          </a:p>
          <a:p>
            <a:r>
              <a:rPr lang="fr-FR" altLang="fr-FR" sz="1200" b="1" dirty="0">
                <a:solidFill>
                  <a:srgbClr val="FF0000"/>
                </a:solidFill>
                <a:latin typeface="Corbel" panose="020B0503020204020204" pitchFamily="34" charset="0"/>
              </a:rPr>
              <a:t>Ancien régime</a:t>
            </a:r>
          </a:p>
        </p:txBody>
      </p:sp>
      <p:sp>
        <p:nvSpPr>
          <p:cNvPr id="6" name="Rectangle 5">
            <a:hlinkClick r:id="" action="ppaction://noaction"/>
            <a:extLst>
              <a:ext uri="{FF2B5EF4-FFF2-40B4-BE49-F238E27FC236}">
                <a16:creationId xmlns:a16="http://schemas.microsoft.com/office/drawing/2014/main" id="{6D3C844F-CEEE-4E81-AD4D-55FBC13920F3}"/>
              </a:ext>
            </a:extLst>
          </p:cNvPr>
          <p:cNvSpPr/>
          <p:nvPr/>
        </p:nvSpPr>
        <p:spPr>
          <a:xfrm>
            <a:off x="229105" y="1921277"/>
            <a:ext cx="1463800" cy="91548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tx1"/>
                </a:solidFill>
                <a:latin typeface="Corbel" panose="020B0503020204020204" pitchFamily="34" charset="0"/>
              </a:rPr>
              <a:t>MONARCHIE</a:t>
            </a:r>
          </a:p>
          <a:p>
            <a:pPr algn="ctr"/>
            <a:r>
              <a:rPr lang="fr-FR" sz="1400" b="1" dirty="0">
                <a:solidFill>
                  <a:schemeClr val="tx1"/>
                </a:solidFill>
                <a:latin typeface="Corbel" panose="020B0503020204020204" pitchFamily="34" charset="0"/>
              </a:rPr>
              <a:t>ABSOLUE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9" name="Text Box 10">
            <a:extLst>
              <a:ext uri="{FF2B5EF4-FFF2-40B4-BE49-F238E27FC236}">
                <a16:creationId xmlns:a16="http://schemas.microsoft.com/office/drawing/2014/main" id="{C1EA17AE-C944-45A1-8752-7053B84DA6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9768" y="3199604"/>
            <a:ext cx="2327908" cy="170824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fr-FR" altLang="fr-FR" sz="1200" b="1" dirty="0">
                <a:solidFill>
                  <a:schemeClr val="accent6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Souveraineté de la nation. Louis XVI : Roi des Français voit ses pouvoirs limités par une Constitution.</a:t>
            </a:r>
          </a:p>
          <a:p>
            <a:pPr algn="ctr"/>
            <a:r>
              <a:rPr lang="fr-FR" altLang="fr-FR" sz="1200" b="1" dirty="0">
                <a:solidFill>
                  <a:schemeClr val="accent6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Français = Citoyens</a:t>
            </a:r>
          </a:p>
          <a:p>
            <a:pPr algn="ctr"/>
            <a:r>
              <a:rPr lang="fr-FR" altLang="fr-FR" sz="1200" b="1" dirty="0">
                <a:solidFill>
                  <a:schemeClr val="accent6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Droits de l’homme (DDHC)</a:t>
            </a:r>
          </a:p>
          <a:p>
            <a:pPr algn="ctr"/>
            <a:r>
              <a:rPr lang="fr-FR" altLang="fr-FR" sz="1200" b="1" dirty="0">
                <a:solidFill>
                  <a:schemeClr val="accent6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Egalité devant la loi</a:t>
            </a:r>
          </a:p>
          <a:p>
            <a:pPr algn="ctr"/>
            <a:r>
              <a:rPr lang="fr-FR" altLang="fr-FR" sz="1200" b="1" dirty="0">
                <a:solidFill>
                  <a:srgbClr val="FF0000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Mais droit de véto du Roi</a:t>
            </a:r>
          </a:p>
          <a:p>
            <a:pPr algn="ctr"/>
            <a:r>
              <a:rPr lang="fr-FR" altLang="fr-FR" sz="1200" b="1" dirty="0">
                <a:solidFill>
                  <a:srgbClr val="FF0000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 citoyens actifs et passifs 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FCBA148D-7C83-402E-83FE-3F6D9BBFF9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9423" y="1260924"/>
            <a:ext cx="786370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fr-FR" altLang="fr-FR" b="1" dirty="0">
                <a:solidFill>
                  <a:srgbClr val="FF0000"/>
                </a:solidFill>
                <a:latin typeface="Corbel" panose="020B0503020204020204" pitchFamily="34" charset="0"/>
              </a:rPr>
              <a:t>1792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A8CA8CF3-AB66-4D5F-A37E-F23F30B092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7110" y="1223567"/>
            <a:ext cx="1110018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fr-FR" altLang="fr-FR" b="1" dirty="0">
                <a:latin typeface="Corbel" panose="020B0503020204020204" pitchFamily="34" charset="0"/>
              </a:rPr>
              <a:t>1804-15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1BEDD7FC-1659-4DB9-A914-FE9E371F9B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6762" y="1247017"/>
            <a:ext cx="1110018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fr-FR" altLang="fr-FR" b="1" dirty="0">
                <a:latin typeface="Corbel" panose="020B0503020204020204" pitchFamily="34" charset="0"/>
              </a:rPr>
              <a:t>1848-51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5E59703F-CF85-4755-8282-EF1895E93E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18814" y="1244559"/>
            <a:ext cx="1242803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fr-FR" altLang="fr-FR" b="1" dirty="0">
                <a:solidFill>
                  <a:srgbClr val="FF0000"/>
                </a:solidFill>
                <a:latin typeface="Corbel" panose="020B0503020204020204" pitchFamily="34" charset="0"/>
              </a:rPr>
              <a:t>1871</a:t>
            </a:r>
            <a:r>
              <a:rPr lang="fr-FR" altLang="fr-FR" b="1" dirty="0">
                <a:latin typeface="Corbel" panose="020B0503020204020204" pitchFamily="34" charset="0"/>
              </a:rPr>
              <a:t>-1920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CACCC35-961A-471E-B85F-64B6FECC24B1}"/>
              </a:ext>
            </a:extLst>
          </p:cNvPr>
          <p:cNvSpPr/>
          <p:nvPr/>
        </p:nvSpPr>
        <p:spPr>
          <a:xfrm>
            <a:off x="2051108" y="1920501"/>
            <a:ext cx="1425085" cy="916263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tx1"/>
                </a:solidFill>
                <a:latin typeface="Corbel" panose="020B0503020204020204" pitchFamily="34" charset="0"/>
              </a:rPr>
              <a:t>MONARCHIE</a:t>
            </a:r>
          </a:p>
          <a:p>
            <a:pPr algn="ctr"/>
            <a:r>
              <a:rPr lang="fr-FR" sz="1400" b="1" dirty="0">
                <a:solidFill>
                  <a:schemeClr val="tx1"/>
                </a:solidFill>
                <a:latin typeface="Corbel" panose="020B0503020204020204" pitchFamily="34" charset="0"/>
              </a:rPr>
              <a:t>CONSTITUTIONNELLE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2F3AAB7-B7F6-4E43-83B9-0845A76A1F69}"/>
              </a:ext>
            </a:extLst>
          </p:cNvPr>
          <p:cNvSpPr/>
          <p:nvPr/>
        </p:nvSpPr>
        <p:spPr>
          <a:xfrm>
            <a:off x="3900809" y="1914147"/>
            <a:ext cx="1242186" cy="916263"/>
          </a:xfrm>
          <a:prstGeom prst="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74000">
                <a:schemeClr val="accent2">
                  <a:lumMod val="20000"/>
                  <a:lumOff val="80000"/>
                </a:schemeClr>
              </a:gs>
              <a:gs pos="83000">
                <a:schemeClr val="accent1">
                  <a:lumMod val="40000"/>
                  <a:lumOff val="60000"/>
                </a:schemeClr>
              </a:gs>
              <a:gs pos="97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tx1"/>
                </a:solidFill>
                <a:latin typeface="Corbel" panose="020B0503020204020204" pitchFamily="34" charset="0"/>
              </a:rPr>
              <a:t>I</a:t>
            </a:r>
            <a:r>
              <a:rPr lang="fr-FR" sz="1400" b="1" baseline="30000" dirty="0">
                <a:solidFill>
                  <a:schemeClr val="tx1"/>
                </a:solidFill>
                <a:latin typeface="Corbel" panose="020B0503020204020204" pitchFamily="34" charset="0"/>
              </a:rPr>
              <a:t>ère</a:t>
            </a:r>
            <a:r>
              <a:rPr lang="fr-FR" sz="1400" b="1" dirty="0">
                <a:solidFill>
                  <a:schemeClr val="tx1"/>
                </a:solidFill>
                <a:latin typeface="Corbel" panose="020B0503020204020204" pitchFamily="34" charset="0"/>
              </a:rPr>
              <a:t> REPUBLIQUE</a:t>
            </a:r>
          </a:p>
          <a:p>
            <a:pPr algn="ctr"/>
            <a:endParaRPr lang="fr-FR" sz="1400" dirty="0"/>
          </a:p>
        </p:txBody>
      </p:sp>
      <p:sp>
        <p:nvSpPr>
          <p:cNvPr id="16" name="Text Box 10">
            <a:extLst>
              <a:ext uri="{FF2B5EF4-FFF2-40B4-BE49-F238E27FC236}">
                <a16:creationId xmlns:a16="http://schemas.microsoft.com/office/drawing/2014/main" id="{A29B92DB-4EDC-4C82-A220-15375663EF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4998" y="3214264"/>
            <a:ext cx="1161382" cy="157415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fr-FR" altLang="fr-FR" sz="1200" b="1" dirty="0">
                <a:solidFill>
                  <a:schemeClr val="accent6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Mort du roi qui signe mort de la monarchie. Pleine souveraineté de la nation</a:t>
            </a:r>
          </a:p>
          <a:p>
            <a:pPr algn="ctr"/>
            <a:r>
              <a:rPr lang="fr-FR" altLang="fr-FR" sz="1200" b="1" dirty="0">
                <a:solidFill>
                  <a:srgbClr val="FF0000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Suffrage censitaire.</a:t>
            </a:r>
          </a:p>
          <a:p>
            <a:pPr algn="ctr"/>
            <a:endParaRPr lang="fr-FR" altLang="fr-FR" sz="1200" b="1" dirty="0">
              <a:solidFill>
                <a:srgbClr val="FF0000"/>
              </a:solidFill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fr-FR" altLang="fr-FR" sz="1200" b="1" dirty="0">
                <a:solidFill>
                  <a:schemeClr val="accent6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B68682F-17CD-42D6-B846-80B6EFB8D3D5}"/>
              </a:ext>
            </a:extLst>
          </p:cNvPr>
          <p:cNvSpPr/>
          <p:nvPr/>
        </p:nvSpPr>
        <p:spPr>
          <a:xfrm>
            <a:off x="5355505" y="1932286"/>
            <a:ext cx="895367" cy="916263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74000">
                <a:schemeClr val="accent2">
                  <a:lumMod val="20000"/>
                  <a:lumOff val="8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tx1"/>
                </a:solidFill>
                <a:latin typeface="Corbel" panose="020B0503020204020204" pitchFamily="34" charset="0"/>
              </a:rPr>
              <a:t>I</a:t>
            </a:r>
            <a:r>
              <a:rPr lang="fr-FR" sz="1400" b="1" baseline="30000" dirty="0">
                <a:solidFill>
                  <a:schemeClr val="tx1"/>
                </a:solidFill>
                <a:latin typeface="Corbel" panose="020B0503020204020204" pitchFamily="34" charset="0"/>
              </a:rPr>
              <a:t>er</a:t>
            </a:r>
            <a:r>
              <a:rPr lang="fr-FR" sz="1400" b="1" dirty="0">
                <a:solidFill>
                  <a:schemeClr val="tx1"/>
                </a:solidFill>
                <a:latin typeface="Corbel" panose="020B0503020204020204" pitchFamily="34" charset="0"/>
              </a:rPr>
              <a:t> EMPIRE</a:t>
            </a:r>
          </a:p>
          <a:p>
            <a:pPr algn="ctr"/>
            <a:endParaRPr lang="fr-FR" sz="14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5292A71-EBA3-4024-9F41-AD49B5341A17}"/>
              </a:ext>
            </a:extLst>
          </p:cNvPr>
          <p:cNvSpPr/>
          <p:nvPr/>
        </p:nvSpPr>
        <p:spPr>
          <a:xfrm>
            <a:off x="7712781" y="1931448"/>
            <a:ext cx="1110018" cy="9162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  <a:latin typeface="Corbel" panose="020B0503020204020204" pitchFamily="34" charset="0"/>
              </a:rPr>
              <a:t>II</a:t>
            </a:r>
            <a:r>
              <a:rPr lang="fr-FR" sz="1600" b="1" baseline="30000" dirty="0">
                <a:solidFill>
                  <a:schemeClr val="tx1"/>
                </a:solidFill>
                <a:latin typeface="Corbel" panose="020B0503020204020204" pitchFamily="34" charset="0"/>
              </a:rPr>
              <a:t>ème</a:t>
            </a:r>
            <a:r>
              <a:rPr lang="fr-FR" sz="1600" b="1" dirty="0">
                <a:solidFill>
                  <a:schemeClr val="tx1"/>
                </a:solidFill>
                <a:latin typeface="Corbel" panose="020B0503020204020204" pitchFamily="34" charset="0"/>
              </a:rPr>
              <a:t>  REPUBLIQUE</a:t>
            </a:r>
          </a:p>
          <a:p>
            <a:pPr algn="ctr"/>
            <a:endParaRPr lang="fr-FR" sz="16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C3A2A86-D482-4D1D-993B-D9FEFE33E204}"/>
              </a:ext>
            </a:extLst>
          </p:cNvPr>
          <p:cNvSpPr/>
          <p:nvPr/>
        </p:nvSpPr>
        <p:spPr>
          <a:xfrm>
            <a:off x="8989253" y="1932464"/>
            <a:ext cx="1110018" cy="916263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42000">
                <a:schemeClr val="accent2">
                  <a:lumMod val="20000"/>
                  <a:lumOff val="8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  <a:latin typeface="Corbel" panose="020B0503020204020204" pitchFamily="34" charset="0"/>
              </a:rPr>
              <a:t>II</a:t>
            </a:r>
            <a:r>
              <a:rPr lang="fr-FR" sz="1600" b="1" baseline="30000" dirty="0">
                <a:solidFill>
                  <a:schemeClr val="tx1"/>
                </a:solidFill>
                <a:latin typeface="Corbel" panose="020B0503020204020204" pitchFamily="34" charset="0"/>
              </a:rPr>
              <a:t>ème</a:t>
            </a:r>
            <a:r>
              <a:rPr lang="fr-FR" sz="1600" b="1" dirty="0">
                <a:solidFill>
                  <a:schemeClr val="tx1"/>
                </a:solidFill>
                <a:latin typeface="Corbel" panose="020B0503020204020204" pitchFamily="34" charset="0"/>
              </a:rPr>
              <a:t> EMPIRE</a:t>
            </a:r>
          </a:p>
          <a:p>
            <a:pPr algn="ctr"/>
            <a:endParaRPr lang="fr-FR" sz="16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6672C80-2087-4E1C-B358-280E45F2687B}"/>
              </a:ext>
            </a:extLst>
          </p:cNvPr>
          <p:cNvSpPr/>
          <p:nvPr/>
        </p:nvSpPr>
        <p:spPr>
          <a:xfrm>
            <a:off x="10311516" y="1933131"/>
            <a:ext cx="1110019" cy="9162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  <a:latin typeface="Corbel" panose="020B0503020204020204" pitchFamily="34" charset="0"/>
              </a:rPr>
              <a:t>III</a:t>
            </a:r>
            <a:r>
              <a:rPr lang="fr-FR" sz="1600" b="1" baseline="30000" dirty="0">
                <a:solidFill>
                  <a:schemeClr val="tx1"/>
                </a:solidFill>
                <a:latin typeface="Corbel" panose="020B0503020204020204" pitchFamily="34" charset="0"/>
              </a:rPr>
              <a:t>ème</a:t>
            </a:r>
            <a:r>
              <a:rPr lang="fr-FR" sz="1600" b="1" dirty="0">
                <a:solidFill>
                  <a:schemeClr val="tx1"/>
                </a:solidFill>
                <a:latin typeface="Corbel" panose="020B0503020204020204" pitchFamily="34" charset="0"/>
              </a:rPr>
              <a:t> REPUBLIQUE</a:t>
            </a:r>
          </a:p>
          <a:p>
            <a:pPr algn="ctr"/>
            <a:endParaRPr lang="fr-FR" sz="16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5328FDC-CC4C-4CD7-ABF9-E46D2C15F623}"/>
              </a:ext>
            </a:extLst>
          </p:cNvPr>
          <p:cNvSpPr/>
          <p:nvPr/>
        </p:nvSpPr>
        <p:spPr>
          <a:xfrm>
            <a:off x="6593682" y="1929970"/>
            <a:ext cx="969485" cy="916263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74000">
                <a:schemeClr val="accent2">
                  <a:lumMod val="20000"/>
                  <a:lumOff val="80000"/>
                </a:schemeClr>
              </a:gs>
              <a:gs pos="83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tx1"/>
                </a:solidFill>
                <a:latin typeface="Corbel" panose="020B0503020204020204" pitchFamily="34" charset="0"/>
              </a:rPr>
              <a:t>RESTAURATION</a:t>
            </a:r>
          </a:p>
          <a:p>
            <a:pPr algn="ctr"/>
            <a:endParaRPr lang="fr-FR" sz="1600" dirty="0"/>
          </a:p>
        </p:txBody>
      </p:sp>
      <p:sp>
        <p:nvSpPr>
          <p:cNvPr id="22" name="Text Box 9">
            <a:extLst>
              <a:ext uri="{FF2B5EF4-FFF2-40B4-BE49-F238E27FC236}">
                <a16:creationId xmlns:a16="http://schemas.microsoft.com/office/drawing/2014/main" id="{26DDA823-2464-46C4-BBAD-B5EEAA667D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0439" y="3307685"/>
            <a:ext cx="1161382" cy="136212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fr-FR" altLang="fr-FR" sz="1200" b="1" dirty="0">
                <a:solidFill>
                  <a:srgbClr val="FF0000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Empire</a:t>
            </a:r>
          </a:p>
          <a:p>
            <a:pPr algn="ctr"/>
            <a:r>
              <a:rPr lang="fr-FR" altLang="fr-FR" sz="1200" b="1" dirty="0">
                <a:solidFill>
                  <a:srgbClr val="FF0000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Napoléon. Concentration des pouvoirs.</a:t>
            </a:r>
          </a:p>
          <a:p>
            <a:pPr algn="ctr"/>
            <a:r>
              <a:rPr lang="fr-FR" altLang="fr-FR" sz="1200" b="1" dirty="0">
                <a:solidFill>
                  <a:srgbClr val="FF0000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Noblesse</a:t>
            </a:r>
          </a:p>
          <a:p>
            <a:pPr algn="ctr"/>
            <a:r>
              <a:rPr lang="fr-FR" altLang="fr-FR" sz="1200" b="1" dirty="0">
                <a:solidFill>
                  <a:schemeClr val="accent6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Code civil</a:t>
            </a:r>
          </a:p>
          <a:p>
            <a:pPr algn="ctr"/>
            <a:r>
              <a:rPr lang="fr-FR" altLang="fr-FR" sz="1200" b="1" dirty="0">
                <a:solidFill>
                  <a:schemeClr val="accent6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Plébiscite</a:t>
            </a:r>
          </a:p>
          <a:p>
            <a:pPr algn="ctr"/>
            <a:endParaRPr lang="fr-FR" altLang="fr-FR" sz="1200" b="1" dirty="0">
              <a:solidFill>
                <a:schemeClr val="accent1"/>
              </a:solidFill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 Box 8">
            <a:extLst>
              <a:ext uri="{FF2B5EF4-FFF2-40B4-BE49-F238E27FC236}">
                <a16:creationId xmlns:a16="http://schemas.microsoft.com/office/drawing/2014/main" id="{78BCE4A9-3BB7-498C-B998-9C6C725C06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3682" y="3302835"/>
            <a:ext cx="1042792" cy="16926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fr-FR" altLang="fr-FR" sz="1200" b="1" dirty="0">
                <a:solidFill>
                  <a:srgbClr val="FF0000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Légitimisme vs </a:t>
            </a:r>
            <a:r>
              <a:rPr lang="fr-FR" altLang="fr-FR" sz="1200" b="1" dirty="0">
                <a:solidFill>
                  <a:schemeClr val="accent6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démocratie et souveraineté de la nation (Louis-Philippe Ier) </a:t>
            </a:r>
          </a:p>
        </p:txBody>
      </p:sp>
      <p:sp>
        <p:nvSpPr>
          <p:cNvPr id="24" name="Text Box 8">
            <a:extLst>
              <a:ext uri="{FF2B5EF4-FFF2-40B4-BE49-F238E27FC236}">
                <a16:creationId xmlns:a16="http://schemas.microsoft.com/office/drawing/2014/main" id="{63C50B5A-993F-4842-9D23-568EB61178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53638" y="3302037"/>
            <a:ext cx="1425776" cy="241426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fr-FR" altLang="fr-FR" sz="1200" b="1" dirty="0">
                <a:solidFill>
                  <a:schemeClr val="accent6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Valeurs de 1789</a:t>
            </a:r>
          </a:p>
          <a:p>
            <a:pPr algn="ctr"/>
            <a:r>
              <a:rPr lang="fr-FR" altLang="fr-FR" sz="1200" b="1" dirty="0">
                <a:solidFill>
                  <a:schemeClr val="accent6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Symboles républicains (hymne, drapeau, devise, Marianne)</a:t>
            </a:r>
          </a:p>
          <a:p>
            <a:pPr algn="ctr"/>
            <a:r>
              <a:rPr lang="fr-FR" altLang="fr-FR" sz="1200" b="1" dirty="0">
                <a:solidFill>
                  <a:schemeClr val="accent6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Service militaire</a:t>
            </a:r>
          </a:p>
          <a:p>
            <a:pPr algn="ctr"/>
            <a:r>
              <a:rPr lang="fr-FR" altLang="fr-FR" sz="1200" b="1" dirty="0">
                <a:solidFill>
                  <a:schemeClr val="accent6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Souveraineté nationale.</a:t>
            </a:r>
          </a:p>
          <a:p>
            <a:pPr algn="ctr"/>
            <a:r>
              <a:rPr lang="fr-FR" altLang="fr-FR" sz="1200" b="1" dirty="0">
                <a:solidFill>
                  <a:srgbClr val="FF0000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Mais République conservatrice et Statut de l’Indigénat dans les colonies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1EBDFD53-0954-455C-80BE-1FBE38B0FA07}"/>
              </a:ext>
            </a:extLst>
          </p:cNvPr>
          <p:cNvSpPr txBox="1"/>
          <p:nvPr/>
        </p:nvSpPr>
        <p:spPr>
          <a:xfrm>
            <a:off x="7650" y="-58597"/>
            <a:ext cx="1219104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Un</a:t>
            </a:r>
            <a:r>
              <a:rPr lang="fr-FR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processus séculaire de démocratisation et de libéralisation (politique, économique) en France et en Europe marqué par des révolutions : </a:t>
            </a:r>
            <a:r>
              <a:rPr lang="fr-FR" sz="1600" b="1" i="1" dirty="0">
                <a:solidFill>
                  <a:schemeClr val="accent6"/>
                </a:solidFill>
              </a:rPr>
              <a:t>avancées </a:t>
            </a:r>
            <a:r>
              <a:rPr lang="fr-FR" sz="16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et </a:t>
            </a:r>
            <a:r>
              <a:rPr lang="fr-FR" sz="1600" b="1" i="1" dirty="0">
                <a:solidFill>
                  <a:srgbClr val="FF0000"/>
                </a:solidFill>
              </a:rPr>
              <a:t>reculs </a:t>
            </a:r>
            <a:r>
              <a:rPr lang="fr-FR" sz="1600" b="1" i="1" dirty="0">
                <a:solidFill>
                  <a:schemeClr val="accent1"/>
                </a:solidFill>
              </a:rPr>
              <a:t>(version prof)</a:t>
            </a:r>
            <a:endParaRPr lang="fr-FR" sz="1600" b="1" dirty="0">
              <a:solidFill>
                <a:schemeClr val="accent1"/>
              </a:solidFill>
            </a:endParaRPr>
          </a:p>
        </p:txBody>
      </p:sp>
      <p:sp>
        <p:nvSpPr>
          <p:cNvPr id="32" name="Text Box 8">
            <a:extLst>
              <a:ext uri="{FF2B5EF4-FFF2-40B4-BE49-F238E27FC236}">
                <a16:creationId xmlns:a16="http://schemas.microsoft.com/office/drawing/2014/main" id="{7E73A7B0-E9CA-47EB-B32B-4081B70EAB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45885" y="3339153"/>
            <a:ext cx="1053386" cy="142407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fr-FR" altLang="fr-FR" sz="1200" b="1" dirty="0">
                <a:solidFill>
                  <a:schemeClr val="accent6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Napoléon III</a:t>
            </a:r>
          </a:p>
          <a:p>
            <a:pPr algn="ctr"/>
            <a:r>
              <a:rPr lang="fr-FR" altLang="fr-FR" sz="1200" b="1" dirty="0">
                <a:solidFill>
                  <a:schemeClr val="accent6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Plébiscité par les Français </a:t>
            </a:r>
            <a:r>
              <a:rPr lang="fr-FR" altLang="fr-FR" sz="1200" b="1" dirty="0">
                <a:solidFill>
                  <a:srgbClr val="FF0000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mais </a:t>
            </a:r>
            <a:r>
              <a:rPr lang="fr-FR" altLang="fr-FR" sz="1200" b="1" dirty="0" err="1">
                <a:solidFill>
                  <a:srgbClr val="FF0000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illibéralisme</a:t>
            </a:r>
            <a:r>
              <a:rPr lang="fr-FR" altLang="fr-FR" sz="1200" b="1" dirty="0">
                <a:solidFill>
                  <a:srgbClr val="FF0000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fr-FR" altLang="fr-FR" sz="1200" b="1" dirty="0">
              <a:solidFill>
                <a:schemeClr val="accent1"/>
              </a:solidFill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Text Box 8">
            <a:extLst>
              <a:ext uri="{FF2B5EF4-FFF2-40B4-BE49-F238E27FC236}">
                <a16:creationId xmlns:a16="http://schemas.microsoft.com/office/drawing/2014/main" id="{FCB97CAA-833F-471B-8CCD-FF2E5C7C76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33557" y="3305038"/>
            <a:ext cx="1236544" cy="16926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fr-FR" altLang="fr-FR" sz="1200" b="1" dirty="0">
                <a:solidFill>
                  <a:schemeClr val="accent6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Suffrage universel masculin </a:t>
            </a:r>
          </a:p>
          <a:p>
            <a:pPr algn="ctr"/>
            <a:r>
              <a:rPr lang="fr-FR" altLang="fr-FR" sz="1200" b="1" dirty="0">
                <a:solidFill>
                  <a:schemeClr val="accent6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Abolition de l’esclavage</a:t>
            </a:r>
          </a:p>
          <a:p>
            <a:pPr algn="ctr"/>
            <a:r>
              <a:rPr lang="fr-FR" altLang="fr-FR" sz="1200" b="1" dirty="0">
                <a:solidFill>
                  <a:srgbClr val="FF0000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Egalité uniquement politique mais non sociale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1242A09-9568-3F4E-A0D7-4F5A6602D29C}"/>
              </a:ext>
            </a:extLst>
          </p:cNvPr>
          <p:cNvSpPr/>
          <p:nvPr/>
        </p:nvSpPr>
        <p:spPr>
          <a:xfrm>
            <a:off x="2277370" y="677039"/>
            <a:ext cx="622852" cy="35780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4F92F19-F55A-6B4E-AA1D-F71C00EB2109}"/>
              </a:ext>
            </a:extLst>
          </p:cNvPr>
          <p:cNvSpPr/>
          <p:nvPr/>
        </p:nvSpPr>
        <p:spPr>
          <a:xfrm>
            <a:off x="6133217" y="668961"/>
            <a:ext cx="622852" cy="3578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BF520DF7-24E9-BA4F-A5BC-5B278536BEDE}"/>
              </a:ext>
            </a:extLst>
          </p:cNvPr>
          <p:cNvSpPr txBox="1"/>
          <p:nvPr/>
        </p:nvSpPr>
        <p:spPr>
          <a:xfrm>
            <a:off x="3429176" y="670639"/>
            <a:ext cx="2394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Recul de la démocratie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56F3D057-BD26-E243-BAF0-07C96DF7E4DA}"/>
              </a:ext>
            </a:extLst>
          </p:cNvPr>
          <p:cNvSpPr txBox="1"/>
          <p:nvPr/>
        </p:nvSpPr>
        <p:spPr>
          <a:xfrm>
            <a:off x="7277636" y="660338"/>
            <a:ext cx="2807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accent6"/>
                </a:solidFill>
              </a:rPr>
              <a:t>Avancées de la démocratie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69D8591C-01CC-9CE2-9A54-6B2E4DFB14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524" y="2896246"/>
            <a:ext cx="8397275" cy="3385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fr-FR" altLang="fr-FR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  <a:t>Concurrence des cultures politiques et facteurs de déstabilisation : un siècle « </a:t>
            </a:r>
            <a:r>
              <a:rPr lang="fr-FR" altLang="fr-FR" sz="16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  <a:t>intranquille</a:t>
            </a:r>
            <a:r>
              <a:rPr lang="fr-FR" altLang="fr-FR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  <a:t> » 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E1826CDB-E32F-9761-73C3-C015CABA08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847" y="4907846"/>
            <a:ext cx="4605719" cy="3385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fr-FR" altLang="fr-FR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  <a:t>Le « siècle des possibles » : exemples de scénarii  </a:t>
            </a:r>
          </a:p>
        </p:txBody>
      </p:sp>
      <p:sp>
        <p:nvSpPr>
          <p:cNvPr id="41" name="Explosion 2 40">
            <a:extLst>
              <a:ext uri="{FF2B5EF4-FFF2-40B4-BE49-F238E27FC236}">
                <a16:creationId xmlns:a16="http://schemas.microsoft.com/office/drawing/2014/main" id="{3050230A-6988-FF8D-068C-EBC89BC34C85}"/>
              </a:ext>
            </a:extLst>
          </p:cNvPr>
          <p:cNvSpPr/>
          <p:nvPr/>
        </p:nvSpPr>
        <p:spPr>
          <a:xfrm>
            <a:off x="1435793" y="2225993"/>
            <a:ext cx="878078" cy="915487"/>
          </a:xfrm>
          <a:prstGeom prst="irregularSeal2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45817887-8235-3F75-187B-6BF37BD5CA96}"/>
              </a:ext>
            </a:extLst>
          </p:cNvPr>
          <p:cNvSpPr txBox="1"/>
          <p:nvPr/>
        </p:nvSpPr>
        <p:spPr>
          <a:xfrm>
            <a:off x="1507354" y="2438324"/>
            <a:ext cx="8345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/>
              <a:t>Révolution française</a:t>
            </a:r>
          </a:p>
        </p:txBody>
      </p:sp>
      <p:sp>
        <p:nvSpPr>
          <p:cNvPr id="43" name="Explosion 2 42">
            <a:extLst>
              <a:ext uri="{FF2B5EF4-FFF2-40B4-BE49-F238E27FC236}">
                <a16:creationId xmlns:a16="http://schemas.microsoft.com/office/drawing/2014/main" id="{891EB3F8-9EB0-B363-92FF-9FCDD04F1DA4}"/>
              </a:ext>
            </a:extLst>
          </p:cNvPr>
          <p:cNvSpPr/>
          <p:nvPr/>
        </p:nvSpPr>
        <p:spPr>
          <a:xfrm>
            <a:off x="3260433" y="1957297"/>
            <a:ext cx="878078" cy="915487"/>
          </a:xfrm>
          <a:prstGeom prst="irregularSeal2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5" name="Explosion 2 44">
            <a:extLst>
              <a:ext uri="{FF2B5EF4-FFF2-40B4-BE49-F238E27FC236}">
                <a16:creationId xmlns:a16="http://schemas.microsoft.com/office/drawing/2014/main" id="{69B90D0D-42C4-CD26-761D-9758B4DA1511}"/>
              </a:ext>
            </a:extLst>
          </p:cNvPr>
          <p:cNvSpPr/>
          <p:nvPr/>
        </p:nvSpPr>
        <p:spPr>
          <a:xfrm>
            <a:off x="4866153" y="2276615"/>
            <a:ext cx="808578" cy="621912"/>
          </a:xfrm>
          <a:prstGeom prst="irregularSeal2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A13219F5-1C0A-068E-2212-E8D0A52CF324}"/>
              </a:ext>
            </a:extLst>
          </p:cNvPr>
          <p:cNvSpPr txBox="1"/>
          <p:nvPr/>
        </p:nvSpPr>
        <p:spPr>
          <a:xfrm>
            <a:off x="3278826" y="2235244"/>
            <a:ext cx="7434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/>
              <a:t>Prise des Tuileries</a:t>
            </a: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693A59D5-4DB5-DA86-D0E2-A0BFED6D9CDA}"/>
              </a:ext>
            </a:extLst>
          </p:cNvPr>
          <p:cNvSpPr txBox="1"/>
          <p:nvPr/>
        </p:nvSpPr>
        <p:spPr>
          <a:xfrm>
            <a:off x="4872237" y="2397440"/>
            <a:ext cx="102652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/>
              <a:t>Terreur, Guerres</a:t>
            </a:r>
          </a:p>
          <a:p>
            <a:r>
              <a:rPr lang="fr-FR" sz="1100" b="1" dirty="0"/>
              <a:t>Coup d’Etat</a:t>
            </a:r>
          </a:p>
        </p:txBody>
      </p:sp>
      <p:sp>
        <p:nvSpPr>
          <p:cNvPr id="48" name="Explosion 2 47">
            <a:extLst>
              <a:ext uri="{FF2B5EF4-FFF2-40B4-BE49-F238E27FC236}">
                <a16:creationId xmlns:a16="http://schemas.microsoft.com/office/drawing/2014/main" id="{749E3397-1AF3-027D-A21E-9121CE3A20AD}"/>
              </a:ext>
            </a:extLst>
          </p:cNvPr>
          <p:cNvSpPr/>
          <p:nvPr/>
        </p:nvSpPr>
        <p:spPr>
          <a:xfrm>
            <a:off x="6081572" y="2290176"/>
            <a:ext cx="808578" cy="621912"/>
          </a:xfrm>
          <a:prstGeom prst="irregularSeal2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9" name="Explosion 2 48">
            <a:extLst>
              <a:ext uri="{FF2B5EF4-FFF2-40B4-BE49-F238E27FC236}">
                <a16:creationId xmlns:a16="http://schemas.microsoft.com/office/drawing/2014/main" id="{FD649EC9-0191-9730-A083-739232893746}"/>
              </a:ext>
            </a:extLst>
          </p:cNvPr>
          <p:cNvSpPr/>
          <p:nvPr/>
        </p:nvSpPr>
        <p:spPr>
          <a:xfrm>
            <a:off x="7281649" y="2378632"/>
            <a:ext cx="808578" cy="621912"/>
          </a:xfrm>
          <a:prstGeom prst="irregularSeal2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0" name="Explosion 2 49">
            <a:extLst>
              <a:ext uri="{FF2B5EF4-FFF2-40B4-BE49-F238E27FC236}">
                <a16:creationId xmlns:a16="http://schemas.microsoft.com/office/drawing/2014/main" id="{0B6E384D-3C59-1871-E824-4460639EC0B4}"/>
              </a:ext>
            </a:extLst>
          </p:cNvPr>
          <p:cNvSpPr/>
          <p:nvPr/>
        </p:nvSpPr>
        <p:spPr>
          <a:xfrm>
            <a:off x="8568124" y="2346084"/>
            <a:ext cx="808578" cy="621912"/>
          </a:xfrm>
          <a:prstGeom prst="irregularSeal2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1" name="ZoneTexte 50">
            <a:extLst>
              <a:ext uri="{FF2B5EF4-FFF2-40B4-BE49-F238E27FC236}">
                <a16:creationId xmlns:a16="http://schemas.microsoft.com/office/drawing/2014/main" id="{1F5FEE6B-6D68-906B-F08C-5FC8C08D7B0F}"/>
              </a:ext>
            </a:extLst>
          </p:cNvPr>
          <p:cNvSpPr txBox="1"/>
          <p:nvPr/>
        </p:nvSpPr>
        <p:spPr>
          <a:xfrm>
            <a:off x="6127700" y="2423013"/>
            <a:ext cx="11935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/>
              <a:t>Congrès de Vienne</a:t>
            </a:r>
          </a:p>
        </p:txBody>
      </p:sp>
      <p:sp>
        <p:nvSpPr>
          <p:cNvPr id="52" name="ZoneTexte 51">
            <a:extLst>
              <a:ext uri="{FF2B5EF4-FFF2-40B4-BE49-F238E27FC236}">
                <a16:creationId xmlns:a16="http://schemas.microsoft.com/office/drawing/2014/main" id="{5F784312-054A-5E2C-729F-18B49E7684E6}"/>
              </a:ext>
            </a:extLst>
          </p:cNvPr>
          <p:cNvSpPr txBox="1"/>
          <p:nvPr/>
        </p:nvSpPr>
        <p:spPr>
          <a:xfrm>
            <a:off x="7102395" y="2442234"/>
            <a:ext cx="104419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/>
              <a:t>Révolutions de 1830 et 1848 </a:t>
            </a:r>
          </a:p>
        </p:txBody>
      </p:sp>
      <p:sp>
        <p:nvSpPr>
          <p:cNvPr id="53" name="ZoneTexte 52">
            <a:extLst>
              <a:ext uri="{FF2B5EF4-FFF2-40B4-BE49-F238E27FC236}">
                <a16:creationId xmlns:a16="http://schemas.microsoft.com/office/drawing/2014/main" id="{D21F7E2A-376A-EDDA-613E-0A93DF84B06D}"/>
              </a:ext>
            </a:extLst>
          </p:cNvPr>
          <p:cNvSpPr txBox="1"/>
          <p:nvPr/>
        </p:nvSpPr>
        <p:spPr>
          <a:xfrm>
            <a:off x="8608090" y="2465606"/>
            <a:ext cx="8886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/>
              <a:t>Coup d’Etat</a:t>
            </a:r>
          </a:p>
        </p:txBody>
      </p:sp>
      <p:sp>
        <p:nvSpPr>
          <p:cNvPr id="58" name="ZoneTexte 57">
            <a:extLst>
              <a:ext uri="{FF2B5EF4-FFF2-40B4-BE49-F238E27FC236}">
                <a16:creationId xmlns:a16="http://schemas.microsoft.com/office/drawing/2014/main" id="{29B167B0-F690-C0CE-45EE-53E09FC0A9A7}"/>
              </a:ext>
            </a:extLst>
          </p:cNvPr>
          <p:cNvSpPr txBox="1"/>
          <p:nvPr/>
        </p:nvSpPr>
        <p:spPr>
          <a:xfrm>
            <a:off x="7394034" y="5178545"/>
            <a:ext cx="2307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i="1" dirty="0"/>
              <a:t>?(4) : </a:t>
            </a:r>
            <a:r>
              <a:rPr lang="fr-FR" sz="1200" i="1" dirty="0"/>
              <a:t>Monarchie limitée ou République modérée ou République radicale ? </a:t>
            </a:r>
          </a:p>
        </p:txBody>
      </p:sp>
      <p:sp>
        <p:nvSpPr>
          <p:cNvPr id="64" name="ZoneTexte 63">
            <a:extLst>
              <a:ext uri="{FF2B5EF4-FFF2-40B4-BE49-F238E27FC236}">
                <a16:creationId xmlns:a16="http://schemas.microsoft.com/office/drawing/2014/main" id="{6F9C3891-0E48-025F-2F36-0B1A79B792EB}"/>
              </a:ext>
            </a:extLst>
          </p:cNvPr>
          <p:cNvSpPr txBox="1"/>
          <p:nvPr/>
        </p:nvSpPr>
        <p:spPr>
          <a:xfrm>
            <a:off x="323819" y="5195121"/>
            <a:ext cx="34545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i="1" dirty="0"/>
              <a:t>?(1) (2) : </a:t>
            </a:r>
            <a:r>
              <a:rPr lang="fr-FR" sz="1200" i="1" dirty="0"/>
              <a:t>Monarchie absolue ? Monarchie limitée ? République ? Ex : Etats Généraux et Serment du </a:t>
            </a:r>
            <a:r>
              <a:rPr lang="fr-FR" sz="1200" i="1" dirty="0" err="1"/>
              <a:t>JdP</a:t>
            </a:r>
            <a:endParaRPr lang="fr-FR" sz="1200" i="1" dirty="0"/>
          </a:p>
          <a:p>
            <a:r>
              <a:rPr lang="fr-FR" sz="1200" i="1" dirty="0"/>
              <a:t>(PPO : Procès et mort du Roi)</a:t>
            </a:r>
          </a:p>
        </p:txBody>
      </p:sp>
      <p:sp>
        <p:nvSpPr>
          <p:cNvPr id="67" name="ZoneTexte 66">
            <a:extLst>
              <a:ext uri="{FF2B5EF4-FFF2-40B4-BE49-F238E27FC236}">
                <a16:creationId xmlns:a16="http://schemas.microsoft.com/office/drawing/2014/main" id="{4F21C672-30C5-D6B2-3DCB-D504702294FD}"/>
              </a:ext>
            </a:extLst>
          </p:cNvPr>
          <p:cNvSpPr txBox="1"/>
          <p:nvPr/>
        </p:nvSpPr>
        <p:spPr>
          <a:xfrm>
            <a:off x="4110900" y="5163712"/>
            <a:ext cx="2691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i="1" dirty="0"/>
              <a:t>?(3) : </a:t>
            </a:r>
            <a:r>
              <a:rPr lang="fr-FR" sz="1200" i="1" dirty="0"/>
              <a:t>République modérée ou radicale ? PPO : Lamartine</a:t>
            </a:r>
          </a:p>
        </p:txBody>
      </p:sp>
      <p:sp>
        <p:nvSpPr>
          <p:cNvPr id="69" name="ZoneTexte 68">
            <a:extLst>
              <a:ext uri="{FF2B5EF4-FFF2-40B4-BE49-F238E27FC236}">
                <a16:creationId xmlns:a16="http://schemas.microsoft.com/office/drawing/2014/main" id="{DD547CA6-305F-6A22-D9EA-1645901FB4CF}"/>
              </a:ext>
            </a:extLst>
          </p:cNvPr>
          <p:cNvSpPr txBox="1"/>
          <p:nvPr/>
        </p:nvSpPr>
        <p:spPr>
          <a:xfrm>
            <a:off x="375847" y="5926716"/>
            <a:ext cx="2985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Contexte économique et social</a:t>
            </a:r>
          </a:p>
        </p:txBody>
      </p:sp>
      <p:sp>
        <p:nvSpPr>
          <p:cNvPr id="71" name="ZoneTexte 70">
            <a:extLst>
              <a:ext uri="{FF2B5EF4-FFF2-40B4-BE49-F238E27FC236}">
                <a16:creationId xmlns:a16="http://schemas.microsoft.com/office/drawing/2014/main" id="{0D716F9F-A51C-6188-8793-C735408890AB}"/>
              </a:ext>
            </a:extLst>
          </p:cNvPr>
          <p:cNvSpPr txBox="1"/>
          <p:nvPr/>
        </p:nvSpPr>
        <p:spPr>
          <a:xfrm>
            <a:off x="6042426" y="6292565"/>
            <a:ext cx="5798689" cy="52322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/>
              <a:t>Mutations économiques (essor des villes et de l’industrie, chemins de fer…) et sociales (inégalités, paternalisme) … 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7DBF1B79-BF21-0EA5-6E49-35877B4AB4CA}"/>
              </a:ext>
            </a:extLst>
          </p:cNvPr>
          <p:cNvSpPr/>
          <p:nvPr/>
        </p:nvSpPr>
        <p:spPr>
          <a:xfrm>
            <a:off x="180624" y="692367"/>
            <a:ext cx="622852" cy="35780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ZoneTexte 74">
            <a:extLst>
              <a:ext uri="{FF2B5EF4-FFF2-40B4-BE49-F238E27FC236}">
                <a16:creationId xmlns:a16="http://schemas.microsoft.com/office/drawing/2014/main" id="{73F78164-F84B-2007-A008-4B171BCC1226}"/>
              </a:ext>
            </a:extLst>
          </p:cNvPr>
          <p:cNvSpPr txBox="1"/>
          <p:nvPr/>
        </p:nvSpPr>
        <p:spPr>
          <a:xfrm>
            <a:off x="892774" y="692367"/>
            <a:ext cx="14226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Absence de </a:t>
            </a:r>
          </a:p>
          <a:p>
            <a:r>
              <a:rPr lang="fr-FR" dirty="0"/>
              <a:t>Démocratie </a:t>
            </a:r>
          </a:p>
        </p:txBody>
      </p:sp>
      <p:sp>
        <p:nvSpPr>
          <p:cNvPr id="76" name="ZoneTexte 75">
            <a:extLst>
              <a:ext uri="{FF2B5EF4-FFF2-40B4-BE49-F238E27FC236}">
                <a16:creationId xmlns:a16="http://schemas.microsoft.com/office/drawing/2014/main" id="{1C651352-BEEC-A6FA-5ECD-2100649AA3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7424" y="1260797"/>
            <a:ext cx="1242803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fr-FR" altLang="fr-FR" b="1" dirty="0">
                <a:latin typeface="Corbel" panose="020B0503020204020204" pitchFamily="34" charset="0"/>
              </a:rPr>
              <a:t>1815-</a:t>
            </a:r>
            <a:r>
              <a:rPr lang="fr-FR" altLang="fr-FR" b="1" dirty="0">
                <a:solidFill>
                  <a:srgbClr val="FF0000"/>
                </a:solidFill>
                <a:latin typeface="Corbel" panose="020B0503020204020204" pitchFamily="34" charset="0"/>
              </a:rPr>
              <a:t>1848</a:t>
            </a:r>
          </a:p>
        </p:txBody>
      </p:sp>
      <p:sp>
        <p:nvSpPr>
          <p:cNvPr id="79" name="Explosion 2 78">
            <a:extLst>
              <a:ext uri="{FF2B5EF4-FFF2-40B4-BE49-F238E27FC236}">
                <a16:creationId xmlns:a16="http://schemas.microsoft.com/office/drawing/2014/main" id="{E5E3F577-0F55-C1A2-FBA2-EE37E602F060}"/>
              </a:ext>
            </a:extLst>
          </p:cNvPr>
          <p:cNvSpPr/>
          <p:nvPr/>
        </p:nvSpPr>
        <p:spPr>
          <a:xfrm flipH="1">
            <a:off x="9045885" y="6497447"/>
            <a:ext cx="256059" cy="328277"/>
          </a:xfrm>
          <a:prstGeom prst="irregularSeal2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3" name="ZoneTexte 82">
            <a:extLst>
              <a:ext uri="{FF2B5EF4-FFF2-40B4-BE49-F238E27FC236}">
                <a16:creationId xmlns:a16="http://schemas.microsoft.com/office/drawing/2014/main" id="{AF74436C-0E38-A48C-2DB3-C2AD3CC3171E}"/>
              </a:ext>
            </a:extLst>
          </p:cNvPr>
          <p:cNvSpPr txBox="1"/>
          <p:nvPr/>
        </p:nvSpPr>
        <p:spPr>
          <a:xfrm>
            <a:off x="9393441" y="6477901"/>
            <a:ext cx="244767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rgbClr val="7030A0"/>
                </a:solidFill>
              </a:rPr>
              <a:t>Irruption des questions sociales  dans le champ du politique</a:t>
            </a:r>
          </a:p>
        </p:txBody>
      </p:sp>
      <p:sp>
        <p:nvSpPr>
          <p:cNvPr id="86" name="ZoneTexte 85">
            <a:extLst>
              <a:ext uri="{FF2B5EF4-FFF2-40B4-BE49-F238E27FC236}">
                <a16:creationId xmlns:a16="http://schemas.microsoft.com/office/drawing/2014/main" id="{9359D140-EF28-A605-7090-9174C1FBE091}"/>
              </a:ext>
            </a:extLst>
          </p:cNvPr>
          <p:cNvSpPr txBox="1"/>
          <p:nvPr/>
        </p:nvSpPr>
        <p:spPr>
          <a:xfrm>
            <a:off x="8093810" y="1314182"/>
            <a:ext cx="5160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/>
              <a:t>(3)</a:t>
            </a:r>
            <a:endParaRPr lang="fr-FR" b="1" dirty="0"/>
          </a:p>
        </p:txBody>
      </p:sp>
      <p:sp>
        <p:nvSpPr>
          <p:cNvPr id="87" name="ZoneTexte 86">
            <a:extLst>
              <a:ext uri="{FF2B5EF4-FFF2-40B4-BE49-F238E27FC236}">
                <a16:creationId xmlns:a16="http://schemas.microsoft.com/office/drawing/2014/main" id="{86B2E90C-F5A4-F099-6C6C-5AEC713217B6}"/>
              </a:ext>
            </a:extLst>
          </p:cNvPr>
          <p:cNvSpPr txBox="1"/>
          <p:nvPr/>
        </p:nvSpPr>
        <p:spPr>
          <a:xfrm>
            <a:off x="9860101" y="1370001"/>
            <a:ext cx="5174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/>
              <a:t>(4)</a:t>
            </a:r>
          </a:p>
        </p:txBody>
      </p:sp>
      <p:sp>
        <p:nvSpPr>
          <p:cNvPr id="92" name="ZoneTexte 91">
            <a:extLst>
              <a:ext uri="{FF2B5EF4-FFF2-40B4-BE49-F238E27FC236}">
                <a16:creationId xmlns:a16="http://schemas.microsoft.com/office/drawing/2014/main" id="{FAAD7141-943D-A9D6-DF99-8D6F3FD1ED90}"/>
              </a:ext>
            </a:extLst>
          </p:cNvPr>
          <p:cNvSpPr txBox="1"/>
          <p:nvPr/>
        </p:nvSpPr>
        <p:spPr>
          <a:xfrm>
            <a:off x="4284807" y="1332127"/>
            <a:ext cx="3982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/>
              <a:t>(2)</a:t>
            </a:r>
            <a:endParaRPr lang="fr-FR" b="1" dirty="0"/>
          </a:p>
        </p:txBody>
      </p:sp>
      <p:sp>
        <p:nvSpPr>
          <p:cNvPr id="93" name="ZoneTexte 92">
            <a:extLst>
              <a:ext uri="{FF2B5EF4-FFF2-40B4-BE49-F238E27FC236}">
                <a16:creationId xmlns:a16="http://schemas.microsoft.com/office/drawing/2014/main" id="{ED21BC2A-E6CD-1661-C37C-3C2D409A3E19}"/>
              </a:ext>
            </a:extLst>
          </p:cNvPr>
          <p:cNvSpPr txBox="1"/>
          <p:nvPr/>
        </p:nvSpPr>
        <p:spPr>
          <a:xfrm>
            <a:off x="2588796" y="1396729"/>
            <a:ext cx="452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/>
              <a:t>(1)</a:t>
            </a:r>
          </a:p>
        </p:txBody>
      </p:sp>
      <p:sp>
        <p:nvSpPr>
          <p:cNvPr id="8" name="Accolade ouvrante 7">
            <a:extLst>
              <a:ext uri="{FF2B5EF4-FFF2-40B4-BE49-F238E27FC236}">
                <a16:creationId xmlns:a16="http://schemas.microsoft.com/office/drawing/2014/main" id="{72D695FE-C8DD-BF86-5AEB-3F92A6325233}"/>
              </a:ext>
            </a:extLst>
          </p:cNvPr>
          <p:cNvSpPr/>
          <p:nvPr/>
        </p:nvSpPr>
        <p:spPr>
          <a:xfrm rot="16200000">
            <a:off x="9014737" y="4162705"/>
            <a:ext cx="423859" cy="3962534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5" name="Explosion 2 24">
            <a:extLst>
              <a:ext uri="{FF2B5EF4-FFF2-40B4-BE49-F238E27FC236}">
                <a16:creationId xmlns:a16="http://schemas.microsoft.com/office/drawing/2014/main" id="{FAE23778-982D-4BD8-BF00-900CD9D3D54A}"/>
              </a:ext>
            </a:extLst>
          </p:cNvPr>
          <p:cNvSpPr/>
          <p:nvPr/>
        </p:nvSpPr>
        <p:spPr>
          <a:xfrm>
            <a:off x="9061543" y="2879270"/>
            <a:ext cx="243897" cy="328277"/>
          </a:xfrm>
          <a:prstGeom prst="irregularSeal2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C7D2ECAD-43FC-3794-BF8E-C5D76B551600}"/>
              </a:ext>
            </a:extLst>
          </p:cNvPr>
          <p:cNvSpPr txBox="1"/>
          <p:nvPr/>
        </p:nvSpPr>
        <p:spPr>
          <a:xfrm>
            <a:off x="10629815" y="2898527"/>
            <a:ext cx="16667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rgbClr val="7030A0"/>
                </a:solidFill>
              </a:rPr>
              <a:t>1870 : Commune</a:t>
            </a:r>
          </a:p>
          <a:p>
            <a:r>
              <a:rPr lang="fr-FR" sz="1100" b="1" dirty="0">
                <a:solidFill>
                  <a:srgbClr val="7030A0"/>
                </a:solidFill>
              </a:rPr>
              <a:t>1</a:t>
            </a:r>
            <a:r>
              <a:rPr lang="fr-FR" sz="1100" b="1" baseline="30000" dirty="0">
                <a:solidFill>
                  <a:srgbClr val="7030A0"/>
                </a:solidFill>
              </a:rPr>
              <a:t>er</a:t>
            </a:r>
            <a:r>
              <a:rPr lang="fr-FR" sz="1100" b="1" dirty="0">
                <a:solidFill>
                  <a:srgbClr val="7030A0"/>
                </a:solidFill>
              </a:rPr>
              <a:t> mai 1891 : Fourmies</a:t>
            </a:r>
          </a:p>
        </p:txBody>
      </p:sp>
      <p:sp>
        <p:nvSpPr>
          <p:cNvPr id="7" name="Explosion 2 6">
            <a:extLst>
              <a:ext uri="{FF2B5EF4-FFF2-40B4-BE49-F238E27FC236}">
                <a16:creationId xmlns:a16="http://schemas.microsoft.com/office/drawing/2014/main" id="{ED0D8A12-2B97-DF8E-8F69-D2565C58F8D6}"/>
              </a:ext>
            </a:extLst>
          </p:cNvPr>
          <p:cNvSpPr/>
          <p:nvPr/>
        </p:nvSpPr>
        <p:spPr>
          <a:xfrm>
            <a:off x="10321486" y="2851282"/>
            <a:ext cx="243897" cy="328277"/>
          </a:xfrm>
          <a:prstGeom prst="irregularSeal2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DF94F147-A6A4-2FB8-4C0D-9D68935F5713}"/>
              </a:ext>
            </a:extLst>
          </p:cNvPr>
          <p:cNvSpPr txBox="1"/>
          <p:nvPr/>
        </p:nvSpPr>
        <p:spPr>
          <a:xfrm>
            <a:off x="9296187" y="2787690"/>
            <a:ext cx="83905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rgbClr val="7030A0"/>
                </a:solidFill>
              </a:rPr>
              <a:t>1864 : droit de grève</a:t>
            </a:r>
          </a:p>
        </p:txBody>
      </p:sp>
      <p:pic>
        <p:nvPicPr>
          <p:cNvPr id="29" name="Graphique 28" descr="Curseur">
            <a:extLst>
              <a:ext uri="{FF2B5EF4-FFF2-40B4-BE49-F238E27FC236}">
                <a16:creationId xmlns:a16="http://schemas.microsoft.com/office/drawing/2014/main" id="{9047E5AE-382F-7347-FB2B-9F158E2205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3476193" y="3755763"/>
            <a:ext cx="465966" cy="465966"/>
          </a:xfrm>
          <a:prstGeom prst="rect">
            <a:avLst/>
          </a:prstGeom>
        </p:spPr>
      </p:pic>
      <p:pic>
        <p:nvPicPr>
          <p:cNvPr id="31" name="Graphique 30" descr="Interdit">
            <a:extLst>
              <a:ext uri="{FF2B5EF4-FFF2-40B4-BE49-F238E27FC236}">
                <a16:creationId xmlns:a16="http://schemas.microsoft.com/office/drawing/2014/main" id="{7E4ABCE6-C7A0-959B-4ED7-DBFC990FF9D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651935" y="4482555"/>
            <a:ext cx="395948" cy="395948"/>
          </a:xfrm>
          <a:prstGeom prst="rect">
            <a:avLst/>
          </a:prstGeom>
        </p:spPr>
      </p:pic>
      <p:pic>
        <p:nvPicPr>
          <p:cNvPr id="34" name="Graphique 33" descr="Interdit">
            <a:extLst>
              <a:ext uri="{FF2B5EF4-FFF2-40B4-BE49-F238E27FC236}">
                <a16:creationId xmlns:a16="http://schemas.microsoft.com/office/drawing/2014/main" id="{4F71278E-2B84-99B9-DE09-B8A76CC05B5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03946" y="4422140"/>
            <a:ext cx="395948" cy="395948"/>
          </a:xfrm>
          <a:prstGeom prst="rect">
            <a:avLst/>
          </a:prstGeom>
        </p:spPr>
      </p:pic>
      <p:pic>
        <p:nvPicPr>
          <p:cNvPr id="44" name="Graphique 43" descr="Curseur">
            <a:extLst>
              <a:ext uri="{FF2B5EF4-FFF2-40B4-BE49-F238E27FC236}">
                <a16:creationId xmlns:a16="http://schemas.microsoft.com/office/drawing/2014/main" id="{D97F9B7F-1583-0904-D980-ACEF62F6B4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4957827" y="3620976"/>
            <a:ext cx="465966" cy="465966"/>
          </a:xfrm>
          <a:prstGeom prst="rect">
            <a:avLst/>
          </a:prstGeom>
        </p:spPr>
      </p:pic>
      <p:pic>
        <p:nvPicPr>
          <p:cNvPr id="54" name="Graphique 53" descr="Interdit">
            <a:extLst>
              <a:ext uri="{FF2B5EF4-FFF2-40B4-BE49-F238E27FC236}">
                <a16:creationId xmlns:a16="http://schemas.microsoft.com/office/drawing/2014/main" id="{6FC56FA3-F1A5-25DA-B165-A71E819D36B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307990" y="3733606"/>
            <a:ext cx="395948" cy="395948"/>
          </a:xfrm>
          <a:prstGeom prst="rect">
            <a:avLst/>
          </a:prstGeom>
        </p:spPr>
      </p:pic>
      <p:pic>
        <p:nvPicPr>
          <p:cNvPr id="55" name="Graphique 54" descr="Curseur">
            <a:extLst>
              <a:ext uri="{FF2B5EF4-FFF2-40B4-BE49-F238E27FC236}">
                <a16:creationId xmlns:a16="http://schemas.microsoft.com/office/drawing/2014/main" id="{01F7D440-B367-C759-0E3B-C8D5F3CC91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6170780" y="4441795"/>
            <a:ext cx="465966" cy="465966"/>
          </a:xfrm>
          <a:prstGeom prst="rect">
            <a:avLst/>
          </a:prstGeom>
        </p:spPr>
      </p:pic>
      <p:pic>
        <p:nvPicPr>
          <p:cNvPr id="56" name="Graphique 55" descr="Interdit">
            <a:extLst>
              <a:ext uri="{FF2B5EF4-FFF2-40B4-BE49-F238E27FC236}">
                <a16:creationId xmlns:a16="http://schemas.microsoft.com/office/drawing/2014/main" id="{05EC9B41-1B0A-8C8F-59F8-8FBC5445A42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469233" y="3382124"/>
            <a:ext cx="395948" cy="395948"/>
          </a:xfrm>
          <a:prstGeom prst="rect">
            <a:avLst/>
          </a:prstGeom>
        </p:spPr>
      </p:pic>
      <p:pic>
        <p:nvPicPr>
          <p:cNvPr id="57" name="Graphique 56" descr="Interdit">
            <a:extLst>
              <a:ext uri="{FF2B5EF4-FFF2-40B4-BE49-F238E27FC236}">
                <a16:creationId xmlns:a16="http://schemas.microsoft.com/office/drawing/2014/main" id="{625E5E3B-7A2E-3423-C664-9215C930640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802860" y="4527886"/>
            <a:ext cx="395948" cy="395948"/>
          </a:xfrm>
          <a:prstGeom prst="rect">
            <a:avLst/>
          </a:prstGeom>
        </p:spPr>
      </p:pic>
      <p:pic>
        <p:nvPicPr>
          <p:cNvPr id="59" name="Graphique 58" descr="Curseur">
            <a:extLst>
              <a:ext uri="{FF2B5EF4-FFF2-40B4-BE49-F238E27FC236}">
                <a16:creationId xmlns:a16="http://schemas.microsoft.com/office/drawing/2014/main" id="{A561CF89-D8C1-0144-516D-36EF15DA8F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7394034" y="4276184"/>
            <a:ext cx="465966" cy="465966"/>
          </a:xfrm>
          <a:prstGeom prst="rect">
            <a:avLst/>
          </a:prstGeom>
        </p:spPr>
      </p:pic>
      <p:pic>
        <p:nvPicPr>
          <p:cNvPr id="60" name="Graphique 59" descr="Curseur">
            <a:extLst>
              <a:ext uri="{FF2B5EF4-FFF2-40B4-BE49-F238E27FC236}">
                <a16:creationId xmlns:a16="http://schemas.microsoft.com/office/drawing/2014/main" id="{4C8351DE-F932-8FB0-F5CD-9702FA0712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8583770" y="3735005"/>
            <a:ext cx="465966" cy="465966"/>
          </a:xfrm>
          <a:prstGeom prst="rect">
            <a:avLst/>
          </a:prstGeom>
        </p:spPr>
      </p:pic>
      <p:pic>
        <p:nvPicPr>
          <p:cNvPr id="61" name="Graphique 60" descr="Interdit">
            <a:extLst>
              <a:ext uri="{FF2B5EF4-FFF2-40B4-BE49-F238E27FC236}">
                <a16:creationId xmlns:a16="http://schemas.microsoft.com/office/drawing/2014/main" id="{38AA42AD-E5C5-A8DE-DF86-35EDD5F9C49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776529" y="4418153"/>
            <a:ext cx="395948" cy="395948"/>
          </a:xfrm>
          <a:prstGeom prst="rect">
            <a:avLst/>
          </a:prstGeom>
        </p:spPr>
      </p:pic>
      <p:pic>
        <p:nvPicPr>
          <p:cNvPr id="62" name="Graphique 61" descr="Curseur">
            <a:extLst>
              <a:ext uri="{FF2B5EF4-FFF2-40B4-BE49-F238E27FC236}">
                <a16:creationId xmlns:a16="http://schemas.microsoft.com/office/drawing/2014/main" id="{F408BD5B-2EDE-01C3-EF9D-C4A3BDB795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9666966" y="3706931"/>
            <a:ext cx="465966" cy="465966"/>
          </a:xfrm>
          <a:prstGeom prst="rect">
            <a:avLst/>
          </a:prstGeom>
        </p:spPr>
      </p:pic>
      <p:pic>
        <p:nvPicPr>
          <p:cNvPr id="63" name="Graphique 62" descr="Curseur">
            <a:extLst>
              <a:ext uri="{FF2B5EF4-FFF2-40B4-BE49-F238E27FC236}">
                <a16:creationId xmlns:a16="http://schemas.microsoft.com/office/drawing/2014/main" id="{743A704F-F016-82A3-6253-4F9F900BE2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11377164" y="3711922"/>
            <a:ext cx="465966" cy="465966"/>
          </a:xfrm>
          <a:prstGeom prst="rect">
            <a:avLst/>
          </a:prstGeom>
        </p:spPr>
      </p:pic>
      <p:pic>
        <p:nvPicPr>
          <p:cNvPr id="65" name="Graphique 64" descr="Interdit">
            <a:extLst>
              <a:ext uri="{FF2B5EF4-FFF2-40B4-BE49-F238E27FC236}">
                <a16:creationId xmlns:a16="http://schemas.microsoft.com/office/drawing/2014/main" id="{357B065A-D558-407A-FB1B-2922F0564F5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361616" y="5016356"/>
            <a:ext cx="395948" cy="395948"/>
          </a:xfrm>
          <a:prstGeom prst="rect">
            <a:avLst/>
          </a:prstGeom>
        </p:spPr>
      </p:pic>
      <p:pic>
        <p:nvPicPr>
          <p:cNvPr id="66" name="Graphique 65" descr="Interdit">
            <a:extLst>
              <a:ext uri="{FF2B5EF4-FFF2-40B4-BE49-F238E27FC236}">
                <a16:creationId xmlns:a16="http://schemas.microsoft.com/office/drawing/2014/main" id="{85DC270B-9711-82A1-84B3-B5348AC4427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956090" y="660007"/>
            <a:ext cx="395948" cy="395948"/>
          </a:xfrm>
          <a:prstGeom prst="rect">
            <a:avLst/>
          </a:prstGeom>
        </p:spPr>
      </p:pic>
      <p:pic>
        <p:nvPicPr>
          <p:cNvPr id="68" name="Graphique 67" descr="Curseur">
            <a:extLst>
              <a:ext uri="{FF2B5EF4-FFF2-40B4-BE49-F238E27FC236}">
                <a16:creationId xmlns:a16="http://schemas.microsoft.com/office/drawing/2014/main" id="{1F32AF22-3B39-A0F3-1EA6-04A85A4A89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6802044" y="599919"/>
            <a:ext cx="465966" cy="465966"/>
          </a:xfrm>
          <a:prstGeom prst="rect">
            <a:avLst/>
          </a:prstGeom>
        </p:spPr>
      </p:pic>
      <p:pic>
        <p:nvPicPr>
          <p:cNvPr id="72" name="Graphique 71" descr="Point d’interrogation">
            <a:extLst>
              <a:ext uri="{FF2B5EF4-FFF2-40B4-BE49-F238E27FC236}">
                <a16:creationId xmlns:a16="http://schemas.microsoft.com/office/drawing/2014/main" id="{EC99CC9C-61A5-2C4F-FC26-9ABC85D98A7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239194" y="1042107"/>
            <a:ext cx="612715" cy="678411"/>
          </a:xfrm>
          <a:prstGeom prst="rect">
            <a:avLst/>
          </a:prstGeom>
        </p:spPr>
      </p:pic>
      <p:pic>
        <p:nvPicPr>
          <p:cNvPr id="73" name="Graphique 72" descr="Point d’interrogation">
            <a:extLst>
              <a:ext uri="{FF2B5EF4-FFF2-40B4-BE49-F238E27FC236}">
                <a16:creationId xmlns:a16="http://schemas.microsoft.com/office/drawing/2014/main" id="{C42C86B7-B052-FCAF-82FD-2C12FD8F702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866119" y="448332"/>
            <a:ext cx="612715" cy="678411"/>
          </a:xfrm>
          <a:prstGeom prst="rect">
            <a:avLst/>
          </a:prstGeom>
        </p:spPr>
      </p:pic>
      <p:sp>
        <p:nvSpPr>
          <p:cNvPr id="77" name="ZoneTexte 76">
            <a:extLst>
              <a:ext uri="{FF2B5EF4-FFF2-40B4-BE49-F238E27FC236}">
                <a16:creationId xmlns:a16="http://schemas.microsoft.com/office/drawing/2014/main" id="{9F95D34D-6F78-9128-1D64-A24F04F824B4}"/>
              </a:ext>
            </a:extLst>
          </p:cNvPr>
          <p:cNvSpPr txBox="1"/>
          <p:nvPr/>
        </p:nvSpPr>
        <p:spPr>
          <a:xfrm>
            <a:off x="10321487" y="662746"/>
            <a:ext cx="1762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Les « possibles »</a:t>
            </a:r>
          </a:p>
        </p:txBody>
      </p:sp>
      <p:pic>
        <p:nvPicPr>
          <p:cNvPr id="78" name="Graphique 77" descr="Point d’interrogation">
            <a:extLst>
              <a:ext uri="{FF2B5EF4-FFF2-40B4-BE49-F238E27FC236}">
                <a16:creationId xmlns:a16="http://schemas.microsoft.com/office/drawing/2014/main" id="{E7D740DC-2883-0E30-8C58-3B3797969BF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944795" y="1021264"/>
            <a:ext cx="612715" cy="678411"/>
          </a:xfrm>
          <a:prstGeom prst="rect">
            <a:avLst/>
          </a:prstGeom>
        </p:spPr>
      </p:pic>
      <p:pic>
        <p:nvPicPr>
          <p:cNvPr id="80" name="Graphique 79" descr="Point d’interrogation">
            <a:extLst>
              <a:ext uri="{FF2B5EF4-FFF2-40B4-BE49-F238E27FC236}">
                <a16:creationId xmlns:a16="http://schemas.microsoft.com/office/drawing/2014/main" id="{6155C319-8C57-E6E9-E6B7-47F27B2A267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818235" y="1034847"/>
            <a:ext cx="612715" cy="678411"/>
          </a:xfrm>
          <a:prstGeom prst="rect">
            <a:avLst/>
          </a:prstGeom>
        </p:spPr>
      </p:pic>
      <p:pic>
        <p:nvPicPr>
          <p:cNvPr id="81" name="Graphique 80" descr="Point d’interrogation">
            <a:extLst>
              <a:ext uri="{FF2B5EF4-FFF2-40B4-BE49-F238E27FC236}">
                <a16:creationId xmlns:a16="http://schemas.microsoft.com/office/drawing/2014/main" id="{6A00418E-813A-8493-4817-54906B4182E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572230" y="1030144"/>
            <a:ext cx="612715" cy="678411"/>
          </a:xfrm>
          <a:prstGeom prst="rect">
            <a:avLst/>
          </a:prstGeom>
        </p:spPr>
      </p:pic>
      <p:sp>
        <p:nvSpPr>
          <p:cNvPr id="82" name="ZoneTexte 81">
            <a:extLst>
              <a:ext uri="{FF2B5EF4-FFF2-40B4-BE49-F238E27FC236}">
                <a16:creationId xmlns:a16="http://schemas.microsoft.com/office/drawing/2014/main" id="{785119A3-88DD-7465-BC62-66BE23EB82BD}"/>
              </a:ext>
            </a:extLst>
          </p:cNvPr>
          <p:cNvSpPr txBox="1"/>
          <p:nvPr/>
        </p:nvSpPr>
        <p:spPr>
          <a:xfrm>
            <a:off x="348016" y="6302504"/>
            <a:ext cx="5602914" cy="307777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/>
              <a:t>Système productif traditionnel. Libéralisme économique.</a:t>
            </a:r>
          </a:p>
        </p:txBody>
      </p:sp>
    </p:spTree>
    <p:extLst>
      <p:ext uri="{BB962C8B-B14F-4D97-AF65-F5344CB8AC3E}">
        <p14:creationId xmlns:p14="http://schemas.microsoft.com/office/powerpoint/2010/main" val="3860050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9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900" decel="100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900" decel="100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900" decel="100000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900" decel="100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900" decel="100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900" decel="100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900" decel="100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900" decel="100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900" decel="100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900" decel="1000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900" decel="100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900" decel="100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10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900" decel="100000" fill="hold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900" decel="1000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1000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900" decel="100000" fill="hold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900" decel="100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10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900" decel="1000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10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6" dur="10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900" decel="1000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1" dur="10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2" dur="10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900" decel="1000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9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8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900" decel="100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5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6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900" decel="100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4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900" decel="100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1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2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900" decel="100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9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" fill="hold">
                      <p:stCondLst>
                        <p:cond delay="indefinite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3" fill="hold">
                      <p:stCondLst>
                        <p:cond delay="indefinite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7" fill="hold">
                      <p:stCondLst>
                        <p:cond delay="indefinite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1" fill="hold">
                      <p:stCondLst>
                        <p:cond delay="indefinite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7" dur="900" decel="100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9" fill="hold">
                      <p:stCondLst>
                        <p:cond delay="indefinite"/>
                      </p:stCondLst>
                      <p:childTnLst>
                        <p:par>
                          <p:cTn id="390" fill="hold">
                            <p:stCondLst>
                              <p:cond delay="0"/>
                            </p:stCondLst>
                            <p:childTnLst>
                              <p:par>
                                <p:cTn id="39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3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5" dur="900" decel="100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7" fill="hold">
                      <p:stCondLst>
                        <p:cond delay="indefinite"/>
                      </p:stCondLst>
                      <p:childTnLst>
                        <p:par>
                          <p:cTn id="398" fill="hold">
                            <p:stCondLst>
                              <p:cond delay="0"/>
                            </p:stCondLst>
                            <p:childTnLst>
                              <p:par>
                                <p:cTn id="39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9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5" fill="hold">
                      <p:stCondLst>
                        <p:cond delay="indefinite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9" dur="1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0" dur="1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1" dur="900" decel="100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5" dur="10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6" dur="1000" fill="hold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7" dur="900" decel="100000" fill="hold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9" fill="hold">
                      <p:stCondLst>
                        <p:cond delay="indefinite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3" fill="hold">
                      <p:stCondLst>
                        <p:cond delay="indefinite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7" fill="hold">
                      <p:stCondLst>
                        <p:cond delay="indefinite"/>
                      </p:stCondLst>
                      <p:childTnLst>
                        <p:par>
                          <p:cTn id="428" fill="hold">
                            <p:stCondLst>
                              <p:cond delay="0"/>
                            </p:stCondLst>
                            <p:childTnLst>
                              <p:par>
                                <p:cTn id="4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1" fill="hold">
                      <p:stCondLst>
                        <p:cond delay="indefinite"/>
                      </p:stCondLst>
                      <p:childTnLst>
                        <p:par>
                          <p:cTn id="432" fill="hold">
                            <p:stCondLst>
                              <p:cond delay="0"/>
                            </p:stCondLst>
                            <p:childTnLst>
                              <p:par>
                                <p:cTn id="4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5" fill="hold">
                      <p:stCondLst>
                        <p:cond delay="indefinite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9" dur="10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0" dur="1000" fill="hold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1" dur="900" decel="100000" fill="hold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3" fill="hold">
                      <p:stCondLst>
                        <p:cond delay="indefinite"/>
                      </p:stCondLst>
                      <p:childTnLst>
                        <p:par>
                          <p:cTn id="444" fill="hold">
                            <p:stCondLst>
                              <p:cond delay="0"/>
                            </p:stCondLst>
                            <p:childTnLst>
                              <p:par>
                                <p:cTn id="4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7" fill="hold">
                      <p:stCondLst>
                        <p:cond delay="indefinite"/>
                      </p:stCondLst>
                      <p:childTnLst>
                        <p:par>
                          <p:cTn id="448" fill="hold">
                            <p:stCondLst>
                              <p:cond delay="0"/>
                            </p:stCondLst>
                            <p:childTnLst>
                              <p:par>
                                <p:cTn id="4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1" fill="hold">
                      <p:stCondLst>
                        <p:cond delay="indefinite"/>
                      </p:stCondLst>
                      <p:childTnLst>
                        <p:par>
                          <p:cTn id="452" fill="hold">
                            <p:stCondLst>
                              <p:cond delay="0"/>
                            </p:stCondLst>
                            <p:childTnLst>
                              <p:par>
                                <p:cTn id="4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9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9" fill="hold">
                      <p:stCondLst>
                        <p:cond delay="indefinite"/>
                      </p:stCondLst>
                      <p:childTnLst>
                        <p:par>
                          <p:cTn id="460" fill="hold">
                            <p:stCondLst>
                              <p:cond delay="0"/>
                            </p:stCondLst>
                            <p:childTnLst>
                              <p:par>
                                <p:cTn id="4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3" fill="hold">
                      <p:stCondLst>
                        <p:cond delay="indefinite"/>
                      </p:stCondLst>
                      <p:childTnLst>
                        <p:par>
                          <p:cTn id="464" fill="hold">
                            <p:stCondLst>
                              <p:cond delay="0"/>
                            </p:stCondLst>
                            <p:childTnLst>
                              <p:par>
                                <p:cTn id="46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7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8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900" decel="100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1" fill="hold">
                      <p:stCondLst>
                        <p:cond delay="indefinite"/>
                      </p:stCondLst>
                      <p:childTnLst>
                        <p:par>
                          <p:cTn id="472" fill="hold">
                            <p:stCondLst>
                              <p:cond delay="0"/>
                            </p:stCondLst>
                            <p:childTnLst>
                              <p:par>
                                <p:cTn id="47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5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6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7" dur="900" decel="100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9" fill="hold">
                      <p:stCondLst>
                        <p:cond delay="indefinite"/>
                      </p:stCondLst>
                      <p:childTnLst>
                        <p:par>
                          <p:cTn id="480" fill="hold">
                            <p:stCondLst>
                              <p:cond delay="0"/>
                            </p:stCondLst>
                            <p:childTnLst>
                              <p:par>
                                <p:cTn id="4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3" fill="hold">
                      <p:stCondLst>
                        <p:cond delay="indefinite"/>
                      </p:stCondLst>
                      <p:childTnLst>
                        <p:par>
                          <p:cTn id="484" fill="hold">
                            <p:stCondLst>
                              <p:cond delay="0"/>
                            </p:stCondLst>
                            <p:childTnLst>
                              <p:par>
                                <p:cTn id="4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7" fill="hold">
                      <p:stCondLst>
                        <p:cond delay="indefinite"/>
                      </p:stCondLst>
                      <p:childTnLst>
                        <p:par>
                          <p:cTn id="488" fill="hold">
                            <p:stCondLst>
                              <p:cond delay="0"/>
                            </p:stCondLst>
                            <p:childTnLst>
                              <p:par>
                                <p:cTn id="48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5" fill="hold">
                      <p:stCondLst>
                        <p:cond delay="indefinite"/>
                      </p:stCondLst>
                      <p:childTnLst>
                        <p:par>
                          <p:cTn id="496" fill="hold">
                            <p:stCondLst>
                              <p:cond delay="0"/>
                            </p:stCondLst>
                            <p:childTnLst>
                              <p:par>
                                <p:cTn id="4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1" fill="hold">
                      <p:stCondLst>
                        <p:cond delay="indefinite"/>
                      </p:stCondLst>
                      <p:childTnLst>
                        <p:par>
                          <p:cTn id="502" fill="hold">
                            <p:stCondLst>
                              <p:cond delay="0"/>
                            </p:stCondLst>
                            <p:childTnLst>
                              <p:par>
                                <p:cTn id="5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1" fill="hold">
                      <p:stCondLst>
                        <p:cond delay="indefinite"/>
                      </p:stCondLst>
                      <p:childTnLst>
                        <p:par>
                          <p:cTn id="512" fill="hold">
                            <p:stCondLst>
                              <p:cond delay="0"/>
                            </p:stCondLst>
                            <p:childTnLst>
                              <p:par>
                                <p:cTn id="5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5" fill="hold">
                      <p:stCondLst>
                        <p:cond delay="indefinite"/>
                      </p:stCondLst>
                      <p:childTnLst>
                        <p:par>
                          <p:cTn id="516" fill="hold">
                            <p:stCondLst>
                              <p:cond delay="0"/>
                            </p:stCondLst>
                            <p:childTnLst>
                              <p:par>
                                <p:cTn id="5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9" fill="hold">
                      <p:stCondLst>
                        <p:cond delay="indefinite"/>
                      </p:stCondLst>
                      <p:childTnLst>
                        <p:par>
                          <p:cTn id="520" fill="hold">
                            <p:stCondLst>
                              <p:cond delay="0"/>
                            </p:stCondLst>
                            <p:childTnLst>
                              <p:par>
                                <p:cTn id="5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38" grpId="0" animBg="1"/>
      <p:bldP spid="40" grpId="0" animBg="1"/>
      <p:bldP spid="41" grpId="0" animBg="1"/>
      <p:bldP spid="43" grpId="0" animBg="1"/>
      <p:bldP spid="45" grpId="0" animBg="1"/>
      <p:bldP spid="48" grpId="0" animBg="1"/>
      <p:bldP spid="49" grpId="0" animBg="1"/>
      <p:bldP spid="50" grpId="0" animBg="1"/>
      <p:bldP spid="52" grpId="0"/>
      <p:bldP spid="53" grpId="0"/>
      <p:bldP spid="67" grpId="0"/>
      <p:bldP spid="69" grpId="0"/>
      <p:bldP spid="79" grpId="0" animBg="1"/>
      <p:bldP spid="86" grpId="0"/>
      <p:bldP spid="87" grpId="0"/>
      <p:bldP spid="92" grpId="0"/>
      <p:bldP spid="93" grpId="0"/>
      <p:bldP spid="8" grpId="0" animBg="1"/>
      <p:bldP spid="25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2">
            <a:extLst>
              <a:ext uri="{FF2B5EF4-FFF2-40B4-BE49-F238E27FC236}">
                <a16:creationId xmlns:a16="http://schemas.microsoft.com/office/drawing/2014/main" id="{B7AF4444-4909-4DCC-827D-9AD9E32AF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446" y="1208045"/>
            <a:ext cx="11894152" cy="5581342"/>
          </a:xfrm>
          <a:prstGeom prst="homePlate">
            <a:avLst>
              <a:gd name="adj" fmla="val 23122"/>
            </a:avLst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fr-FR" altLang="fr-FR" b="1" dirty="0">
              <a:latin typeface="Corbel" panose="020B0503020204020204" pitchFamily="34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0E5109A-9ABB-4462-8F04-03BCB582C0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672" y="1238690"/>
            <a:ext cx="8042650" cy="3385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fr-FR" altLang="fr-FR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  <a:t>Emergence du concept de la nation souveraine en France et effet de souffle en Europe    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B61F88D7-BFAE-444D-9DD3-D964C94BE4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1887" y="2502047"/>
            <a:ext cx="735978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fr-FR" altLang="fr-FR" b="1" dirty="0">
                <a:latin typeface="Corbel" panose="020B0503020204020204" pitchFamily="34" charset="0"/>
              </a:rPr>
              <a:t>1789</a:t>
            </a:r>
          </a:p>
        </p:txBody>
      </p:sp>
      <p:sp>
        <p:nvSpPr>
          <p:cNvPr id="6" name="Rectangle 5">
            <a:hlinkClick r:id="" action="ppaction://noaction"/>
            <a:extLst>
              <a:ext uri="{FF2B5EF4-FFF2-40B4-BE49-F238E27FC236}">
                <a16:creationId xmlns:a16="http://schemas.microsoft.com/office/drawing/2014/main" id="{6D3C844F-CEEE-4E81-AD4D-55FBC13920F3}"/>
              </a:ext>
            </a:extLst>
          </p:cNvPr>
          <p:cNvSpPr/>
          <p:nvPr/>
        </p:nvSpPr>
        <p:spPr>
          <a:xfrm>
            <a:off x="199197" y="1625326"/>
            <a:ext cx="1463800" cy="9154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rgbClr val="FF0000"/>
                </a:solidFill>
                <a:latin typeface="Corbel" panose="020B0503020204020204" pitchFamily="34" charset="0"/>
              </a:rPr>
              <a:t>MONARCHIE</a:t>
            </a:r>
          </a:p>
          <a:p>
            <a:pPr algn="ctr"/>
            <a:r>
              <a:rPr lang="fr-FR" sz="1400" b="1" dirty="0">
                <a:solidFill>
                  <a:srgbClr val="FF0000"/>
                </a:solidFill>
                <a:latin typeface="Corbel" panose="020B0503020204020204" pitchFamily="34" charset="0"/>
              </a:rPr>
              <a:t>ABSOLUE en France </a:t>
            </a:r>
            <a:endParaRPr lang="fr-FR" sz="1400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FCBA148D-7C83-402E-83FE-3F6D9BBFF9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2251" y="2569762"/>
            <a:ext cx="786370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fr-FR" altLang="fr-FR" b="1" dirty="0">
                <a:latin typeface="Corbel" panose="020B0503020204020204" pitchFamily="34" charset="0"/>
              </a:rPr>
              <a:t>1792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A8CA8CF3-AB66-4D5F-A37E-F23F30B092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9915" y="6030781"/>
            <a:ext cx="1110018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fr-FR" altLang="fr-FR" b="1" dirty="0">
                <a:latin typeface="Corbel" panose="020B0503020204020204" pitchFamily="34" charset="0"/>
              </a:rPr>
              <a:t>1815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1BEDD7FC-1659-4DB9-A914-FE9E371F9B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02412" y="2614173"/>
            <a:ext cx="1110018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fr-FR" altLang="fr-FR" b="1" dirty="0">
                <a:latin typeface="Corbel" panose="020B0503020204020204" pitchFamily="34" charset="0"/>
              </a:rPr>
              <a:t>1848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5E59703F-CF85-4755-8282-EF1895E93E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77472" y="5988921"/>
            <a:ext cx="787782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fr-FR" altLang="fr-FR" b="1" dirty="0">
                <a:latin typeface="Corbel" panose="020B0503020204020204" pitchFamily="34" charset="0"/>
              </a:rPr>
              <a:t>1919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CACCC35-961A-471E-B85F-64B6FECC24B1}"/>
              </a:ext>
            </a:extLst>
          </p:cNvPr>
          <p:cNvSpPr/>
          <p:nvPr/>
        </p:nvSpPr>
        <p:spPr>
          <a:xfrm>
            <a:off x="1971128" y="1624551"/>
            <a:ext cx="6546357" cy="9162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rgbClr val="FF0000"/>
                </a:solidFill>
              </a:rPr>
              <a:t>Révolution française et expériences politiques diverses</a:t>
            </a:r>
          </a:p>
          <a:p>
            <a:pPr algn="ctr"/>
            <a:r>
              <a:rPr lang="fr-FR" sz="1400" b="1" dirty="0">
                <a:solidFill>
                  <a:srgbClr val="FF0000"/>
                </a:solidFill>
              </a:rPr>
              <a:t>(« laboratoire de la nation » : avancées / reculs du rôle de la nation)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6672C80-2087-4E1C-B358-280E45F2687B}"/>
              </a:ext>
            </a:extLst>
          </p:cNvPr>
          <p:cNvSpPr/>
          <p:nvPr/>
        </p:nvSpPr>
        <p:spPr>
          <a:xfrm>
            <a:off x="8635496" y="1624551"/>
            <a:ext cx="2086939" cy="9162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b="1" dirty="0">
              <a:solidFill>
                <a:srgbClr val="FF0000"/>
              </a:solidFill>
              <a:latin typeface="Corbel" panose="020B0503020204020204" pitchFamily="34" charset="0"/>
            </a:endParaRPr>
          </a:p>
          <a:p>
            <a:pPr algn="ctr"/>
            <a:r>
              <a:rPr lang="fr-FR" sz="1400" b="1" dirty="0">
                <a:solidFill>
                  <a:srgbClr val="FF0000"/>
                </a:solidFill>
                <a:latin typeface="Corbel" panose="020B0503020204020204" pitchFamily="34" charset="0"/>
              </a:rPr>
              <a:t>II</a:t>
            </a:r>
            <a:r>
              <a:rPr lang="fr-FR" sz="1400" b="1" baseline="30000" dirty="0">
                <a:solidFill>
                  <a:srgbClr val="FF0000"/>
                </a:solidFill>
                <a:latin typeface="Corbel" panose="020B0503020204020204" pitchFamily="34" charset="0"/>
              </a:rPr>
              <a:t>ème</a:t>
            </a:r>
            <a:r>
              <a:rPr lang="fr-FR" sz="1400" b="1" dirty="0">
                <a:solidFill>
                  <a:srgbClr val="FF0000"/>
                </a:solidFill>
                <a:latin typeface="Corbel" panose="020B0503020204020204" pitchFamily="34" charset="0"/>
              </a:rPr>
              <a:t> REPUBLIQUE</a:t>
            </a:r>
          </a:p>
          <a:p>
            <a:pPr algn="ctr"/>
            <a:r>
              <a:rPr lang="fr-FR" sz="1400" b="1" dirty="0">
                <a:solidFill>
                  <a:srgbClr val="FF0000"/>
                </a:solidFill>
                <a:latin typeface="Corbel" panose="020B0503020204020204" pitchFamily="34" charset="0"/>
              </a:rPr>
              <a:t>Second Empire</a:t>
            </a:r>
          </a:p>
          <a:p>
            <a:pPr algn="ctr"/>
            <a:r>
              <a:rPr lang="fr-FR" sz="1400" b="1" dirty="0">
                <a:solidFill>
                  <a:srgbClr val="FF0000"/>
                </a:solidFill>
                <a:latin typeface="Corbel" panose="020B0503020204020204" pitchFamily="34" charset="0"/>
              </a:rPr>
              <a:t>III</a:t>
            </a:r>
            <a:r>
              <a:rPr lang="fr-FR" sz="1400" b="1" baseline="30000" dirty="0">
                <a:solidFill>
                  <a:srgbClr val="FF0000"/>
                </a:solidFill>
                <a:latin typeface="Corbel" panose="020B0503020204020204" pitchFamily="34" charset="0"/>
              </a:rPr>
              <a:t>ème</a:t>
            </a:r>
            <a:r>
              <a:rPr lang="fr-FR" sz="1400" b="1" dirty="0">
                <a:solidFill>
                  <a:srgbClr val="FF0000"/>
                </a:solidFill>
                <a:latin typeface="Corbel" panose="020B0503020204020204" pitchFamily="34" charset="0"/>
              </a:rPr>
              <a:t> REPUBLIQUE</a:t>
            </a:r>
          </a:p>
          <a:p>
            <a:pPr algn="ctr"/>
            <a:endParaRPr lang="fr-FR" sz="1600" dirty="0"/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1EBDFD53-0954-455C-80BE-1FBE38B0FA07}"/>
              </a:ext>
            </a:extLst>
          </p:cNvPr>
          <p:cNvSpPr txBox="1"/>
          <p:nvPr/>
        </p:nvSpPr>
        <p:spPr>
          <a:xfrm>
            <a:off x="-26934" y="10376"/>
            <a:ext cx="1219104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Processus séculaire d’un ordre international légitimiste et contre-révolutionnaire (système Metternich) reposant sur l’équilibre des puissances à un ordre international démocratique reposant sur des Etats-nations, contesté dès sa naissance </a:t>
            </a:r>
            <a:r>
              <a:rPr lang="fr-FR" sz="1600" b="1" i="1" dirty="0">
                <a:solidFill>
                  <a:schemeClr val="accent1"/>
                </a:solidFill>
              </a:rPr>
              <a:t>(version élèves)</a:t>
            </a:r>
          </a:p>
          <a:p>
            <a:pPr algn="ctr"/>
            <a:endParaRPr lang="fr-FR" sz="1600" b="1" dirty="0">
              <a:solidFill>
                <a:srgbClr val="C00000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1242A09-9568-3F4E-A0D7-4F5A6602D29C}"/>
              </a:ext>
            </a:extLst>
          </p:cNvPr>
          <p:cNvSpPr/>
          <p:nvPr/>
        </p:nvSpPr>
        <p:spPr>
          <a:xfrm>
            <a:off x="289222" y="674133"/>
            <a:ext cx="622852" cy="3578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4F92F19-F55A-6B4E-AA1D-F71C00EB2109}"/>
              </a:ext>
            </a:extLst>
          </p:cNvPr>
          <p:cNvSpPr/>
          <p:nvPr/>
        </p:nvSpPr>
        <p:spPr>
          <a:xfrm>
            <a:off x="3005436" y="671067"/>
            <a:ext cx="622852" cy="3578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BF520DF7-24E9-BA4F-A5BC-5B278536BEDE}"/>
              </a:ext>
            </a:extLst>
          </p:cNvPr>
          <p:cNvSpPr txBox="1"/>
          <p:nvPr/>
        </p:nvSpPr>
        <p:spPr>
          <a:xfrm>
            <a:off x="961005" y="675575"/>
            <a:ext cx="21140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Absence d’Etat-nation 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56F3D057-BD26-E243-BAF0-07C96DF7E4DA}"/>
              </a:ext>
            </a:extLst>
          </p:cNvPr>
          <p:cNvSpPr txBox="1"/>
          <p:nvPr/>
        </p:nvSpPr>
        <p:spPr>
          <a:xfrm>
            <a:off x="3714736" y="688293"/>
            <a:ext cx="38846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Emergence et consolidation de l’Etat-nation 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69D8591C-01CC-9CE2-9A54-6B2E4DFB14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197" y="4100289"/>
            <a:ext cx="10995466" cy="5232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fr-FR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  <a:t>Concurrence entre deux ordres internationaux aux dimensions idéologiques opposées, le rôle de la guerre dans ces transformations idéologiques et les nations comme acteurs politiques  </a:t>
            </a:r>
            <a:endParaRPr lang="fr-FR" altLang="fr-FR" sz="1400" b="1" dirty="0">
              <a:solidFill>
                <a:schemeClr val="tx1">
                  <a:lumMod val="50000"/>
                  <a:lumOff val="5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41" name="Explosion 2 40">
            <a:extLst>
              <a:ext uri="{FF2B5EF4-FFF2-40B4-BE49-F238E27FC236}">
                <a16:creationId xmlns:a16="http://schemas.microsoft.com/office/drawing/2014/main" id="{3050230A-6988-FF8D-068C-EBC89BC34C85}"/>
              </a:ext>
            </a:extLst>
          </p:cNvPr>
          <p:cNvSpPr/>
          <p:nvPr/>
        </p:nvSpPr>
        <p:spPr>
          <a:xfrm>
            <a:off x="1435084" y="1605685"/>
            <a:ext cx="878078" cy="915487"/>
          </a:xfrm>
          <a:prstGeom prst="irregularSeal2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45817887-8235-3F75-187B-6BF37BD5CA96}"/>
              </a:ext>
            </a:extLst>
          </p:cNvPr>
          <p:cNvSpPr txBox="1"/>
          <p:nvPr/>
        </p:nvSpPr>
        <p:spPr>
          <a:xfrm>
            <a:off x="1506193" y="1917974"/>
            <a:ext cx="8345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rgbClr val="C00000"/>
                </a:solidFill>
              </a:rPr>
              <a:t>Révolution française</a:t>
            </a:r>
          </a:p>
        </p:txBody>
      </p:sp>
      <p:sp>
        <p:nvSpPr>
          <p:cNvPr id="50" name="Explosion 2 49">
            <a:extLst>
              <a:ext uri="{FF2B5EF4-FFF2-40B4-BE49-F238E27FC236}">
                <a16:creationId xmlns:a16="http://schemas.microsoft.com/office/drawing/2014/main" id="{0B6E384D-3C59-1871-E824-4460639EC0B4}"/>
              </a:ext>
            </a:extLst>
          </p:cNvPr>
          <p:cNvSpPr/>
          <p:nvPr/>
        </p:nvSpPr>
        <p:spPr>
          <a:xfrm>
            <a:off x="7870832" y="1603039"/>
            <a:ext cx="1110017" cy="821591"/>
          </a:xfrm>
          <a:prstGeom prst="irregularSeal2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3" name="ZoneTexte 52">
            <a:extLst>
              <a:ext uri="{FF2B5EF4-FFF2-40B4-BE49-F238E27FC236}">
                <a16:creationId xmlns:a16="http://schemas.microsoft.com/office/drawing/2014/main" id="{D21F7E2A-376A-EDDA-613E-0A93DF84B06D}"/>
              </a:ext>
            </a:extLst>
          </p:cNvPr>
          <p:cNvSpPr txBox="1"/>
          <p:nvPr/>
        </p:nvSpPr>
        <p:spPr>
          <a:xfrm>
            <a:off x="7981496" y="1863791"/>
            <a:ext cx="88869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rgbClr val="C00000"/>
                </a:solidFill>
              </a:rPr>
              <a:t>Révolutions de 1848</a:t>
            </a:r>
          </a:p>
        </p:txBody>
      </p:sp>
      <p:sp>
        <p:nvSpPr>
          <p:cNvPr id="76" name="ZoneTexte 75">
            <a:extLst>
              <a:ext uri="{FF2B5EF4-FFF2-40B4-BE49-F238E27FC236}">
                <a16:creationId xmlns:a16="http://schemas.microsoft.com/office/drawing/2014/main" id="{1C651352-BEEC-A6FA-5ECD-2100649AA3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7167" y="6012919"/>
            <a:ext cx="832339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fr-FR" altLang="fr-FR" b="1" dirty="0">
                <a:latin typeface="Corbel" panose="020B0503020204020204" pitchFamily="34" charset="0"/>
              </a:rPr>
              <a:t>1848</a:t>
            </a:r>
          </a:p>
        </p:txBody>
      </p:sp>
      <p:sp>
        <p:nvSpPr>
          <p:cNvPr id="8" name="Explosion 2 7">
            <a:extLst>
              <a:ext uri="{FF2B5EF4-FFF2-40B4-BE49-F238E27FC236}">
                <a16:creationId xmlns:a16="http://schemas.microsoft.com/office/drawing/2014/main" id="{69FC65F3-4EBF-2A3C-83C3-A804F4318B5E}"/>
              </a:ext>
            </a:extLst>
          </p:cNvPr>
          <p:cNvSpPr/>
          <p:nvPr/>
        </p:nvSpPr>
        <p:spPr>
          <a:xfrm>
            <a:off x="7652813" y="651883"/>
            <a:ext cx="436037" cy="350604"/>
          </a:xfrm>
          <a:prstGeom prst="irregularSeal2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D6D5F42A-4212-03AA-C68E-FAC7AB84AE85}"/>
              </a:ext>
            </a:extLst>
          </p:cNvPr>
          <p:cNvSpPr txBox="1"/>
          <p:nvPr/>
        </p:nvSpPr>
        <p:spPr>
          <a:xfrm>
            <a:off x="8108766" y="588577"/>
            <a:ext cx="23574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La nation comme facteur de déstabilisation </a:t>
            </a:r>
          </a:p>
        </p:txBody>
      </p:sp>
      <p:sp>
        <p:nvSpPr>
          <p:cNvPr id="26" name="Accolade ouvrante 25">
            <a:extLst>
              <a:ext uri="{FF2B5EF4-FFF2-40B4-BE49-F238E27FC236}">
                <a16:creationId xmlns:a16="http://schemas.microsoft.com/office/drawing/2014/main" id="{EF63473A-19A6-8212-4221-1169FC608412}"/>
              </a:ext>
            </a:extLst>
          </p:cNvPr>
          <p:cNvSpPr/>
          <p:nvPr/>
        </p:nvSpPr>
        <p:spPr>
          <a:xfrm rot="16200000">
            <a:off x="1583754" y="2448763"/>
            <a:ext cx="375885" cy="832338"/>
          </a:xfrm>
          <a:prstGeom prst="leftBrac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185409D8-5C0A-8FDE-C0FB-070E1C67460F}"/>
              </a:ext>
            </a:extLst>
          </p:cNvPr>
          <p:cNvSpPr txBox="1"/>
          <p:nvPr/>
        </p:nvSpPr>
        <p:spPr>
          <a:xfrm>
            <a:off x="444243" y="3094434"/>
            <a:ext cx="2086249" cy="1015663"/>
          </a:xfrm>
          <a:prstGeom prst="rect">
            <a:avLst/>
          </a:prstGeom>
          <a:noFill/>
          <a:ln>
            <a:solidFill>
              <a:srgbClr val="000000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lang="fr-FR" sz="1200" dirty="0"/>
          </a:p>
          <a:p>
            <a:endParaRPr lang="fr-FR" sz="1200" dirty="0"/>
          </a:p>
          <a:p>
            <a:endParaRPr lang="fr-FR" sz="1200" dirty="0"/>
          </a:p>
          <a:p>
            <a:endParaRPr lang="fr-FR" sz="1200" dirty="0"/>
          </a:p>
          <a:p>
            <a:endParaRPr lang="fr-FR" sz="1200" dirty="0"/>
          </a:p>
        </p:txBody>
      </p:sp>
      <p:sp>
        <p:nvSpPr>
          <p:cNvPr id="7" name="Accolade ouvrante 6">
            <a:extLst>
              <a:ext uri="{FF2B5EF4-FFF2-40B4-BE49-F238E27FC236}">
                <a16:creationId xmlns:a16="http://schemas.microsoft.com/office/drawing/2014/main" id="{9FDC03CF-EFF5-2C5B-C65D-DA643233822C}"/>
              </a:ext>
            </a:extLst>
          </p:cNvPr>
          <p:cNvSpPr/>
          <p:nvPr/>
        </p:nvSpPr>
        <p:spPr>
          <a:xfrm rot="16200000">
            <a:off x="2762599" y="2490136"/>
            <a:ext cx="375885" cy="832338"/>
          </a:xfrm>
          <a:prstGeom prst="leftBrac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3ED203A2-846A-F4A3-42EC-3F7877244B01}"/>
              </a:ext>
            </a:extLst>
          </p:cNvPr>
          <p:cNvSpPr txBox="1"/>
          <p:nvPr/>
        </p:nvSpPr>
        <p:spPr>
          <a:xfrm>
            <a:off x="2587348" y="3087694"/>
            <a:ext cx="1504186" cy="938719"/>
          </a:xfrm>
          <a:prstGeom prst="rect">
            <a:avLst/>
          </a:prstGeom>
          <a:noFill/>
          <a:ln>
            <a:solidFill>
              <a:srgbClr val="000000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lang="fr-FR" sz="1100" dirty="0"/>
          </a:p>
          <a:p>
            <a:endParaRPr lang="fr-FR" sz="1100" dirty="0"/>
          </a:p>
          <a:p>
            <a:endParaRPr lang="fr-FR" sz="1100" dirty="0"/>
          </a:p>
          <a:p>
            <a:endParaRPr lang="fr-FR" sz="1100" dirty="0"/>
          </a:p>
          <a:p>
            <a:endParaRPr lang="fr-FR" sz="1100" dirty="0"/>
          </a:p>
        </p:txBody>
      </p:sp>
      <p:sp>
        <p:nvSpPr>
          <p:cNvPr id="17" name="Accolade ouvrante 16">
            <a:extLst>
              <a:ext uri="{FF2B5EF4-FFF2-40B4-BE49-F238E27FC236}">
                <a16:creationId xmlns:a16="http://schemas.microsoft.com/office/drawing/2014/main" id="{AFE29F68-2961-28C6-CBF2-8B4092D7DBE4}"/>
              </a:ext>
            </a:extLst>
          </p:cNvPr>
          <p:cNvSpPr/>
          <p:nvPr/>
        </p:nvSpPr>
        <p:spPr>
          <a:xfrm rot="16200000">
            <a:off x="8247493" y="2683480"/>
            <a:ext cx="375885" cy="631776"/>
          </a:xfrm>
          <a:prstGeom prst="leftBrac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61346146-2F71-7F1F-630B-F8D04E9E88AE}"/>
              </a:ext>
            </a:extLst>
          </p:cNvPr>
          <p:cNvSpPr txBox="1"/>
          <p:nvPr/>
        </p:nvSpPr>
        <p:spPr>
          <a:xfrm>
            <a:off x="7760007" y="3160282"/>
            <a:ext cx="1377990" cy="830997"/>
          </a:xfrm>
          <a:prstGeom prst="rect">
            <a:avLst/>
          </a:prstGeom>
          <a:noFill/>
          <a:ln>
            <a:solidFill>
              <a:srgbClr val="000000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lang="fr-FR" sz="1200" dirty="0"/>
          </a:p>
          <a:p>
            <a:endParaRPr lang="fr-FR" sz="1200" dirty="0"/>
          </a:p>
          <a:p>
            <a:endParaRPr lang="fr-FR" sz="1200" dirty="0"/>
          </a:p>
          <a:p>
            <a:endParaRPr lang="fr-FR" sz="12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3176C6C-8001-CE19-1913-5ED552257869}"/>
              </a:ext>
            </a:extLst>
          </p:cNvPr>
          <p:cNvSpPr/>
          <p:nvPr/>
        </p:nvSpPr>
        <p:spPr>
          <a:xfrm>
            <a:off x="2377805" y="5106143"/>
            <a:ext cx="4287807" cy="9162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bg1"/>
                </a:solidFill>
              </a:rPr>
              <a:t>Nouvel ordre international légitimiste et contre-révolutionnaire (équilibre des puissances gage de stabilité : « concert européen »)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37C4C2A-FE3E-B07E-73B2-E31AA369CBCA}"/>
              </a:ext>
            </a:extLst>
          </p:cNvPr>
          <p:cNvSpPr/>
          <p:nvPr/>
        </p:nvSpPr>
        <p:spPr>
          <a:xfrm>
            <a:off x="6711824" y="5106143"/>
            <a:ext cx="4088376" cy="9162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Vers un nouvel ordre international reposant sur des Etats-nations (insurrections - balkanisation ou unification-) </a:t>
            </a:r>
            <a:r>
              <a:rPr lang="fr-FR" sz="1400" u="sng" dirty="0"/>
              <a:t>mais</a:t>
            </a:r>
            <a:r>
              <a:rPr lang="fr-FR" sz="1400" dirty="0"/>
              <a:t> une application à géométrie variable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EB1B265C-7C49-D53E-2A0D-85F878CF20C9}"/>
              </a:ext>
            </a:extLst>
          </p:cNvPr>
          <p:cNvSpPr/>
          <p:nvPr/>
        </p:nvSpPr>
        <p:spPr>
          <a:xfrm>
            <a:off x="163352" y="5106143"/>
            <a:ext cx="2177424" cy="9162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bg1"/>
                </a:solidFill>
              </a:rPr>
              <a:t>Les guerres révolutionnaires et impériales</a:t>
            </a: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E98A1A00-D3A4-5AC6-B16D-75144D9677C1}"/>
              </a:ext>
            </a:extLst>
          </p:cNvPr>
          <p:cNvSpPr txBox="1"/>
          <p:nvPr/>
        </p:nvSpPr>
        <p:spPr>
          <a:xfrm>
            <a:off x="108686" y="6022406"/>
            <a:ext cx="9374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latin typeface="Corbel" panose="020B0503020204020204" pitchFamily="34" charset="0"/>
              </a:rPr>
              <a:t>1792 :</a:t>
            </a:r>
            <a:endParaRPr lang="fr-FR" sz="1100" dirty="0"/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92D85D76-1AD7-C716-BC57-6C20C20C942C}"/>
              </a:ext>
            </a:extLst>
          </p:cNvPr>
          <p:cNvSpPr txBox="1"/>
          <p:nvPr/>
        </p:nvSpPr>
        <p:spPr>
          <a:xfrm>
            <a:off x="961005" y="6025440"/>
            <a:ext cx="9231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Guerres…</a:t>
            </a: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41F34473-0030-6E29-AD2E-EDA3584A70B4}"/>
              </a:ext>
            </a:extLst>
          </p:cNvPr>
          <p:cNvSpPr txBox="1"/>
          <p:nvPr/>
        </p:nvSpPr>
        <p:spPr>
          <a:xfrm>
            <a:off x="9916354" y="2618624"/>
            <a:ext cx="1110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Corbel" panose="020B0503020204020204" pitchFamily="34" charset="0"/>
              </a:rPr>
              <a:t>1914/18</a:t>
            </a:r>
          </a:p>
        </p:txBody>
      </p:sp>
      <p:sp>
        <p:nvSpPr>
          <p:cNvPr id="48" name="Accolade ouvrante 47">
            <a:extLst>
              <a:ext uri="{FF2B5EF4-FFF2-40B4-BE49-F238E27FC236}">
                <a16:creationId xmlns:a16="http://schemas.microsoft.com/office/drawing/2014/main" id="{204ACC6C-F462-69B7-7800-505A8757B6ED}"/>
              </a:ext>
            </a:extLst>
          </p:cNvPr>
          <p:cNvSpPr/>
          <p:nvPr/>
        </p:nvSpPr>
        <p:spPr>
          <a:xfrm rot="16200000">
            <a:off x="10208777" y="2546546"/>
            <a:ext cx="375885" cy="918932"/>
          </a:xfrm>
          <a:prstGeom prst="leftBrac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2C2F3B3C-140B-6F14-2FD7-9BB332E0FE58}"/>
              </a:ext>
            </a:extLst>
          </p:cNvPr>
          <p:cNvSpPr txBox="1"/>
          <p:nvPr/>
        </p:nvSpPr>
        <p:spPr>
          <a:xfrm>
            <a:off x="9994218" y="3214285"/>
            <a:ext cx="918931" cy="769441"/>
          </a:xfrm>
          <a:prstGeom prst="rect">
            <a:avLst/>
          </a:prstGeom>
          <a:noFill/>
          <a:ln>
            <a:solidFill>
              <a:srgbClr val="000000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lang="fr-FR" sz="1100" dirty="0"/>
          </a:p>
          <a:p>
            <a:endParaRPr lang="fr-FR" sz="1100" dirty="0"/>
          </a:p>
          <a:p>
            <a:endParaRPr lang="fr-FR" sz="1100" dirty="0"/>
          </a:p>
          <a:p>
            <a:endParaRPr lang="fr-FR" sz="1100" dirty="0"/>
          </a:p>
        </p:txBody>
      </p:sp>
      <p:sp>
        <p:nvSpPr>
          <p:cNvPr id="51" name="ZoneTexte 50">
            <a:extLst>
              <a:ext uri="{FF2B5EF4-FFF2-40B4-BE49-F238E27FC236}">
                <a16:creationId xmlns:a16="http://schemas.microsoft.com/office/drawing/2014/main" id="{9016E96B-5FBE-57CC-10B3-C5840D65804F}"/>
              </a:ext>
            </a:extLst>
          </p:cNvPr>
          <p:cNvSpPr txBox="1"/>
          <p:nvPr/>
        </p:nvSpPr>
        <p:spPr>
          <a:xfrm>
            <a:off x="2938176" y="5967411"/>
            <a:ext cx="14807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latin typeface="Corbel" panose="020B0503020204020204" pitchFamily="34" charset="0"/>
              </a:rPr>
              <a:t>1822 :</a:t>
            </a:r>
            <a:endParaRPr lang="fr-FR" sz="1100" dirty="0"/>
          </a:p>
        </p:txBody>
      </p:sp>
      <p:sp>
        <p:nvSpPr>
          <p:cNvPr id="52" name="ZoneTexte 51">
            <a:extLst>
              <a:ext uri="{FF2B5EF4-FFF2-40B4-BE49-F238E27FC236}">
                <a16:creationId xmlns:a16="http://schemas.microsoft.com/office/drawing/2014/main" id="{0EF5D8AC-37C8-3529-2AC6-B86B0E697AF8}"/>
              </a:ext>
            </a:extLst>
          </p:cNvPr>
          <p:cNvSpPr txBox="1"/>
          <p:nvPr/>
        </p:nvSpPr>
        <p:spPr>
          <a:xfrm>
            <a:off x="4857063" y="6019018"/>
            <a:ext cx="11276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latin typeface="Corbel" panose="020B0503020204020204" pitchFamily="34" charset="0"/>
              </a:rPr>
              <a:t>1830 :</a:t>
            </a:r>
            <a:endParaRPr lang="fr-FR" sz="1100" dirty="0"/>
          </a:p>
        </p:txBody>
      </p:sp>
      <p:sp>
        <p:nvSpPr>
          <p:cNvPr id="54" name="ZoneTexte 53">
            <a:extLst>
              <a:ext uri="{FF2B5EF4-FFF2-40B4-BE49-F238E27FC236}">
                <a16:creationId xmlns:a16="http://schemas.microsoft.com/office/drawing/2014/main" id="{8B04A3E6-A519-0864-E87A-B2BD519AD770}"/>
              </a:ext>
            </a:extLst>
          </p:cNvPr>
          <p:cNvSpPr txBox="1"/>
          <p:nvPr/>
        </p:nvSpPr>
        <p:spPr>
          <a:xfrm>
            <a:off x="8546722" y="5943670"/>
            <a:ext cx="106704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latin typeface="Corbel" panose="020B0503020204020204" pitchFamily="34" charset="0"/>
              </a:rPr>
              <a:t>1871 :</a:t>
            </a:r>
          </a:p>
          <a:p>
            <a:endParaRPr lang="fr-FR" sz="1100" dirty="0"/>
          </a:p>
        </p:txBody>
      </p:sp>
      <p:pic>
        <p:nvPicPr>
          <p:cNvPr id="67" name="Graphique 66" descr="Curseur">
            <a:extLst>
              <a:ext uri="{FF2B5EF4-FFF2-40B4-BE49-F238E27FC236}">
                <a16:creationId xmlns:a16="http://schemas.microsoft.com/office/drawing/2014/main" id="{A4E17CDB-4237-4679-D7DC-45940FEEC7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286624" y="4522524"/>
            <a:ext cx="465966" cy="465966"/>
          </a:xfrm>
          <a:prstGeom prst="rect">
            <a:avLst/>
          </a:prstGeom>
        </p:spPr>
      </p:pic>
      <p:sp>
        <p:nvSpPr>
          <p:cNvPr id="68" name="ZoneTexte 67">
            <a:extLst>
              <a:ext uri="{FF2B5EF4-FFF2-40B4-BE49-F238E27FC236}">
                <a16:creationId xmlns:a16="http://schemas.microsoft.com/office/drawing/2014/main" id="{387D5A10-41D6-6ED5-1281-DEE3AF475F81}"/>
              </a:ext>
            </a:extLst>
          </p:cNvPr>
          <p:cNvSpPr txBox="1"/>
          <p:nvPr/>
        </p:nvSpPr>
        <p:spPr>
          <a:xfrm>
            <a:off x="852108" y="4623509"/>
            <a:ext cx="849671" cy="2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Avancées</a:t>
            </a:r>
          </a:p>
        </p:txBody>
      </p:sp>
      <p:pic>
        <p:nvPicPr>
          <p:cNvPr id="69" name="Graphique 68" descr="Interdit">
            <a:extLst>
              <a:ext uri="{FF2B5EF4-FFF2-40B4-BE49-F238E27FC236}">
                <a16:creationId xmlns:a16="http://schemas.microsoft.com/office/drawing/2014/main" id="{C9A04BCA-081A-AD6B-48B6-D1FA4F4A6D9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018027" y="4582385"/>
            <a:ext cx="395948" cy="395948"/>
          </a:xfrm>
          <a:prstGeom prst="rect">
            <a:avLst/>
          </a:prstGeom>
        </p:spPr>
      </p:pic>
      <p:sp>
        <p:nvSpPr>
          <p:cNvPr id="70" name="ZoneTexte 69">
            <a:extLst>
              <a:ext uri="{FF2B5EF4-FFF2-40B4-BE49-F238E27FC236}">
                <a16:creationId xmlns:a16="http://schemas.microsoft.com/office/drawing/2014/main" id="{EDB1F994-0E38-95AA-4E33-81A2CE6DD308}"/>
              </a:ext>
            </a:extLst>
          </p:cNvPr>
          <p:cNvSpPr txBox="1"/>
          <p:nvPr/>
        </p:nvSpPr>
        <p:spPr>
          <a:xfrm>
            <a:off x="2517714" y="4623509"/>
            <a:ext cx="1552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Reculs</a:t>
            </a:r>
          </a:p>
        </p:txBody>
      </p:sp>
      <p:pic>
        <p:nvPicPr>
          <p:cNvPr id="5" name="Graphique 4" descr="Point d’interrogation">
            <a:extLst>
              <a:ext uri="{FF2B5EF4-FFF2-40B4-BE49-F238E27FC236}">
                <a16:creationId xmlns:a16="http://schemas.microsoft.com/office/drawing/2014/main" id="{78E959B2-8EBF-4413-0D21-824DA05957F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419351" y="621766"/>
            <a:ext cx="380849" cy="511769"/>
          </a:xfrm>
          <a:prstGeom prst="rect">
            <a:avLst/>
          </a:prstGeom>
        </p:spPr>
      </p:pic>
      <p:sp>
        <p:nvSpPr>
          <p:cNvPr id="21" name="ZoneTexte 20">
            <a:extLst>
              <a:ext uri="{FF2B5EF4-FFF2-40B4-BE49-F238E27FC236}">
                <a16:creationId xmlns:a16="http://schemas.microsoft.com/office/drawing/2014/main" id="{9036DC36-9112-3325-08F6-90F855550361}"/>
              </a:ext>
            </a:extLst>
          </p:cNvPr>
          <p:cNvSpPr txBox="1"/>
          <p:nvPr/>
        </p:nvSpPr>
        <p:spPr>
          <a:xfrm>
            <a:off x="10786270" y="701642"/>
            <a:ext cx="139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Possibles</a:t>
            </a:r>
          </a:p>
        </p:txBody>
      </p:sp>
    </p:spTree>
    <p:extLst>
      <p:ext uri="{BB962C8B-B14F-4D97-AF65-F5344CB8AC3E}">
        <p14:creationId xmlns:p14="http://schemas.microsoft.com/office/powerpoint/2010/main" val="3421347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2">
            <a:extLst>
              <a:ext uri="{FF2B5EF4-FFF2-40B4-BE49-F238E27FC236}">
                <a16:creationId xmlns:a16="http://schemas.microsoft.com/office/drawing/2014/main" id="{B7AF4444-4909-4DCC-827D-9AD9E32AF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446" y="1208045"/>
            <a:ext cx="11894152" cy="5581342"/>
          </a:xfrm>
          <a:prstGeom prst="homePlate">
            <a:avLst>
              <a:gd name="adj" fmla="val 23122"/>
            </a:avLst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fr-FR" altLang="fr-FR" b="1" dirty="0">
              <a:latin typeface="Corbel" panose="020B0503020204020204" pitchFamily="34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0E5109A-9ABB-4462-8F04-03BCB582C0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672" y="1238690"/>
            <a:ext cx="8042650" cy="3385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fr-FR" altLang="fr-FR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  <a:t>Emergence du concept de la nation souveraine en France et effet de souffle en Europe    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B61F88D7-BFAE-444D-9DD3-D964C94BE4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1887" y="2502047"/>
            <a:ext cx="735978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fr-FR" altLang="fr-FR" b="1" dirty="0">
                <a:latin typeface="Corbel" panose="020B0503020204020204" pitchFamily="34" charset="0"/>
              </a:rPr>
              <a:t>1789</a:t>
            </a:r>
          </a:p>
        </p:txBody>
      </p:sp>
      <p:sp>
        <p:nvSpPr>
          <p:cNvPr id="6" name="Rectangle 5">
            <a:hlinkClick r:id="" action="ppaction://noaction"/>
            <a:extLst>
              <a:ext uri="{FF2B5EF4-FFF2-40B4-BE49-F238E27FC236}">
                <a16:creationId xmlns:a16="http://schemas.microsoft.com/office/drawing/2014/main" id="{6D3C844F-CEEE-4E81-AD4D-55FBC13920F3}"/>
              </a:ext>
            </a:extLst>
          </p:cNvPr>
          <p:cNvSpPr/>
          <p:nvPr/>
        </p:nvSpPr>
        <p:spPr>
          <a:xfrm>
            <a:off x="199197" y="1625326"/>
            <a:ext cx="1463800" cy="91548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rgbClr val="FF0000"/>
                </a:solidFill>
                <a:latin typeface="Corbel" panose="020B0503020204020204" pitchFamily="34" charset="0"/>
              </a:rPr>
              <a:t>MONARCHIE</a:t>
            </a:r>
          </a:p>
          <a:p>
            <a:pPr algn="ctr"/>
            <a:r>
              <a:rPr lang="fr-FR" sz="1400" b="1" dirty="0">
                <a:solidFill>
                  <a:srgbClr val="FF0000"/>
                </a:solidFill>
                <a:latin typeface="Corbel" panose="020B0503020204020204" pitchFamily="34" charset="0"/>
              </a:rPr>
              <a:t>ABSOLUE en France </a:t>
            </a:r>
            <a:endParaRPr lang="fr-FR" sz="1400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FCBA148D-7C83-402E-83FE-3F6D9BBFF9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2251" y="2569762"/>
            <a:ext cx="786370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fr-FR" altLang="fr-FR" b="1" dirty="0">
                <a:latin typeface="Corbel" panose="020B0503020204020204" pitchFamily="34" charset="0"/>
              </a:rPr>
              <a:t>1792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A8CA8CF3-AB66-4D5F-A37E-F23F30B092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9915" y="6030781"/>
            <a:ext cx="1110018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fr-FR" altLang="fr-FR" b="1" dirty="0">
                <a:latin typeface="Corbel" panose="020B0503020204020204" pitchFamily="34" charset="0"/>
              </a:rPr>
              <a:t>1815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1BEDD7FC-1659-4DB9-A914-FE9E371F9B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02412" y="2614173"/>
            <a:ext cx="1110018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fr-FR" altLang="fr-FR" b="1" dirty="0">
                <a:latin typeface="Corbel" panose="020B0503020204020204" pitchFamily="34" charset="0"/>
              </a:rPr>
              <a:t>1848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5E59703F-CF85-4755-8282-EF1895E93E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77472" y="5988921"/>
            <a:ext cx="787782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fr-FR" altLang="fr-FR" b="1" dirty="0">
                <a:latin typeface="Corbel" panose="020B0503020204020204" pitchFamily="34" charset="0"/>
              </a:rPr>
              <a:t>1919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CACCC35-961A-471E-B85F-64B6FECC24B1}"/>
              </a:ext>
            </a:extLst>
          </p:cNvPr>
          <p:cNvSpPr/>
          <p:nvPr/>
        </p:nvSpPr>
        <p:spPr>
          <a:xfrm>
            <a:off x="1971128" y="1624551"/>
            <a:ext cx="6546357" cy="916263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rgbClr val="FF0000"/>
                </a:solidFill>
              </a:rPr>
              <a:t>Révolution française et expériences politiques diverses</a:t>
            </a:r>
          </a:p>
          <a:p>
            <a:pPr algn="ctr"/>
            <a:r>
              <a:rPr lang="fr-FR" sz="1400" b="1" dirty="0">
                <a:solidFill>
                  <a:srgbClr val="FF0000"/>
                </a:solidFill>
              </a:rPr>
              <a:t>(« laboratoire de la nation » : avancées / reculs du rôle de la nation)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6672C80-2087-4E1C-B358-280E45F2687B}"/>
              </a:ext>
            </a:extLst>
          </p:cNvPr>
          <p:cNvSpPr/>
          <p:nvPr/>
        </p:nvSpPr>
        <p:spPr>
          <a:xfrm>
            <a:off x="8635496" y="1624551"/>
            <a:ext cx="2086939" cy="9162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b="1" dirty="0">
              <a:solidFill>
                <a:srgbClr val="FF0000"/>
              </a:solidFill>
              <a:latin typeface="Corbel" panose="020B0503020204020204" pitchFamily="34" charset="0"/>
            </a:endParaRPr>
          </a:p>
          <a:p>
            <a:pPr algn="ctr"/>
            <a:r>
              <a:rPr lang="fr-FR" sz="1400" b="1" dirty="0">
                <a:solidFill>
                  <a:srgbClr val="FF0000"/>
                </a:solidFill>
                <a:latin typeface="Corbel" panose="020B0503020204020204" pitchFamily="34" charset="0"/>
              </a:rPr>
              <a:t>II</a:t>
            </a:r>
            <a:r>
              <a:rPr lang="fr-FR" sz="1400" b="1" baseline="30000" dirty="0">
                <a:solidFill>
                  <a:srgbClr val="FF0000"/>
                </a:solidFill>
                <a:latin typeface="Corbel" panose="020B0503020204020204" pitchFamily="34" charset="0"/>
              </a:rPr>
              <a:t>ème</a:t>
            </a:r>
            <a:r>
              <a:rPr lang="fr-FR" sz="1400" b="1" dirty="0">
                <a:solidFill>
                  <a:srgbClr val="FF0000"/>
                </a:solidFill>
                <a:latin typeface="Corbel" panose="020B0503020204020204" pitchFamily="34" charset="0"/>
              </a:rPr>
              <a:t> REPUBLIQUE</a:t>
            </a:r>
          </a:p>
          <a:p>
            <a:pPr algn="ctr"/>
            <a:r>
              <a:rPr lang="fr-FR" sz="1400" b="1" dirty="0">
                <a:solidFill>
                  <a:srgbClr val="FF0000"/>
                </a:solidFill>
                <a:latin typeface="Corbel" panose="020B0503020204020204" pitchFamily="34" charset="0"/>
              </a:rPr>
              <a:t>Second Empire</a:t>
            </a:r>
          </a:p>
          <a:p>
            <a:pPr algn="ctr"/>
            <a:r>
              <a:rPr lang="fr-FR" sz="1400" b="1" dirty="0">
                <a:solidFill>
                  <a:srgbClr val="FF0000"/>
                </a:solidFill>
                <a:latin typeface="Corbel" panose="020B0503020204020204" pitchFamily="34" charset="0"/>
              </a:rPr>
              <a:t>III</a:t>
            </a:r>
            <a:r>
              <a:rPr lang="fr-FR" sz="1400" b="1" baseline="30000" dirty="0">
                <a:solidFill>
                  <a:srgbClr val="FF0000"/>
                </a:solidFill>
                <a:latin typeface="Corbel" panose="020B0503020204020204" pitchFamily="34" charset="0"/>
              </a:rPr>
              <a:t>ème</a:t>
            </a:r>
            <a:r>
              <a:rPr lang="fr-FR" sz="1400" b="1" dirty="0">
                <a:solidFill>
                  <a:srgbClr val="FF0000"/>
                </a:solidFill>
                <a:latin typeface="Corbel" panose="020B0503020204020204" pitchFamily="34" charset="0"/>
              </a:rPr>
              <a:t> REPUBLIQUE</a:t>
            </a:r>
          </a:p>
          <a:p>
            <a:pPr algn="ctr"/>
            <a:endParaRPr lang="fr-FR" sz="1600" dirty="0"/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1EBDFD53-0954-455C-80BE-1FBE38B0FA07}"/>
              </a:ext>
            </a:extLst>
          </p:cNvPr>
          <p:cNvSpPr txBox="1"/>
          <p:nvPr/>
        </p:nvSpPr>
        <p:spPr>
          <a:xfrm>
            <a:off x="32956" y="10114"/>
            <a:ext cx="1219104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Processus séculaire d’un ordre international légitimiste et contre-révolutionnaire (système Metternich) reposant sur l’équilibre des puissances à un ordre international démocratique reposant sur des Etats-nations, contesté dès sa naissance </a:t>
            </a:r>
            <a:r>
              <a:rPr lang="fr-FR" sz="1600" b="1" i="1" dirty="0">
                <a:solidFill>
                  <a:schemeClr val="accent1"/>
                </a:solidFill>
              </a:rPr>
              <a:t>(version prof)</a:t>
            </a:r>
            <a:endParaRPr lang="fr-FR" sz="1600" b="1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fr-FR" sz="1600" b="1" dirty="0">
              <a:solidFill>
                <a:srgbClr val="C00000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1242A09-9568-3F4E-A0D7-4F5A6602D29C}"/>
              </a:ext>
            </a:extLst>
          </p:cNvPr>
          <p:cNvSpPr/>
          <p:nvPr/>
        </p:nvSpPr>
        <p:spPr>
          <a:xfrm>
            <a:off x="289222" y="674133"/>
            <a:ext cx="622852" cy="35780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4F92F19-F55A-6B4E-AA1D-F71C00EB2109}"/>
              </a:ext>
            </a:extLst>
          </p:cNvPr>
          <p:cNvSpPr/>
          <p:nvPr/>
        </p:nvSpPr>
        <p:spPr>
          <a:xfrm>
            <a:off x="3005436" y="654829"/>
            <a:ext cx="622852" cy="3578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BF520DF7-24E9-BA4F-A5BC-5B278536BEDE}"/>
              </a:ext>
            </a:extLst>
          </p:cNvPr>
          <p:cNvSpPr txBox="1"/>
          <p:nvPr/>
        </p:nvSpPr>
        <p:spPr>
          <a:xfrm>
            <a:off x="961005" y="675575"/>
            <a:ext cx="21140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Absence d’Etat-nation 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56F3D057-BD26-E243-BAF0-07C96DF7E4DA}"/>
              </a:ext>
            </a:extLst>
          </p:cNvPr>
          <p:cNvSpPr txBox="1"/>
          <p:nvPr/>
        </p:nvSpPr>
        <p:spPr>
          <a:xfrm>
            <a:off x="3735745" y="675356"/>
            <a:ext cx="43646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Emergence et consolidation de l’Etat-nation 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69D8591C-01CC-9CE2-9A54-6B2E4DFB14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197" y="4100289"/>
            <a:ext cx="10995466" cy="5232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fr-FR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  <a:t>Concurrence entre deux ordres internationaux aux dimensions idéologiques opposées, le rôle de la guerre dans ces transformations idéologiques et les nations comme acteurs politiques  </a:t>
            </a:r>
            <a:endParaRPr lang="fr-FR" altLang="fr-FR" sz="1400" b="1" dirty="0">
              <a:solidFill>
                <a:schemeClr val="tx1">
                  <a:lumMod val="50000"/>
                  <a:lumOff val="5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41" name="Explosion 2 40">
            <a:extLst>
              <a:ext uri="{FF2B5EF4-FFF2-40B4-BE49-F238E27FC236}">
                <a16:creationId xmlns:a16="http://schemas.microsoft.com/office/drawing/2014/main" id="{3050230A-6988-FF8D-068C-EBC89BC34C85}"/>
              </a:ext>
            </a:extLst>
          </p:cNvPr>
          <p:cNvSpPr/>
          <p:nvPr/>
        </p:nvSpPr>
        <p:spPr>
          <a:xfrm>
            <a:off x="1435084" y="1605685"/>
            <a:ext cx="878078" cy="915487"/>
          </a:xfrm>
          <a:prstGeom prst="irregularSeal2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45817887-8235-3F75-187B-6BF37BD5CA96}"/>
              </a:ext>
            </a:extLst>
          </p:cNvPr>
          <p:cNvSpPr txBox="1"/>
          <p:nvPr/>
        </p:nvSpPr>
        <p:spPr>
          <a:xfrm>
            <a:off x="1506193" y="1917974"/>
            <a:ext cx="8345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rgbClr val="C00000"/>
                </a:solidFill>
              </a:rPr>
              <a:t>Révolution française</a:t>
            </a:r>
          </a:p>
        </p:txBody>
      </p:sp>
      <p:sp>
        <p:nvSpPr>
          <p:cNvPr id="50" name="Explosion 2 49">
            <a:extLst>
              <a:ext uri="{FF2B5EF4-FFF2-40B4-BE49-F238E27FC236}">
                <a16:creationId xmlns:a16="http://schemas.microsoft.com/office/drawing/2014/main" id="{0B6E384D-3C59-1871-E824-4460639EC0B4}"/>
              </a:ext>
            </a:extLst>
          </p:cNvPr>
          <p:cNvSpPr/>
          <p:nvPr/>
        </p:nvSpPr>
        <p:spPr>
          <a:xfrm>
            <a:off x="7870832" y="1603039"/>
            <a:ext cx="1110017" cy="821591"/>
          </a:xfrm>
          <a:prstGeom prst="irregularSeal2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3" name="ZoneTexte 52">
            <a:extLst>
              <a:ext uri="{FF2B5EF4-FFF2-40B4-BE49-F238E27FC236}">
                <a16:creationId xmlns:a16="http://schemas.microsoft.com/office/drawing/2014/main" id="{D21F7E2A-376A-EDDA-613E-0A93DF84B06D}"/>
              </a:ext>
            </a:extLst>
          </p:cNvPr>
          <p:cNvSpPr txBox="1"/>
          <p:nvPr/>
        </p:nvSpPr>
        <p:spPr>
          <a:xfrm>
            <a:off x="7981496" y="1863791"/>
            <a:ext cx="88869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rgbClr val="C00000"/>
                </a:solidFill>
              </a:rPr>
              <a:t>Révolutions de 1848</a:t>
            </a:r>
          </a:p>
        </p:txBody>
      </p:sp>
      <p:sp>
        <p:nvSpPr>
          <p:cNvPr id="76" name="ZoneTexte 75">
            <a:extLst>
              <a:ext uri="{FF2B5EF4-FFF2-40B4-BE49-F238E27FC236}">
                <a16:creationId xmlns:a16="http://schemas.microsoft.com/office/drawing/2014/main" id="{1C651352-BEEC-A6FA-5ECD-2100649AA3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7167" y="6012919"/>
            <a:ext cx="832339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fr-FR" altLang="fr-FR" b="1" dirty="0">
                <a:latin typeface="Corbel" panose="020B0503020204020204" pitchFamily="34" charset="0"/>
              </a:rPr>
              <a:t>1848</a:t>
            </a:r>
          </a:p>
        </p:txBody>
      </p:sp>
      <p:sp>
        <p:nvSpPr>
          <p:cNvPr id="8" name="Explosion 2 7">
            <a:extLst>
              <a:ext uri="{FF2B5EF4-FFF2-40B4-BE49-F238E27FC236}">
                <a16:creationId xmlns:a16="http://schemas.microsoft.com/office/drawing/2014/main" id="{69FC65F3-4EBF-2A3C-83C3-A804F4318B5E}"/>
              </a:ext>
            </a:extLst>
          </p:cNvPr>
          <p:cNvSpPr/>
          <p:nvPr/>
        </p:nvSpPr>
        <p:spPr>
          <a:xfrm>
            <a:off x="7611156" y="626504"/>
            <a:ext cx="436037" cy="350604"/>
          </a:xfrm>
          <a:prstGeom prst="irregularSeal2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D6D5F42A-4212-03AA-C68E-FAC7AB84AE85}"/>
              </a:ext>
            </a:extLst>
          </p:cNvPr>
          <p:cNvSpPr txBox="1"/>
          <p:nvPr/>
        </p:nvSpPr>
        <p:spPr>
          <a:xfrm>
            <a:off x="8014094" y="564956"/>
            <a:ext cx="2598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Nationalité comme facteur de déstabilisation </a:t>
            </a:r>
          </a:p>
        </p:txBody>
      </p:sp>
      <p:sp>
        <p:nvSpPr>
          <p:cNvPr id="26" name="Accolade ouvrante 25">
            <a:extLst>
              <a:ext uri="{FF2B5EF4-FFF2-40B4-BE49-F238E27FC236}">
                <a16:creationId xmlns:a16="http://schemas.microsoft.com/office/drawing/2014/main" id="{EF63473A-19A6-8212-4221-1169FC608412}"/>
              </a:ext>
            </a:extLst>
          </p:cNvPr>
          <p:cNvSpPr/>
          <p:nvPr/>
        </p:nvSpPr>
        <p:spPr>
          <a:xfrm rot="16200000">
            <a:off x="1583754" y="2448763"/>
            <a:ext cx="375885" cy="832338"/>
          </a:xfrm>
          <a:prstGeom prst="leftBrac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185409D8-5C0A-8FDE-C0FB-070E1C67460F}"/>
              </a:ext>
            </a:extLst>
          </p:cNvPr>
          <p:cNvSpPr txBox="1"/>
          <p:nvPr/>
        </p:nvSpPr>
        <p:spPr>
          <a:xfrm>
            <a:off x="431465" y="3024565"/>
            <a:ext cx="20862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20 juin 1789 : Serment du jeu de Paume : irruption de la nation (concurrence entre deux légitimités : royale et nationale)</a:t>
            </a:r>
          </a:p>
        </p:txBody>
      </p:sp>
      <p:sp>
        <p:nvSpPr>
          <p:cNvPr id="7" name="Accolade ouvrante 6">
            <a:extLst>
              <a:ext uri="{FF2B5EF4-FFF2-40B4-BE49-F238E27FC236}">
                <a16:creationId xmlns:a16="http://schemas.microsoft.com/office/drawing/2014/main" id="{9FDC03CF-EFF5-2C5B-C65D-DA643233822C}"/>
              </a:ext>
            </a:extLst>
          </p:cNvPr>
          <p:cNvSpPr/>
          <p:nvPr/>
        </p:nvSpPr>
        <p:spPr>
          <a:xfrm rot="16200000">
            <a:off x="2762599" y="2490136"/>
            <a:ext cx="375885" cy="832338"/>
          </a:xfrm>
          <a:prstGeom prst="leftBrac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3ED203A2-846A-F4A3-42EC-3F7877244B01}"/>
              </a:ext>
            </a:extLst>
          </p:cNvPr>
          <p:cNvSpPr txBox="1"/>
          <p:nvPr/>
        </p:nvSpPr>
        <p:spPr>
          <a:xfrm>
            <a:off x="2469356" y="3057420"/>
            <a:ext cx="15041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Diffuser le concept de souveraineté de la nation à l’échelle européenne</a:t>
            </a:r>
          </a:p>
        </p:txBody>
      </p:sp>
      <p:sp>
        <p:nvSpPr>
          <p:cNvPr id="17" name="Accolade ouvrante 16">
            <a:extLst>
              <a:ext uri="{FF2B5EF4-FFF2-40B4-BE49-F238E27FC236}">
                <a16:creationId xmlns:a16="http://schemas.microsoft.com/office/drawing/2014/main" id="{AFE29F68-2961-28C6-CBF2-8B4092D7DBE4}"/>
              </a:ext>
            </a:extLst>
          </p:cNvPr>
          <p:cNvSpPr/>
          <p:nvPr/>
        </p:nvSpPr>
        <p:spPr>
          <a:xfrm rot="16200000">
            <a:off x="8247493" y="2683480"/>
            <a:ext cx="375885" cy="631776"/>
          </a:xfrm>
          <a:prstGeom prst="leftBrac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61346146-2F71-7F1F-630B-F8D04E9E88AE}"/>
              </a:ext>
            </a:extLst>
          </p:cNvPr>
          <p:cNvSpPr txBox="1"/>
          <p:nvPr/>
        </p:nvSpPr>
        <p:spPr>
          <a:xfrm>
            <a:off x="7417281" y="3203342"/>
            <a:ext cx="16972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*Choc nations vs Empires en Europe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3176C6C-8001-CE19-1913-5ED552257869}"/>
              </a:ext>
            </a:extLst>
          </p:cNvPr>
          <p:cNvSpPr/>
          <p:nvPr/>
        </p:nvSpPr>
        <p:spPr>
          <a:xfrm>
            <a:off x="2424239" y="5093240"/>
            <a:ext cx="4287807" cy="916263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</a:schemeClr>
              </a:gs>
              <a:gs pos="74000">
                <a:schemeClr val="accent1">
                  <a:lumMod val="40000"/>
                  <a:lumOff val="6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bg1"/>
                </a:solidFill>
              </a:rPr>
              <a:t>Nouvel ordre international légitimiste et contre-révolutionnaire (équilibre des puissances gage de stabilité : « concert européen »)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C67E1E16-0DA1-DC54-E806-91A38409DC76}"/>
              </a:ext>
            </a:extLst>
          </p:cNvPr>
          <p:cNvSpPr txBox="1"/>
          <p:nvPr/>
        </p:nvSpPr>
        <p:spPr>
          <a:xfrm>
            <a:off x="1965031" y="6286401"/>
            <a:ext cx="11100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Traité de Vienne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2CDED2FF-7F66-0D6A-23ED-41756A16CD14}"/>
              </a:ext>
            </a:extLst>
          </p:cNvPr>
          <p:cNvSpPr txBox="1"/>
          <p:nvPr/>
        </p:nvSpPr>
        <p:spPr>
          <a:xfrm>
            <a:off x="6110515" y="6255880"/>
            <a:ext cx="149243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« Printemps des peuples » 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37C4C2A-FE3E-B07E-73B2-E31AA369CBCA}"/>
              </a:ext>
            </a:extLst>
          </p:cNvPr>
          <p:cNvSpPr/>
          <p:nvPr/>
        </p:nvSpPr>
        <p:spPr>
          <a:xfrm>
            <a:off x="6784638" y="5092658"/>
            <a:ext cx="4088376" cy="916263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</a:schemeClr>
              </a:gs>
              <a:gs pos="74000">
                <a:schemeClr val="accent1">
                  <a:lumMod val="40000"/>
                  <a:lumOff val="60000"/>
                </a:schemeClr>
              </a:gs>
              <a:gs pos="83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0" scaled="1"/>
            <a:tileRect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u="sng" dirty="0"/>
              <a:t>Vers</a:t>
            </a:r>
            <a:r>
              <a:rPr lang="fr-FR" sz="1400" dirty="0"/>
              <a:t> un nouvel ordre international reposant sur des Etats-nations = fin des Empires (balkanisation ou unification-) </a:t>
            </a:r>
            <a:r>
              <a:rPr lang="fr-FR" sz="1400" u="sng" dirty="0"/>
              <a:t>mais</a:t>
            </a:r>
            <a:r>
              <a:rPr lang="fr-FR" sz="1400" dirty="0"/>
              <a:t> une application à géométrie variable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534B57CE-84B5-9229-D8C8-D0879950B6D7}"/>
              </a:ext>
            </a:extLst>
          </p:cNvPr>
          <p:cNvSpPr txBox="1"/>
          <p:nvPr/>
        </p:nvSpPr>
        <p:spPr>
          <a:xfrm>
            <a:off x="9602834" y="6224695"/>
            <a:ext cx="17370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Traités de Versailles (PPO) ; Les 14 points de Wilson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EB1B265C-7C49-D53E-2A0D-85F878CF20C9}"/>
              </a:ext>
            </a:extLst>
          </p:cNvPr>
          <p:cNvSpPr/>
          <p:nvPr/>
        </p:nvSpPr>
        <p:spPr>
          <a:xfrm>
            <a:off x="163352" y="5106143"/>
            <a:ext cx="2177424" cy="9162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bg1"/>
                </a:solidFill>
              </a:rPr>
              <a:t>Les guerres révolutionnaires et impériales</a:t>
            </a: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E98A1A00-D3A4-5AC6-B16D-75144D9677C1}"/>
              </a:ext>
            </a:extLst>
          </p:cNvPr>
          <p:cNvSpPr txBox="1"/>
          <p:nvPr/>
        </p:nvSpPr>
        <p:spPr>
          <a:xfrm>
            <a:off x="108686" y="6022406"/>
            <a:ext cx="93745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latin typeface="Corbel" panose="020B0503020204020204" pitchFamily="34" charset="0"/>
              </a:rPr>
              <a:t>1792 : </a:t>
            </a:r>
            <a:r>
              <a:rPr lang="fr-FR" sz="1100" dirty="0"/>
              <a:t>Valmy, la nation en armes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92D85D76-1AD7-C716-BC57-6C20C20C942C}"/>
              </a:ext>
            </a:extLst>
          </p:cNvPr>
          <p:cNvSpPr txBox="1"/>
          <p:nvPr/>
        </p:nvSpPr>
        <p:spPr>
          <a:xfrm>
            <a:off x="888302" y="6025440"/>
            <a:ext cx="117704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Guerres napoléoniennes : guerres de masse</a:t>
            </a: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41F34473-0030-6E29-AD2E-EDA3584A70B4}"/>
              </a:ext>
            </a:extLst>
          </p:cNvPr>
          <p:cNvSpPr txBox="1"/>
          <p:nvPr/>
        </p:nvSpPr>
        <p:spPr>
          <a:xfrm>
            <a:off x="9977703" y="2575360"/>
            <a:ext cx="1110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Corbel" panose="020B0503020204020204" pitchFamily="34" charset="0"/>
              </a:rPr>
              <a:t>1914/18</a:t>
            </a:r>
          </a:p>
        </p:txBody>
      </p:sp>
      <p:sp>
        <p:nvSpPr>
          <p:cNvPr id="48" name="Accolade ouvrante 47">
            <a:extLst>
              <a:ext uri="{FF2B5EF4-FFF2-40B4-BE49-F238E27FC236}">
                <a16:creationId xmlns:a16="http://schemas.microsoft.com/office/drawing/2014/main" id="{204ACC6C-F462-69B7-7800-505A8757B6ED}"/>
              </a:ext>
            </a:extLst>
          </p:cNvPr>
          <p:cNvSpPr/>
          <p:nvPr/>
        </p:nvSpPr>
        <p:spPr>
          <a:xfrm rot="16200000">
            <a:off x="10266148" y="2531857"/>
            <a:ext cx="375885" cy="918932"/>
          </a:xfrm>
          <a:prstGeom prst="leftBrac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2C2F3B3C-140B-6F14-2FD7-9BB332E0FE58}"/>
              </a:ext>
            </a:extLst>
          </p:cNvPr>
          <p:cNvSpPr txBox="1"/>
          <p:nvPr/>
        </p:nvSpPr>
        <p:spPr>
          <a:xfrm>
            <a:off x="10046900" y="3170124"/>
            <a:ext cx="918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Une guerre des nations </a:t>
            </a:r>
          </a:p>
        </p:txBody>
      </p:sp>
      <p:sp>
        <p:nvSpPr>
          <p:cNvPr id="51" name="ZoneTexte 50">
            <a:extLst>
              <a:ext uri="{FF2B5EF4-FFF2-40B4-BE49-F238E27FC236}">
                <a16:creationId xmlns:a16="http://schemas.microsoft.com/office/drawing/2014/main" id="{9016E96B-5FBE-57CC-10B3-C5840D65804F}"/>
              </a:ext>
            </a:extLst>
          </p:cNvPr>
          <p:cNvSpPr txBox="1"/>
          <p:nvPr/>
        </p:nvSpPr>
        <p:spPr>
          <a:xfrm>
            <a:off x="2938176" y="5967411"/>
            <a:ext cx="1480710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latin typeface="Corbel" panose="020B0503020204020204" pitchFamily="34" charset="0"/>
              </a:rPr>
              <a:t>1822 : </a:t>
            </a:r>
            <a:r>
              <a:rPr lang="fr-FR" sz="1100" dirty="0"/>
              <a:t>massacre de Chios, soutien européen : « philhellénisme »</a:t>
            </a:r>
          </a:p>
        </p:txBody>
      </p:sp>
      <p:sp>
        <p:nvSpPr>
          <p:cNvPr id="52" name="ZoneTexte 51">
            <a:extLst>
              <a:ext uri="{FF2B5EF4-FFF2-40B4-BE49-F238E27FC236}">
                <a16:creationId xmlns:a16="http://schemas.microsoft.com/office/drawing/2014/main" id="{0EF5D8AC-37C8-3529-2AC6-B86B0E697AF8}"/>
              </a:ext>
            </a:extLst>
          </p:cNvPr>
          <p:cNvSpPr txBox="1"/>
          <p:nvPr/>
        </p:nvSpPr>
        <p:spPr>
          <a:xfrm>
            <a:off x="4857063" y="6019018"/>
            <a:ext cx="112760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latin typeface="Corbel" panose="020B0503020204020204" pitchFamily="34" charset="0"/>
              </a:rPr>
              <a:t>1830 : </a:t>
            </a:r>
            <a:r>
              <a:rPr lang="fr-FR" sz="1100" dirty="0"/>
              <a:t>indépendances Grèce, Belgique</a:t>
            </a:r>
          </a:p>
        </p:txBody>
      </p:sp>
      <p:sp>
        <p:nvSpPr>
          <p:cNvPr id="54" name="ZoneTexte 53">
            <a:extLst>
              <a:ext uri="{FF2B5EF4-FFF2-40B4-BE49-F238E27FC236}">
                <a16:creationId xmlns:a16="http://schemas.microsoft.com/office/drawing/2014/main" id="{8B04A3E6-A519-0864-E87A-B2BD519AD770}"/>
              </a:ext>
            </a:extLst>
          </p:cNvPr>
          <p:cNvSpPr txBox="1"/>
          <p:nvPr/>
        </p:nvSpPr>
        <p:spPr>
          <a:xfrm>
            <a:off x="8546722" y="5943670"/>
            <a:ext cx="1067041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latin typeface="Corbel" panose="020B0503020204020204" pitchFamily="34" charset="0"/>
              </a:rPr>
              <a:t>1871 : </a:t>
            </a:r>
            <a:r>
              <a:rPr lang="fr-FR" sz="1100" dirty="0"/>
              <a:t>unifications italienne et allemande</a:t>
            </a:r>
          </a:p>
        </p:txBody>
      </p:sp>
      <p:pic>
        <p:nvPicPr>
          <p:cNvPr id="59" name="Graphique 58" descr="Interdit">
            <a:extLst>
              <a:ext uri="{FF2B5EF4-FFF2-40B4-BE49-F238E27FC236}">
                <a16:creationId xmlns:a16="http://schemas.microsoft.com/office/drawing/2014/main" id="{4E3C538E-4D32-1DDD-4627-AFD6C7F156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69356" y="6402506"/>
            <a:ext cx="395948" cy="395948"/>
          </a:xfrm>
          <a:prstGeom prst="rect">
            <a:avLst/>
          </a:prstGeom>
        </p:spPr>
      </p:pic>
      <p:pic>
        <p:nvPicPr>
          <p:cNvPr id="61" name="Graphique 60" descr="Curseur">
            <a:extLst>
              <a:ext uri="{FF2B5EF4-FFF2-40B4-BE49-F238E27FC236}">
                <a16:creationId xmlns:a16="http://schemas.microsoft.com/office/drawing/2014/main" id="{971B04FA-1161-B889-545C-3E390F8506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5400000">
            <a:off x="5597556" y="5977770"/>
            <a:ext cx="465966" cy="465966"/>
          </a:xfrm>
          <a:prstGeom prst="rect">
            <a:avLst/>
          </a:prstGeom>
        </p:spPr>
      </p:pic>
      <p:pic>
        <p:nvPicPr>
          <p:cNvPr id="62" name="Graphique 61" descr="Interdit">
            <a:extLst>
              <a:ext uri="{FF2B5EF4-FFF2-40B4-BE49-F238E27FC236}">
                <a16:creationId xmlns:a16="http://schemas.microsoft.com/office/drawing/2014/main" id="{FCE447D2-7CD9-D616-B533-9D346F23C9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69754" y="6397291"/>
            <a:ext cx="395948" cy="395948"/>
          </a:xfrm>
          <a:prstGeom prst="rect">
            <a:avLst/>
          </a:prstGeom>
        </p:spPr>
      </p:pic>
      <p:pic>
        <p:nvPicPr>
          <p:cNvPr id="63" name="Graphique 62" descr="Interdit">
            <a:extLst>
              <a:ext uri="{FF2B5EF4-FFF2-40B4-BE49-F238E27FC236}">
                <a16:creationId xmlns:a16="http://schemas.microsoft.com/office/drawing/2014/main" id="{25DD7C98-B4A7-8CDE-7A28-38F926F39A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26282" y="6412206"/>
            <a:ext cx="395948" cy="395948"/>
          </a:xfrm>
          <a:prstGeom prst="rect">
            <a:avLst/>
          </a:prstGeom>
        </p:spPr>
      </p:pic>
      <p:pic>
        <p:nvPicPr>
          <p:cNvPr id="64" name="Graphique 63" descr="Curseur">
            <a:extLst>
              <a:ext uri="{FF2B5EF4-FFF2-40B4-BE49-F238E27FC236}">
                <a16:creationId xmlns:a16="http://schemas.microsoft.com/office/drawing/2014/main" id="{C67ADAA6-ED54-D8E9-48F3-382D80453FD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5400000">
            <a:off x="10612462" y="5906428"/>
            <a:ext cx="465966" cy="465966"/>
          </a:xfrm>
          <a:prstGeom prst="rect">
            <a:avLst/>
          </a:prstGeom>
        </p:spPr>
      </p:pic>
      <p:pic>
        <p:nvPicPr>
          <p:cNvPr id="65" name="Graphique 64" descr="Curseur">
            <a:extLst>
              <a:ext uri="{FF2B5EF4-FFF2-40B4-BE49-F238E27FC236}">
                <a16:creationId xmlns:a16="http://schemas.microsoft.com/office/drawing/2014/main" id="{08A54FAE-EF5B-5DFE-41BB-3E32521981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5400000">
            <a:off x="9137997" y="5931819"/>
            <a:ext cx="465966" cy="465966"/>
          </a:xfrm>
          <a:prstGeom prst="rect">
            <a:avLst/>
          </a:prstGeom>
        </p:spPr>
      </p:pic>
      <p:pic>
        <p:nvPicPr>
          <p:cNvPr id="66" name="Graphique 65" descr="Curseur">
            <a:extLst>
              <a:ext uri="{FF2B5EF4-FFF2-40B4-BE49-F238E27FC236}">
                <a16:creationId xmlns:a16="http://schemas.microsoft.com/office/drawing/2014/main" id="{C077C71E-9CFF-9733-1F98-4B470AFB97A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5400000">
            <a:off x="574890" y="5974172"/>
            <a:ext cx="465966" cy="465966"/>
          </a:xfrm>
          <a:prstGeom prst="rect">
            <a:avLst/>
          </a:prstGeom>
        </p:spPr>
      </p:pic>
      <p:pic>
        <p:nvPicPr>
          <p:cNvPr id="67" name="Graphique 66" descr="Curseur">
            <a:extLst>
              <a:ext uri="{FF2B5EF4-FFF2-40B4-BE49-F238E27FC236}">
                <a16:creationId xmlns:a16="http://schemas.microsoft.com/office/drawing/2014/main" id="{A4E17CDB-4237-4679-D7DC-45940FEEC7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5400000">
            <a:off x="286624" y="4522524"/>
            <a:ext cx="465966" cy="465966"/>
          </a:xfrm>
          <a:prstGeom prst="rect">
            <a:avLst/>
          </a:prstGeom>
        </p:spPr>
      </p:pic>
      <p:sp>
        <p:nvSpPr>
          <p:cNvPr id="68" name="ZoneTexte 67">
            <a:extLst>
              <a:ext uri="{FF2B5EF4-FFF2-40B4-BE49-F238E27FC236}">
                <a16:creationId xmlns:a16="http://schemas.microsoft.com/office/drawing/2014/main" id="{387D5A10-41D6-6ED5-1281-DEE3AF475F81}"/>
              </a:ext>
            </a:extLst>
          </p:cNvPr>
          <p:cNvSpPr txBox="1"/>
          <p:nvPr/>
        </p:nvSpPr>
        <p:spPr>
          <a:xfrm>
            <a:off x="852108" y="4623509"/>
            <a:ext cx="849671" cy="2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Avancées</a:t>
            </a:r>
          </a:p>
        </p:txBody>
      </p:sp>
      <p:pic>
        <p:nvPicPr>
          <p:cNvPr id="69" name="Graphique 68" descr="Interdit">
            <a:extLst>
              <a:ext uri="{FF2B5EF4-FFF2-40B4-BE49-F238E27FC236}">
                <a16:creationId xmlns:a16="http://schemas.microsoft.com/office/drawing/2014/main" id="{C9A04BCA-081A-AD6B-48B6-D1FA4F4A6D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18027" y="4582385"/>
            <a:ext cx="395948" cy="395948"/>
          </a:xfrm>
          <a:prstGeom prst="rect">
            <a:avLst/>
          </a:prstGeom>
        </p:spPr>
      </p:pic>
      <p:sp>
        <p:nvSpPr>
          <p:cNvPr id="70" name="ZoneTexte 69">
            <a:extLst>
              <a:ext uri="{FF2B5EF4-FFF2-40B4-BE49-F238E27FC236}">
                <a16:creationId xmlns:a16="http://schemas.microsoft.com/office/drawing/2014/main" id="{EDB1F994-0E38-95AA-4E33-81A2CE6DD308}"/>
              </a:ext>
            </a:extLst>
          </p:cNvPr>
          <p:cNvSpPr txBox="1"/>
          <p:nvPr/>
        </p:nvSpPr>
        <p:spPr>
          <a:xfrm>
            <a:off x="2517714" y="4623509"/>
            <a:ext cx="1552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Reculs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05262F44-BBF7-588F-749A-17920ACBDAF9}"/>
              </a:ext>
            </a:extLst>
          </p:cNvPr>
          <p:cNvSpPr txBox="1"/>
          <p:nvPr/>
        </p:nvSpPr>
        <p:spPr>
          <a:xfrm>
            <a:off x="8863830" y="2642161"/>
            <a:ext cx="128752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Affirmation de la nation en France (IIème république) mais contradiction avec le « fait colonial »</a:t>
            </a:r>
          </a:p>
          <a:p>
            <a:endParaRPr lang="fr-FR" dirty="0"/>
          </a:p>
        </p:txBody>
      </p:sp>
      <p:pic>
        <p:nvPicPr>
          <p:cNvPr id="21" name="Graphique 20" descr="Point d’interrogation">
            <a:extLst>
              <a:ext uri="{FF2B5EF4-FFF2-40B4-BE49-F238E27FC236}">
                <a16:creationId xmlns:a16="http://schemas.microsoft.com/office/drawing/2014/main" id="{A3003DE7-CD37-4BCA-1ADC-68FB4260D25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419351" y="621766"/>
            <a:ext cx="380849" cy="511769"/>
          </a:xfrm>
          <a:prstGeom prst="rect">
            <a:avLst/>
          </a:prstGeom>
        </p:spPr>
      </p:pic>
      <p:sp>
        <p:nvSpPr>
          <p:cNvPr id="22" name="ZoneTexte 21">
            <a:extLst>
              <a:ext uri="{FF2B5EF4-FFF2-40B4-BE49-F238E27FC236}">
                <a16:creationId xmlns:a16="http://schemas.microsoft.com/office/drawing/2014/main" id="{D9ADFA92-4FBD-F437-5868-D0FF8DC1342E}"/>
              </a:ext>
            </a:extLst>
          </p:cNvPr>
          <p:cNvSpPr txBox="1"/>
          <p:nvPr/>
        </p:nvSpPr>
        <p:spPr>
          <a:xfrm>
            <a:off x="10865254" y="674133"/>
            <a:ext cx="12937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Possibles</a:t>
            </a:r>
          </a:p>
        </p:txBody>
      </p:sp>
      <p:pic>
        <p:nvPicPr>
          <p:cNvPr id="23" name="Graphique 22" descr="Point d’interrogation">
            <a:extLst>
              <a:ext uri="{FF2B5EF4-FFF2-40B4-BE49-F238E27FC236}">
                <a16:creationId xmlns:a16="http://schemas.microsoft.com/office/drawing/2014/main" id="{7A7C6178-BC7E-2C43-D6D1-B03B52A6226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197257" y="5295486"/>
            <a:ext cx="380849" cy="511769"/>
          </a:xfrm>
          <a:prstGeom prst="rect">
            <a:avLst/>
          </a:prstGeom>
        </p:spPr>
      </p:pic>
      <p:pic>
        <p:nvPicPr>
          <p:cNvPr id="24" name="Graphique 23" descr="Point d’interrogation">
            <a:extLst>
              <a:ext uri="{FF2B5EF4-FFF2-40B4-BE49-F238E27FC236}">
                <a16:creationId xmlns:a16="http://schemas.microsoft.com/office/drawing/2014/main" id="{E83062BF-1456-DDD8-728B-CCCCB8B1DFD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57907" y="5308389"/>
            <a:ext cx="380849" cy="511769"/>
          </a:xfrm>
          <a:prstGeom prst="rect">
            <a:avLst/>
          </a:prstGeom>
        </p:spPr>
      </p:pic>
      <p:pic>
        <p:nvPicPr>
          <p:cNvPr id="29" name="Graphique 28" descr="Point d’interrogation">
            <a:extLst>
              <a:ext uri="{FF2B5EF4-FFF2-40B4-BE49-F238E27FC236}">
                <a16:creationId xmlns:a16="http://schemas.microsoft.com/office/drawing/2014/main" id="{848DBF55-05AF-DCE4-3BA6-E3D0A86EFF7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917115" y="2914239"/>
            <a:ext cx="380849" cy="511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264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9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900" decel="100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900" decel="100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900" decel="100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900" decel="1000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900" decel="100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9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900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9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900" decel="1000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9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900" decel="100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10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900" decel="100000" fill="hold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900" decel="100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10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900" decel="100000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900" decel="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5" dur="10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6" dur="10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900" decel="1000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900" decel="10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2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9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1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4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900" decel="100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1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900" decel="100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9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900" decel="100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5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9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3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9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900" decel="100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1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4" dur="1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900" decel="100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1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900" decel="100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9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900" decel="100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" fill="hold">
                      <p:stCondLst>
                        <p:cond delay="indefinite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5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7" dur="900" decel="100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9" fill="hold">
                      <p:stCondLst>
                        <p:cond delay="indefinite"/>
                      </p:stCondLst>
                      <p:childTnLst>
                        <p:par>
                          <p:cTn id="380" fill="hold">
                            <p:stCondLst>
                              <p:cond delay="0"/>
                            </p:stCondLst>
                            <p:childTnLst>
                              <p:par>
                                <p:cTn id="3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" fill="hold">
                      <p:stCondLst>
                        <p:cond delay="indefinite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7" dur="10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8" dur="10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9" dur="900" decel="1000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1" fill="hold">
                      <p:stCondLst>
                        <p:cond delay="indefinite"/>
                      </p:stCondLst>
                      <p:childTnLst>
                        <p:par>
                          <p:cTn id="392" fill="hold">
                            <p:stCondLst>
                              <p:cond delay="0"/>
                            </p:stCondLst>
                            <p:childTnLst>
                              <p:par>
                                <p:cTn id="39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5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9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20" grpId="0" animBg="1"/>
      <p:bldP spid="35" grpId="0" animBg="1"/>
      <p:bldP spid="36" grpId="0" animBg="1"/>
      <p:bldP spid="39" grpId="0"/>
      <p:bldP spid="38" grpId="0" animBg="1"/>
      <p:bldP spid="41" grpId="0" animBg="1"/>
      <p:bldP spid="42" grpId="0"/>
      <p:bldP spid="50" grpId="0" animBg="1"/>
      <p:bldP spid="76" grpId="0" animBg="1"/>
      <p:bldP spid="8" grpId="0" animBg="1"/>
      <p:bldP spid="26" grpId="0" animBg="1"/>
      <p:bldP spid="7" grpId="0" animBg="1"/>
      <p:bldP spid="17" grpId="0" animBg="1"/>
      <p:bldP spid="19" grpId="0" animBg="1"/>
      <p:bldP spid="34" grpId="0" animBg="1"/>
      <p:bldP spid="44" grpId="0" animBg="1"/>
      <p:bldP spid="46" grpId="0"/>
      <p:bldP spid="47" grpId="0"/>
      <p:bldP spid="48" grpId="0" animBg="1"/>
      <p:bldP spid="51" grpId="0"/>
      <p:bldP spid="52" grpId="0"/>
      <p:bldP spid="54" grpId="0"/>
      <p:bldP spid="5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1069</Words>
  <Application>Microsoft Macintosh PowerPoint</Application>
  <PresentationFormat>Grand écran</PresentationFormat>
  <Paragraphs>202</Paragraphs>
  <Slides>5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Corbel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Microsoft Office User</dc:creator>
  <cp:lastModifiedBy>Microsoft Office User</cp:lastModifiedBy>
  <cp:revision>2</cp:revision>
  <dcterms:created xsi:type="dcterms:W3CDTF">2023-10-28T01:49:11Z</dcterms:created>
  <dcterms:modified xsi:type="dcterms:W3CDTF">2023-10-29T00:29:10Z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98963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S10.0.0</vt:lpwstr>
  </property>
</Properties>
</file>