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0" r:id="rId6"/>
    <p:sldId id="262" r:id="rId7"/>
    <p:sldId id="324" r:id="rId8"/>
    <p:sldId id="333" r:id="rId9"/>
    <p:sldId id="334" r:id="rId10"/>
    <p:sldId id="325" r:id="rId11"/>
    <p:sldId id="326" r:id="rId12"/>
    <p:sldId id="331" r:id="rId13"/>
    <p:sldId id="327" r:id="rId14"/>
    <p:sldId id="332" r:id="rId15"/>
    <p:sldId id="328" r:id="rId16"/>
    <p:sldId id="330" r:id="rId17"/>
    <p:sldId id="329"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900"/>
    <p:restoredTop sz="96405"/>
  </p:normalViewPr>
  <p:slideViewPr>
    <p:cSldViewPr snapToGrid="0">
      <p:cViewPr varScale="1">
        <p:scale>
          <a:sx n="113" d="100"/>
          <a:sy n="113" d="100"/>
        </p:scale>
        <p:origin x="18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2650D8-325D-B92B-72FE-1258E7CFB85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CCF68CC-D3F6-4574-01C8-BC84CA86C2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788D9B6-DF23-46EC-6F9E-01FBECD3AAEA}"/>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5" name="Espace réservé du pied de page 4">
            <a:extLst>
              <a:ext uri="{FF2B5EF4-FFF2-40B4-BE49-F238E27FC236}">
                <a16:creationId xmlns:a16="http://schemas.microsoft.com/office/drawing/2014/main" id="{E240657F-9B5D-538C-4C16-4958B7F32C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BCCEE43-29DB-8F82-EDE5-4CFAF9EBE35C}"/>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355240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EF814-B6BA-2FE4-99CE-BF2AB7F7B6E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E0FADD2-AA50-B281-10FC-0D374443B90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F3FC1D-210B-02FD-5E08-E699E4DA21AC}"/>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5" name="Espace réservé du pied de page 4">
            <a:extLst>
              <a:ext uri="{FF2B5EF4-FFF2-40B4-BE49-F238E27FC236}">
                <a16:creationId xmlns:a16="http://schemas.microsoft.com/office/drawing/2014/main" id="{05C19228-F60F-9FF6-5110-A64E113E0F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476A2A-95CD-9FA6-B48D-B8859A5174F8}"/>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279766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2A8065B-C4F4-C2BA-5FB3-F2F9DB888FE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B9761DA-7C68-CE24-E190-BB45B852420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BB5E66-C3AE-28FC-56B6-1736857B7012}"/>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5" name="Espace réservé du pied de page 4">
            <a:extLst>
              <a:ext uri="{FF2B5EF4-FFF2-40B4-BE49-F238E27FC236}">
                <a16:creationId xmlns:a16="http://schemas.microsoft.com/office/drawing/2014/main" id="{AC576C01-C249-5542-088A-62A180625CF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F03D31-957F-E1CE-2BAC-4CB486AE5E10}"/>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217221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B73CB9-5BD1-3F2E-0B56-52B2940E56B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95CE998-F4A0-BD76-EFFB-91C1363E35F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BA0925D-0D29-3C6F-A55F-764610E2C2D5}"/>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5" name="Espace réservé du pied de page 4">
            <a:extLst>
              <a:ext uri="{FF2B5EF4-FFF2-40B4-BE49-F238E27FC236}">
                <a16:creationId xmlns:a16="http://schemas.microsoft.com/office/drawing/2014/main" id="{94660673-71C6-2FC8-8C59-653482F6A3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879D4E8-FFB5-C09F-58C6-2714BBC9E1B6}"/>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148325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6648FC-2BDE-29C7-5154-4F2DF628766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94E509B-43E6-A138-F966-6886FEC12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6AD5E6E-FE20-3CC2-5E90-FEEA6BF57DBB}"/>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5" name="Espace réservé du pied de page 4">
            <a:extLst>
              <a:ext uri="{FF2B5EF4-FFF2-40B4-BE49-F238E27FC236}">
                <a16:creationId xmlns:a16="http://schemas.microsoft.com/office/drawing/2014/main" id="{C5360DAA-04D0-E512-C1C6-F49FE3064E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A21601-801B-4382-1B7A-F5E9E90CF7B2}"/>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343118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C8B359-E083-0A8D-F75A-9F2DC75AB86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885A6B9-6705-2E2B-A374-DA0643E489D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41B3F0F-D297-08B1-AF28-175A0BBB148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6A43E89-4A30-0773-FD5F-6F09F3E33DBE}"/>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6" name="Espace réservé du pied de page 5">
            <a:extLst>
              <a:ext uri="{FF2B5EF4-FFF2-40B4-BE49-F238E27FC236}">
                <a16:creationId xmlns:a16="http://schemas.microsoft.com/office/drawing/2014/main" id="{2E9A00E6-A344-2CEB-AD97-6F4346351AD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9F264D-4770-92E4-D329-717D358A8107}"/>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248565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8562B2-0E44-54D5-0509-5358E08EC93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A350A5A-0AFC-5142-B1B6-B2C959F41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AD0AA56-7340-C278-765E-F7DEC1B92EC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AB5A903-1E80-EE83-F3BB-B5A8979743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68B4134-8DA9-9862-7B77-EEF6C909E9C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586CAD-AC29-A97E-3DBC-A41D08E56C7D}"/>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8" name="Espace réservé du pied de page 7">
            <a:extLst>
              <a:ext uri="{FF2B5EF4-FFF2-40B4-BE49-F238E27FC236}">
                <a16:creationId xmlns:a16="http://schemas.microsoft.com/office/drawing/2014/main" id="{1842DAEA-55A9-5260-9A76-8EA917955BA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6189ABC-46A6-4D86-2729-528A124F2557}"/>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317684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80C837-9B00-0D60-1273-85461772EC2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E4DF445-03CB-EC42-060D-B2844DD9D8B2}"/>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4" name="Espace réservé du pied de page 3">
            <a:extLst>
              <a:ext uri="{FF2B5EF4-FFF2-40B4-BE49-F238E27FC236}">
                <a16:creationId xmlns:a16="http://schemas.microsoft.com/office/drawing/2014/main" id="{C6C79E93-3D2D-A7D0-0DD6-AB57E2533D3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F68D113-FF3F-24BA-D138-EC866702D2B4}"/>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2572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4EEFA4E-EE35-7D92-2B36-FFDBB16F9CD3}"/>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3" name="Espace réservé du pied de page 2">
            <a:extLst>
              <a:ext uri="{FF2B5EF4-FFF2-40B4-BE49-F238E27FC236}">
                <a16:creationId xmlns:a16="http://schemas.microsoft.com/office/drawing/2014/main" id="{70D5C0B6-A26D-FBE2-FB52-1FA39F21886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3D7F64C-D425-B626-6C66-D787DF84C3BC}"/>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406676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1B3CD-104C-FB88-7440-78D7D012815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11232E8-DA8A-EB83-F03A-2E0796922D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C9C6B53-43AB-E682-FBF2-074C796D9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67678B-2883-4E77-00D0-92B17FEDDA53}"/>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6" name="Espace réservé du pied de page 5">
            <a:extLst>
              <a:ext uri="{FF2B5EF4-FFF2-40B4-BE49-F238E27FC236}">
                <a16:creationId xmlns:a16="http://schemas.microsoft.com/office/drawing/2014/main" id="{78057161-8CC4-8DC0-35DB-427E089D887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A2E0578-C07A-A6A6-421C-62EDA6C8F9CE}"/>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309104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A9529A-CA3E-92A8-F4C0-CBF9175D36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46CF9F0-1B86-883B-442A-F0E4114791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16C75A4-2D40-B353-E587-5E0E9FD76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0E30A2-EC26-E83F-2717-6F69BF976A71}"/>
              </a:ext>
            </a:extLst>
          </p:cNvPr>
          <p:cNvSpPr>
            <a:spLocks noGrp="1"/>
          </p:cNvSpPr>
          <p:nvPr>
            <p:ph type="dt" sz="half" idx="10"/>
          </p:nvPr>
        </p:nvSpPr>
        <p:spPr/>
        <p:txBody>
          <a:bodyPr/>
          <a:lstStyle/>
          <a:p>
            <a:fld id="{1BE5D529-35C0-D147-9E05-99A7F08447A4}" type="datetimeFigureOut">
              <a:rPr lang="fr-FR" smtClean="0"/>
              <a:t>07/11/2023</a:t>
            </a:fld>
            <a:endParaRPr lang="fr-FR"/>
          </a:p>
        </p:txBody>
      </p:sp>
      <p:sp>
        <p:nvSpPr>
          <p:cNvPr id="6" name="Espace réservé du pied de page 5">
            <a:extLst>
              <a:ext uri="{FF2B5EF4-FFF2-40B4-BE49-F238E27FC236}">
                <a16:creationId xmlns:a16="http://schemas.microsoft.com/office/drawing/2014/main" id="{EF5CB4FB-7DFF-233F-780C-62F62288FB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A462771-8020-8AF9-1830-3F58DB3BC340}"/>
              </a:ext>
            </a:extLst>
          </p:cNvPr>
          <p:cNvSpPr>
            <a:spLocks noGrp="1"/>
          </p:cNvSpPr>
          <p:nvPr>
            <p:ph type="sldNum" sz="quarter" idx="12"/>
          </p:nvPr>
        </p:nvSpPr>
        <p:spPr/>
        <p:txBody>
          <a:bodyPr/>
          <a:lstStyle/>
          <a:p>
            <a:fld id="{9698B5C3-641F-704F-A48F-287E545A8077}" type="slidenum">
              <a:rPr lang="fr-FR" smtClean="0"/>
              <a:t>‹N°›</a:t>
            </a:fld>
            <a:endParaRPr lang="fr-FR"/>
          </a:p>
        </p:txBody>
      </p:sp>
    </p:spTree>
    <p:extLst>
      <p:ext uri="{BB962C8B-B14F-4D97-AF65-F5344CB8AC3E}">
        <p14:creationId xmlns:p14="http://schemas.microsoft.com/office/powerpoint/2010/main" val="50867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C5DE475-2041-9C33-E8E3-1D12CD400C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58C9E75-09AC-EA9A-7CA0-AA43FB14CB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695CAB-BCC3-DB03-8864-AB462AAFA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5D529-35C0-D147-9E05-99A7F08447A4}" type="datetimeFigureOut">
              <a:rPr lang="fr-FR" smtClean="0"/>
              <a:t>07/11/2023</a:t>
            </a:fld>
            <a:endParaRPr lang="fr-FR"/>
          </a:p>
        </p:txBody>
      </p:sp>
      <p:sp>
        <p:nvSpPr>
          <p:cNvPr id="5" name="Espace réservé du pied de page 4">
            <a:extLst>
              <a:ext uri="{FF2B5EF4-FFF2-40B4-BE49-F238E27FC236}">
                <a16:creationId xmlns:a16="http://schemas.microsoft.com/office/drawing/2014/main" id="{B0659216-18BE-437D-2039-AC6C2C5142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E2151B2-C7F3-E73C-21A6-D4ACFEA2DF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8B5C3-641F-704F-A48F-287E545A8077}" type="slidenum">
              <a:rPr lang="fr-FR" smtClean="0"/>
              <a:t>‹N°›</a:t>
            </a:fld>
            <a:endParaRPr lang="fr-FR"/>
          </a:p>
        </p:txBody>
      </p:sp>
    </p:spTree>
    <p:extLst>
      <p:ext uri="{BB962C8B-B14F-4D97-AF65-F5344CB8AC3E}">
        <p14:creationId xmlns:p14="http://schemas.microsoft.com/office/powerpoint/2010/main" val="4236465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arget="../media/image10.jpeg" Type="http://schemas.openxmlformats.org/officeDocument/2006/relationships/imag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2" Target="../media/image11.jpeg" Type="http://schemas.openxmlformats.org/officeDocument/2006/relationships/image"/><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13.jpeg" Type="http://schemas.openxmlformats.org/officeDocument/2006/relationships/image"/><Relationship Id="rId2" Target="../media/image12.jpeg" Type="http://schemas.openxmlformats.org/officeDocument/2006/relationships/imag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14.jpeg" Type="http://schemas.openxmlformats.org/officeDocument/2006/relationships/imag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16.jpeg" Type="http://schemas.openxmlformats.org/officeDocument/2006/relationships/image"/><Relationship Id="rId2" Target="../media/image15.jpeg" Type="http://schemas.openxmlformats.org/officeDocument/2006/relationships/image"/><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2" Target="../media/image17.jpeg" Type="http://schemas.openxmlformats.org/officeDocument/2006/relationships/image"/><Relationship Id="rId1" Target="../slideLayouts/slideLayout7.xml" Type="http://schemas.openxmlformats.org/officeDocument/2006/relationships/slideLayout"/></Relationships>
</file>

<file path=ppt/slides/_rels/slide16.xml.rels><?xml version="1.0" encoding="UTF-8" standalone="yes" ?><Relationships xmlns="http://schemas.openxmlformats.org/package/2006/relationships"><Relationship Id="rId3" Target="../media/image19.jpeg" Type="http://schemas.openxmlformats.org/officeDocument/2006/relationships/image"/><Relationship Id="rId2" Target="../media/image18.jpeg" Type="http://schemas.openxmlformats.org/officeDocument/2006/relationships/image"/><Relationship Id="rId1" Target="../slideLayouts/slideLayout7.xml" Type="http://schemas.openxmlformats.org/officeDocument/2006/relationships/slideLayout"/></Relationships>
</file>

<file path=ppt/slides/_rels/slide17.xml.rels><?xml version="1.0" encoding="UTF-8" standalone="yes" ?><Relationships xmlns="http://schemas.openxmlformats.org/package/2006/relationships"><Relationship Id="rId2" Target="../media/image20.jpeg" Type="http://schemas.openxmlformats.org/officeDocument/2006/relationships/imag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arget="../media/image3.jpeg" Type="http://schemas.openxmlformats.org/officeDocument/2006/relationships/image"/><Relationship Id="rId2" Target="../media/image2.png" Type="http://schemas.openxmlformats.org/officeDocument/2006/relationships/imag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arget="../media/image9.jpeg" Type="http://schemas.openxmlformats.org/officeDocument/2006/relationships/image"/><Relationship Id="rId2" Target="../media/image8.jpeg" Type="http://schemas.openxmlformats.org/officeDocument/2006/relationships/imag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1DC29E-5C84-F3D4-1B66-CEC76E94C8F1}"/>
              </a:ext>
            </a:extLst>
          </p:cNvPr>
          <p:cNvSpPr>
            <a:spLocks noGrp="1"/>
          </p:cNvSpPr>
          <p:nvPr>
            <p:ph type="ctrTitle"/>
          </p:nvPr>
        </p:nvSpPr>
        <p:spPr>
          <a:xfrm>
            <a:off x="1524000" y="404608"/>
            <a:ext cx="9144000" cy="2387600"/>
          </a:xfrm>
        </p:spPr>
        <p:txBody>
          <a:bodyPr/>
          <a:lstStyle/>
          <a:p>
            <a:r>
              <a:rPr lang="fr-FR" dirty="0">
                <a:solidFill>
                  <a:schemeClr val="accent1"/>
                </a:solidFill>
              </a:rPr>
              <a:t>Programme d’histoire, niveau Première </a:t>
            </a:r>
          </a:p>
        </p:txBody>
      </p:sp>
      <p:sp>
        <p:nvSpPr>
          <p:cNvPr id="3" name="Sous-titre 2">
            <a:extLst>
              <a:ext uri="{FF2B5EF4-FFF2-40B4-BE49-F238E27FC236}">
                <a16:creationId xmlns:a16="http://schemas.microsoft.com/office/drawing/2014/main" id="{62DF86DE-5330-8FE0-EB64-DF39AE2A4DF8}"/>
              </a:ext>
            </a:extLst>
          </p:cNvPr>
          <p:cNvSpPr>
            <a:spLocks noGrp="1"/>
          </p:cNvSpPr>
          <p:nvPr>
            <p:ph type="subTitle" idx="1"/>
          </p:nvPr>
        </p:nvSpPr>
        <p:spPr>
          <a:xfrm>
            <a:off x="1524000" y="2792208"/>
            <a:ext cx="9144000" cy="3132591"/>
          </a:xfrm>
          <a:solidFill>
            <a:schemeClr val="accent5">
              <a:lumMod val="75000"/>
            </a:schemeClr>
          </a:solidFill>
        </p:spPr>
        <p:txBody>
          <a:bodyPr>
            <a:noAutofit/>
          </a:bodyPr>
          <a:lstStyle/>
          <a:p>
            <a:r>
              <a:rPr lang="fr-FR" dirty="0">
                <a:solidFill>
                  <a:schemeClr val="bg1"/>
                </a:solidFill>
              </a:rPr>
              <a:t>Quelle jonction avec le programme de Seconde ? </a:t>
            </a:r>
          </a:p>
          <a:p>
            <a:endParaRPr lang="fr-FR" dirty="0">
              <a:solidFill>
                <a:schemeClr val="bg1"/>
              </a:solidFill>
            </a:endParaRPr>
          </a:p>
          <a:p>
            <a:r>
              <a:rPr lang="fr-FR" dirty="0">
                <a:solidFill>
                  <a:schemeClr val="bg1"/>
                </a:solidFill>
              </a:rPr>
              <a:t>Quelles sont les lignes directrices du programme ?</a:t>
            </a:r>
          </a:p>
          <a:p>
            <a:endParaRPr lang="fr-FR" dirty="0">
              <a:solidFill>
                <a:schemeClr val="bg1"/>
              </a:solidFill>
            </a:endParaRPr>
          </a:p>
          <a:p>
            <a:r>
              <a:rPr lang="fr-FR" dirty="0">
                <a:solidFill>
                  <a:schemeClr val="bg1"/>
                </a:solidFill>
              </a:rPr>
              <a:t>Quelques exemples de mise en œuvre didactique et pédagogique : analyse de moments clés afin de nourrir les deux frises réflexives.</a:t>
            </a:r>
          </a:p>
          <a:p>
            <a:r>
              <a:rPr lang="fr-FR" dirty="0">
                <a:solidFill>
                  <a:schemeClr val="bg1"/>
                </a:solidFill>
              </a:rPr>
              <a:t>Créer du sens pour les élèves en dépassant le cadre chronologique.  </a:t>
            </a:r>
          </a:p>
        </p:txBody>
      </p:sp>
      <p:sp>
        <p:nvSpPr>
          <p:cNvPr id="5" name="ZoneTexte 4">
            <a:extLst>
              <a:ext uri="{FF2B5EF4-FFF2-40B4-BE49-F238E27FC236}">
                <a16:creationId xmlns:a16="http://schemas.microsoft.com/office/drawing/2014/main" id="{BBDF266C-CD61-DAE9-8C3D-1DE62CC8F661}"/>
              </a:ext>
            </a:extLst>
          </p:cNvPr>
          <p:cNvSpPr txBox="1"/>
          <p:nvPr/>
        </p:nvSpPr>
        <p:spPr>
          <a:xfrm>
            <a:off x="7876754" y="6488668"/>
            <a:ext cx="4462933" cy="369332"/>
          </a:xfrm>
          <a:prstGeom prst="rect">
            <a:avLst/>
          </a:prstGeom>
          <a:noFill/>
        </p:spPr>
        <p:txBody>
          <a:bodyPr wrap="square" rtlCol="0">
            <a:spAutoFit/>
          </a:bodyPr>
          <a:lstStyle/>
          <a:p>
            <a:r>
              <a:rPr lang="fr-FR" dirty="0"/>
              <a:t>AM FUCHS, Lycée La Pérouse. GT Lycée 2023. </a:t>
            </a:r>
          </a:p>
        </p:txBody>
      </p:sp>
    </p:spTree>
    <p:extLst>
      <p:ext uri="{BB962C8B-B14F-4D97-AF65-F5344CB8AC3E}">
        <p14:creationId xmlns:p14="http://schemas.microsoft.com/office/powerpoint/2010/main" val="402827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0D8D3560-8C91-40BF-BA98-DC3A2AD16453}"/>
              </a:ext>
            </a:extLst>
          </p:cNvPr>
          <p:cNvPicPr>
            <a:picLocks noChangeAspect="1"/>
          </p:cNvPicPr>
          <p:nvPr/>
        </p:nvPicPr>
        <p:blipFill>
          <a:blip r:embed="rId2"/>
          <a:stretch>
            <a:fillRect/>
          </a:stretch>
        </p:blipFill>
        <p:spPr>
          <a:xfrm>
            <a:off x="0" y="110672"/>
            <a:ext cx="5355771" cy="4225494"/>
          </a:xfrm>
          <a:prstGeom prst="rect">
            <a:avLst/>
          </a:prstGeom>
          <a:ln>
            <a:solidFill>
              <a:schemeClr val="accent1">
                <a:shade val="15000"/>
              </a:schemeClr>
            </a:solidFill>
          </a:ln>
        </p:spPr>
      </p:pic>
      <p:sp>
        <p:nvSpPr>
          <p:cNvPr id="12" name="ZoneTexte 11">
            <a:extLst>
              <a:ext uri="{FF2B5EF4-FFF2-40B4-BE49-F238E27FC236}">
                <a16:creationId xmlns:a16="http://schemas.microsoft.com/office/drawing/2014/main" id="{2E6AF654-716A-B999-6423-50CEB274D6D5}"/>
              </a:ext>
            </a:extLst>
          </p:cNvPr>
          <p:cNvSpPr txBox="1"/>
          <p:nvPr/>
        </p:nvSpPr>
        <p:spPr>
          <a:xfrm>
            <a:off x="5355771" y="110672"/>
            <a:ext cx="5994400" cy="1200329"/>
          </a:xfrm>
          <a:prstGeom prst="rect">
            <a:avLst/>
          </a:prstGeom>
          <a:noFill/>
        </p:spPr>
        <p:txBody>
          <a:bodyPr wrap="square" rtlCol="0">
            <a:spAutoFit/>
          </a:bodyPr>
          <a:lstStyle/>
          <a:p>
            <a:r>
              <a:rPr lang="fr-FR" dirty="0"/>
              <a:t>Assiette à motifs révolutionnaires « Vive la nation », 1790. Musée Carnavalet, Paris, in </a:t>
            </a:r>
            <a:r>
              <a:rPr lang="fr-FR" i="1" dirty="0"/>
              <a:t>Révolution, Consulats, Empire</a:t>
            </a:r>
            <a:r>
              <a:rPr lang="fr-FR" dirty="0"/>
              <a:t>. 1789-1815 Michel Biard, Belin.</a:t>
            </a:r>
          </a:p>
          <a:p>
            <a:endParaRPr lang="fr-FR" dirty="0"/>
          </a:p>
        </p:txBody>
      </p:sp>
      <p:sp>
        <p:nvSpPr>
          <p:cNvPr id="14" name="ZoneTexte 13">
            <a:extLst>
              <a:ext uri="{FF2B5EF4-FFF2-40B4-BE49-F238E27FC236}">
                <a16:creationId xmlns:a16="http://schemas.microsoft.com/office/drawing/2014/main" id="{369BB2E6-5B4E-7249-943F-6242072D5EA0}"/>
              </a:ext>
            </a:extLst>
          </p:cNvPr>
          <p:cNvSpPr txBox="1"/>
          <p:nvPr/>
        </p:nvSpPr>
        <p:spPr>
          <a:xfrm>
            <a:off x="5504543" y="1498746"/>
            <a:ext cx="6103256" cy="2585323"/>
          </a:xfrm>
          <a:prstGeom prst="rect">
            <a:avLst/>
          </a:prstGeom>
          <a:solidFill>
            <a:schemeClr val="accent5">
              <a:lumMod val="75000"/>
            </a:schemeClr>
          </a:solidFill>
        </p:spPr>
        <p:txBody>
          <a:bodyPr wrap="square">
            <a:spAutoFit/>
          </a:bodyPr>
          <a:lstStyle/>
          <a:p>
            <a:r>
              <a:rPr lang="fr-FR" dirty="0">
                <a:solidFill>
                  <a:schemeClr val="bg1"/>
                </a:solidFill>
              </a:rPr>
              <a:t>L’assiette reprend l’un des mots d’ordre majeurs de 1790 et croise les symboles des trois anciens ordres désormais réunis : la crosse, l’épée, la bêche.</a:t>
            </a:r>
          </a:p>
          <a:p>
            <a:endParaRPr lang="fr-FR" dirty="0">
              <a:solidFill>
                <a:schemeClr val="bg1"/>
              </a:solidFill>
            </a:endParaRPr>
          </a:p>
          <a:p>
            <a:r>
              <a:rPr lang="fr-FR" dirty="0">
                <a:solidFill>
                  <a:schemeClr val="bg1"/>
                </a:solidFill>
              </a:rPr>
              <a:t>= Synthèse des journées révolutionnaires de 1789/90 dont </a:t>
            </a:r>
            <a:r>
              <a:rPr lang="fr-FR" b="1" dirty="0">
                <a:solidFill>
                  <a:schemeClr val="bg1"/>
                </a:solidFill>
              </a:rPr>
              <a:t>prise de la Bastille</a:t>
            </a:r>
            <a:r>
              <a:rPr lang="fr-FR" dirty="0">
                <a:solidFill>
                  <a:schemeClr val="bg1"/>
                </a:solidFill>
              </a:rPr>
              <a:t>. </a:t>
            </a:r>
          </a:p>
          <a:p>
            <a:r>
              <a:rPr lang="fr-FR" dirty="0">
                <a:solidFill>
                  <a:schemeClr val="bg1"/>
                </a:solidFill>
              </a:rPr>
              <a:t>Objet de la vie courante qui attestent de la victoire de la souveraineté nationale et d’une concorde avec le Roi </a:t>
            </a:r>
            <a:r>
              <a:rPr lang="fr-FR" b="1" dirty="0">
                <a:solidFill>
                  <a:schemeClr val="bg1"/>
                </a:solidFill>
              </a:rPr>
              <a:t>(Fête de la Fédération au Champ de Mars).</a:t>
            </a:r>
          </a:p>
        </p:txBody>
      </p:sp>
      <p:sp>
        <p:nvSpPr>
          <p:cNvPr id="2" name="ZoneTexte 1">
            <a:extLst>
              <a:ext uri="{FF2B5EF4-FFF2-40B4-BE49-F238E27FC236}">
                <a16:creationId xmlns:a16="http://schemas.microsoft.com/office/drawing/2014/main" id="{F429F381-2933-6C12-947F-EE80ACF3AAAA}"/>
              </a:ext>
            </a:extLst>
          </p:cNvPr>
          <p:cNvSpPr txBox="1"/>
          <p:nvPr/>
        </p:nvSpPr>
        <p:spPr>
          <a:xfrm>
            <a:off x="5809629" y="4897589"/>
            <a:ext cx="5086683" cy="923330"/>
          </a:xfrm>
          <a:prstGeom prst="rect">
            <a:avLst/>
          </a:prstGeom>
          <a:solidFill>
            <a:schemeClr val="accent4"/>
          </a:solidFill>
          <a:ln>
            <a:solidFill>
              <a:schemeClr val="tx1"/>
            </a:solidFill>
          </a:ln>
        </p:spPr>
        <p:txBody>
          <a:bodyPr wrap="square" rtlCol="0">
            <a:spAutoFit/>
          </a:bodyPr>
          <a:lstStyle/>
          <a:p>
            <a:r>
              <a:rPr lang="fr-FR" b="1" dirty="0"/>
              <a:t>Frise 2 : </a:t>
            </a:r>
            <a:r>
              <a:rPr lang="fr-FR" dirty="0"/>
              <a:t>Confirmation</a:t>
            </a:r>
            <a:r>
              <a:rPr lang="fr-FR" b="1" dirty="0"/>
              <a:t> </a:t>
            </a:r>
            <a:r>
              <a:rPr lang="fr-FR" dirty="0"/>
              <a:t>de la nation / Souveraineté nationale = nouveau contrat / concorde nationale entre nation et Roi. </a:t>
            </a:r>
          </a:p>
        </p:txBody>
      </p:sp>
    </p:spTree>
    <p:extLst>
      <p:ext uri="{BB962C8B-B14F-4D97-AF65-F5344CB8AC3E}">
        <p14:creationId xmlns:p14="http://schemas.microsoft.com/office/powerpoint/2010/main" val="353663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9D909388-1C41-D4EC-5C27-22382FEE64D9}"/>
              </a:ext>
            </a:extLst>
          </p:cNvPr>
          <p:cNvPicPr>
            <a:picLocks noChangeAspect="1"/>
          </p:cNvPicPr>
          <p:nvPr/>
        </p:nvPicPr>
        <p:blipFill>
          <a:blip r:embed="rId2"/>
          <a:stretch>
            <a:fillRect/>
          </a:stretch>
        </p:blipFill>
        <p:spPr>
          <a:xfrm>
            <a:off x="333829" y="68107"/>
            <a:ext cx="4528457" cy="3578431"/>
          </a:xfrm>
          <a:prstGeom prst="rect">
            <a:avLst/>
          </a:prstGeom>
          <a:ln>
            <a:solidFill>
              <a:schemeClr val="accent1">
                <a:shade val="15000"/>
              </a:schemeClr>
            </a:solidFill>
          </a:ln>
        </p:spPr>
      </p:pic>
      <p:sp>
        <p:nvSpPr>
          <p:cNvPr id="6" name="ZoneTexte 5">
            <a:extLst>
              <a:ext uri="{FF2B5EF4-FFF2-40B4-BE49-F238E27FC236}">
                <a16:creationId xmlns:a16="http://schemas.microsoft.com/office/drawing/2014/main" id="{0F464CD5-625F-EB0E-D029-5D5EAB20F932}"/>
              </a:ext>
            </a:extLst>
          </p:cNvPr>
          <p:cNvSpPr txBox="1"/>
          <p:nvPr/>
        </p:nvSpPr>
        <p:spPr>
          <a:xfrm>
            <a:off x="4992914" y="10709"/>
            <a:ext cx="6066971" cy="1200329"/>
          </a:xfrm>
          <a:prstGeom prst="rect">
            <a:avLst/>
          </a:prstGeom>
          <a:noFill/>
        </p:spPr>
        <p:txBody>
          <a:bodyPr wrap="square" rtlCol="0">
            <a:spAutoFit/>
          </a:bodyPr>
          <a:lstStyle/>
          <a:p>
            <a:r>
              <a:rPr lang="fr-FR" b="1" dirty="0"/>
              <a:t>Arrestation de Louis XVI à Varennes le 22 juin 1791</a:t>
            </a:r>
            <a:r>
              <a:rPr lang="fr-FR" dirty="0"/>
              <a:t>. Gouache des frères Lesueur, musée Carnavalet, Paris, in </a:t>
            </a:r>
            <a:r>
              <a:rPr lang="fr-FR" i="1" dirty="0"/>
              <a:t>Révolution, Consulats, Empire</a:t>
            </a:r>
            <a:r>
              <a:rPr lang="fr-FR" dirty="0"/>
              <a:t>. 1789-1815 Michel Biard, Belin.</a:t>
            </a:r>
          </a:p>
          <a:p>
            <a:endParaRPr lang="fr-FR" dirty="0"/>
          </a:p>
        </p:txBody>
      </p:sp>
      <p:sp>
        <p:nvSpPr>
          <p:cNvPr id="7" name="ZoneTexte 6">
            <a:extLst>
              <a:ext uri="{FF2B5EF4-FFF2-40B4-BE49-F238E27FC236}">
                <a16:creationId xmlns:a16="http://schemas.microsoft.com/office/drawing/2014/main" id="{6F6A98CF-4BB9-093B-1BFB-F8F060CFA06F}"/>
              </a:ext>
            </a:extLst>
          </p:cNvPr>
          <p:cNvSpPr txBox="1"/>
          <p:nvPr/>
        </p:nvSpPr>
        <p:spPr>
          <a:xfrm>
            <a:off x="2627087" y="3646538"/>
            <a:ext cx="7126513" cy="707886"/>
          </a:xfrm>
          <a:prstGeom prst="rect">
            <a:avLst/>
          </a:prstGeom>
          <a:solidFill>
            <a:schemeClr val="accent5">
              <a:lumMod val="75000"/>
            </a:schemeClr>
          </a:solidFill>
        </p:spPr>
        <p:txBody>
          <a:bodyPr wrap="square" rtlCol="0">
            <a:spAutoFit/>
          </a:bodyPr>
          <a:lstStyle/>
          <a:p>
            <a:pPr algn="ctr"/>
            <a:r>
              <a:rPr lang="fr-FR" sz="2000" dirty="0">
                <a:solidFill>
                  <a:schemeClr val="bg1"/>
                </a:solidFill>
              </a:rPr>
              <a:t>Rupture du nouveau contrat entre le Roi des Français et la nation ? </a:t>
            </a:r>
          </a:p>
          <a:p>
            <a:pPr algn="ctr"/>
            <a:r>
              <a:rPr lang="fr-FR" sz="2000" dirty="0">
                <a:solidFill>
                  <a:schemeClr val="bg1"/>
                </a:solidFill>
              </a:rPr>
              <a:t>Troubles / Tensions </a:t>
            </a:r>
          </a:p>
        </p:txBody>
      </p:sp>
      <p:sp>
        <p:nvSpPr>
          <p:cNvPr id="8" name="ZoneTexte 7">
            <a:extLst>
              <a:ext uri="{FF2B5EF4-FFF2-40B4-BE49-F238E27FC236}">
                <a16:creationId xmlns:a16="http://schemas.microsoft.com/office/drawing/2014/main" id="{B7BCA103-244C-4F5C-D9E6-46740DEE95A9}"/>
              </a:ext>
            </a:extLst>
          </p:cNvPr>
          <p:cNvSpPr txBox="1"/>
          <p:nvPr/>
        </p:nvSpPr>
        <p:spPr>
          <a:xfrm>
            <a:off x="333829" y="4354424"/>
            <a:ext cx="3381828" cy="1200329"/>
          </a:xfrm>
          <a:prstGeom prst="rect">
            <a:avLst/>
          </a:prstGeom>
          <a:noFill/>
        </p:spPr>
        <p:txBody>
          <a:bodyPr wrap="square" rtlCol="0">
            <a:spAutoFit/>
          </a:bodyPr>
          <a:lstStyle/>
          <a:p>
            <a:r>
              <a:rPr lang="fr-FR" dirty="0"/>
              <a:t>Courant des </a:t>
            </a:r>
            <a:r>
              <a:rPr lang="fr-FR" b="1" dirty="0"/>
              <a:t>Cordeliers</a:t>
            </a:r>
            <a:r>
              <a:rPr lang="fr-FR" dirty="0"/>
              <a:t> (bouillonnement intellectuel) : pétition lancée en faveur d’une république </a:t>
            </a:r>
          </a:p>
        </p:txBody>
      </p:sp>
      <p:sp>
        <p:nvSpPr>
          <p:cNvPr id="9" name="ZoneTexte 8">
            <a:extLst>
              <a:ext uri="{FF2B5EF4-FFF2-40B4-BE49-F238E27FC236}">
                <a16:creationId xmlns:a16="http://schemas.microsoft.com/office/drawing/2014/main" id="{36DC1DC7-0534-FCC4-E48A-82531557B706}"/>
              </a:ext>
            </a:extLst>
          </p:cNvPr>
          <p:cNvSpPr txBox="1"/>
          <p:nvPr/>
        </p:nvSpPr>
        <p:spPr>
          <a:xfrm>
            <a:off x="3918858" y="4354424"/>
            <a:ext cx="3381828" cy="1200329"/>
          </a:xfrm>
          <a:prstGeom prst="rect">
            <a:avLst/>
          </a:prstGeom>
          <a:noFill/>
        </p:spPr>
        <p:txBody>
          <a:bodyPr wrap="square" rtlCol="0">
            <a:spAutoFit/>
          </a:bodyPr>
          <a:lstStyle/>
          <a:p>
            <a:r>
              <a:rPr lang="fr-FR" dirty="0"/>
              <a:t>Courant des </a:t>
            </a:r>
            <a:r>
              <a:rPr lang="fr-FR" b="1" dirty="0"/>
              <a:t>Jacobins </a:t>
            </a:r>
            <a:r>
              <a:rPr lang="fr-FR" dirty="0"/>
              <a:t>(bouillonnement intellectuel) : remplacer Louis XVI par une régence (celle du Duc d’Orléans) ?</a:t>
            </a:r>
          </a:p>
        </p:txBody>
      </p:sp>
      <p:sp>
        <p:nvSpPr>
          <p:cNvPr id="10" name="ZoneTexte 9">
            <a:extLst>
              <a:ext uri="{FF2B5EF4-FFF2-40B4-BE49-F238E27FC236}">
                <a16:creationId xmlns:a16="http://schemas.microsoft.com/office/drawing/2014/main" id="{48EFBACA-E76A-2285-2CD7-20C49B6AC867}"/>
              </a:ext>
            </a:extLst>
          </p:cNvPr>
          <p:cNvSpPr txBox="1"/>
          <p:nvPr/>
        </p:nvSpPr>
        <p:spPr>
          <a:xfrm>
            <a:off x="7634513" y="4354424"/>
            <a:ext cx="4122058" cy="1200329"/>
          </a:xfrm>
          <a:prstGeom prst="rect">
            <a:avLst/>
          </a:prstGeom>
          <a:noFill/>
        </p:spPr>
        <p:txBody>
          <a:bodyPr wrap="square" rtlCol="0">
            <a:spAutoFit/>
          </a:bodyPr>
          <a:lstStyle/>
          <a:p>
            <a:r>
              <a:rPr lang="fr-FR" dirty="0"/>
              <a:t>Majorité des membres de l’</a:t>
            </a:r>
            <a:r>
              <a:rPr lang="fr-FR" b="1" dirty="0"/>
              <a:t>Assemblée constituante </a:t>
            </a:r>
            <a:r>
              <a:rPr lang="fr-FR" dirty="0"/>
              <a:t>décide du maintien de Louis XVI dans ses fonctions cf. la constitution a besoin d’un Roi </a:t>
            </a:r>
          </a:p>
        </p:txBody>
      </p:sp>
      <p:sp>
        <p:nvSpPr>
          <p:cNvPr id="11" name="Éclair 10">
            <a:extLst>
              <a:ext uri="{FF2B5EF4-FFF2-40B4-BE49-F238E27FC236}">
                <a16:creationId xmlns:a16="http://schemas.microsoft.com/office/drawing/2014/main" id="{DDCE7E33-5E12-C3AB-E330-70CF44523B4B}"/>
              </a:ext>
            </a:extLst>
          </p:cNvPr>
          <p:cNvSpPr/>
          <p:nvPr/>
        </p:nvSpPr>
        <p:spPr>
          <a:xfrm>
            <a:off x="7329716" y="4064000"/>
            <a:ext cx="435427" cy="290424"/>
          </a:xfrm>
          <a:prstGeom prst="lightningBol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Éclair 11">
            <a:extLst>
              <a:ext uri="{FF2B5EF4-FFF2-40B4-BE49-F238E27FC236}">
                <a16:creationId xmlns:a16="http://schemas.microsoft.com/office/drawing/2014/main" id="{B43CC137-79D1-79CA-28AF-48F4B2B56A4D}"/>
              </a:ext>
            </a:extLst>
          </p:cNvPr>
          <p:cNvSpPr/>
          <p:nvPr/>
        </p:nvSpPr>
        <p:spPr>
          <a:xfrm>
            <a:off x="3399974" y="4786539"/>
            <a:ext cx="435427" cy="290424"/>
          </a:xfrm>
          <a:prstGeom prst="lightningBol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Éclair 12">
            <a:extLst>
              <a:ext uri="{FF2B5EF4-FFF2-40B4-BE49-F238E27FC236}">
                <a16:creationId xmlns:a16="http://schemas.microsoft.com/office/drawing/2014/main" id="{5975EC26-5274-4454-D1A4-BB8D23509102}"/>
              </a:ext>
            </a:extLst>
          </p:cNvPr>
          <p:cNvSpPr/>
          <p:nvPr/>
        </p:nvSpPr>
        <p:spPr>
          <a:xfrm>
            <a:off x="7032172" y="4733176"/>
            <a:ext cx="435427" cy="290424"/>
          </a:xfrm>
          <a:prstGeom prst="lightningBol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ZoneTexte 13">
            <a:extLst>
              <a:ext uri="{FF2B5EF4-FFF2-40B4-BE49-F238E27FC236}">
                <a16:creationId xmlns:a16="http://schemas.microsoft.com/office/drawing/2014/main" id="{03DD73C7-A949-C812-8382-1E41047CF567}"/>
              </a:ext>
            </a:extLst>
          </p:cNvPr>
          <p:cNvSpPr txBox="1"/>
          <p:nvPr/>
        </p:nvSpPr>
        <p:spPr>
          <a:xfrm>
            <a:off x="7373259" y="5747657"/>
            <a:ext cx="4818742" cy="369332"/>
          </a:xfrm>
          <a:prstGeom prst="rect">
            <a:avLst/>
          </a:prstGeom>
          <a:solidFill>
            <a:schemeClr val="tx1">
              <a:lumMod val="50000"/>
              <a:lumOff val="50000"/>
            </a:schemeClr>
          </a:solidFill>
        </p:spPr>
        <p:txBody>
          <a:bodyPr wrap="square" rtlCol="0">
            <a:spAutoFit/>
          </a:bodyPr>
          <a:lstStyle/>
          <a:p>
            <a:r>
              <a:rPr lang="fr-FR" dirty="0">
                <a:solidFill>
                  <a:schemeClr val="bg1"/>
                </a:solidFill>
              </a:rPr>
              <a:t>Bailly et La Fayette ont recours à la loi martiale. </a:t>
            </a:r>
          </a:p>
        </p:txBody>
      </p:sp>
      <p:sp>
        <p:nvSpPr>
          <p:cNvPr id="15" name="ZoneTexte 14">
            <a:extLst>
              <a:ext uri="{FF2B5EF4-FFF2-40B4-BE49-F238E27FC236}">
                <a16:creationId xmlns:a16="http://schemas.microsoft.com/office/drawing/2014/main" id="{9FD07E55-B004-054A-FE07-47E02C35E528}"/>
              </a:ext>
            </a:extLst>
          </p:cNvPr>
          <p:cNvSpPr txBox="1"/>
          <p:nvPr/>
        </p:nvSpPr>
        <p:spPr>
          <a:xfrm>
            <a:off x="435429" y="5747657"/>
            <a:ext cx="4702628" cy="369332"/>
          </a:xfrm>
          <a:prstGeom prst="rect">
            <a:avLst/>
          </a:prstGeom>
          <a:solidFill>
            <a:schemeClr val="accent2"/>
          </a:solidFill>
          <a:ln>
            <a:solidFill>
              <a:schemeClr val="accent2"/>
            </a:solidFill>
          </a:ln>
        </p:spPr>
        <p:txBody>
          <a:bodyPr wrap="square" rtlCol="0">
            <a:spAutoFit/>
          </a:bodyPr>
          <a:lstStyle/>
          <a:p>
            <a:r>
              <a:rPr lang="fr-FR" dirty="0">
                <a:solidFill>
                  <a:schemeClr val="bg1"/>
                </a:solidFill>
              </a:rPr>
              <a:t>Pétitionnaires au Champ de Mars, 17 juillet 1791</a:t>
            </a:r>
          </a:p>
        </p:txBody>
      </p:sp>
      <p:cxnSp>
        <p:nvCxnSpPr>
          <p:cNvPr id="18" name="Connecteur droit avec flèche 17">
            <a:extLst>
              <a:ext uri="{FF2B5EF4-FFF2-40B4-BE49-F238E27FC236}">
                <a16:creationId xmlns:a16="http://schemas.microsoft.com/office/drawing/2014/main" id="{532BF569-2E80-55A8-5191-EC68303F8532}"/>
              </a:ext>
            </a:extLst>
          </p:cNvPr>
          <p:cNvCxnSpPr>
            <a:cxnSpLocks/>
            <a:stCxn id="20" idx="3"/>
            <a:endCxn id="15" idx="3"/>
          </p:cNvCxnSpPr>
          <p:nvPr/>
        </p:nvCxnSpPr>
        <p:spPr>
          <a:xfrm flipH="1" flipV="1">
            <a:off x="5138057" y="5932323"/>
            <a:ext cx="2235201" cy="20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ZoneTexte 18">
            <a:extLst>
              <a:ext uri="{FF2B5EF4-FFF2-40B4-BE49-F238E27FC236}">
                <a16:creationId xmlns:a16="http://schemas.microsoft.com/office/drawing/2014/main" id="{5B635DF1-B78A-4ACA-F420-BD77ED48A593}"/>
              </a:ext>
            </a:extLst>
          </p:cNvPr>
          <p:cNvSpPr txBox="1"/>
          <p:nvPr/>
        </p:nvSpPr>
        <p:spPr>
          <a:xfrm>
            <a:off x="210458" y="6160579"/>
            <a:ext cx="11959770" cy="646331"/>
          </a:xfrm>
          <a:prstGeom prst="rect">
            <a:avLst/>
          </a:prstGeom>
          <a:solidFill>
            <a:schemeClr val="accent5">
              <a:lumMod val="75000"/>
            </a:schemeClr>
          </a:solidFill>
        </p:spPr>
        <p:txBody>
          <a:bodyPr wrap="square" rtlCol="0">
            <a:spAutoFit/>
          </a:bodyPr>
          <a:lstStyle/>
          <a:p>
            <a:r>
              <a:rPr lang="fr-FR" dirty="0">
                <a:solidFill>
                  <a:schemeClr val="bg1"/>
                </a:solidFill>
              </a:rPr>
              <a:t>Dissensions au sein des révolutionnaires. Les </a:t>
            </a:r>
            <a:r>
              <a:rPr lang="fr-FR" b="1" u="sng" dirty="0">
                <a:solidFill>
                  <a:schemeClr val="bg1"/>
                </a:solidFill>
              </a:rPr>
              <a:t>modérés l’emportent </a:t>
            </a:r>
            <a:r>
              <a:rPr lang="fr-FR" dirty="0">
                <a:solidFill>
                  <a:schemeClr val="bg1"/>
                </a:solidFill>
              </a:rPr>
              <a:t>sur les éléments les plus </a:t>
            </a:r>
            <a:r>
              <a:rPr lang="fr-FR" b="1" dirty="0">
                <a:solidFill>
                  <a:schemeClr val="bg1"/>
                </a:solidFill>
              </a:rPr>
              <a:t>radicaux</a:t>
            </a:r>
            <a:r>
              <a:rPr lang="fr-FR" dirty="0">
                <a:solidFill>
                  <a:schemeClr val="bg1"/>
                </a:solidFill>
              </a:rPr>
              <a:t> : il faut terminer la révolution pour garantir les acquis de 1789. </a:t>
            </a:r>
            <a:r>
              <a:rPr lang="fr-FR" b="1" dirty="0">
                <a:solidFill>
                  <a:schemeClr val="bg1"/>
                </a:solidFill>
              </a:rPr>
              <a:t>Constitution votée </a:t>
            </a:r>
            <a:r>
              <a:rPr lang="fr-FR" dirty="0">
                <a:solidFill>
                  <a:schemeClr val="bg1"/>
                </a:solidFill>
              </a:rPr>
              <a:t>le 3 septembre 1791 et accord du Roi 10 jours plus tard. </a:t>
            </a:r>
          </a:p>
        </p:txBody>
      </p:sp>
      <p:sp>
        <p:nvSpPr>
          <p:cNvPr id="20" name="ZoneTexte 19">
            <a:extLst>
              <a:ext uri="{FF2B5EF4-FFF2-40B4-BE49-F238E27FC236}">
                <a16:creationId xmlns:a16="http://schemas.microsoft.com/office/drawing/2014/main" id="{BA8A747E-0BB5-428C-983E-AA20F809FFC0}"/>
              </a:ext>
            </a:extLst>
          </p:cNvPr>
          <p:cNvSpPr txBox="1"/>
          <p:nvPr/>
        </p:nvSpPr>
        <p:spPr>
          <a:xfrm>
            <a:off x="5529942" y="5629426"/>
            <a:ext cx="1843316" cy="646331"/>
          </a:xfrm>
          <a:prstGeom prst="rect">
            <a:avLst/>
          </a:prstGeom>
          <a:noFill/>
        </p:spPr>
        <p:txBody>
          <a:bodyPr wrap="square" rtlCol="0">
            <a:spAutoFit/>
          </a:bodyPr>
          <a:lstStyle/>
          <a:p>
            <a:r>
              <a:rPr lang="fr-FR" dirty="0">
                <a:solidFill>
                  <a:srgbClr val="FF0000"/>
                </a:solidFill>
              </a:rPr>
              <a:t>Fusillade</a:t>
            </a:r>
          </a:p>
          <a:p>
            <a:endParaRPr lang="fr-FR" dirty="0"/>
          </a:p>
        </p:txBody>
      </p:sp>
      <p:sp>
        <p:nvSpPr>
          <p:cNvPr id="4" name="ZoneTexte 3">
            <a:extLst>
              <a:ext uri="{FF2B5EF4-FFF2-40B4-BE49-F238E27FC236}">
                <a16:creationId xmlns:a16="http://schemas.microsoft.com/office/drawing/2014/main" id="{AF202D21-18D4-B1B7-1AC8-A117C072CAD3}"/>
              </a:ext>
            </a:extLst>
          </p:cNvPr>
          <p:cNvSpPr txBox="1"/>
          <p:nvPr/>
        </p:nvSpPr>
        <p:spPr>
          <a:xfrm>
            <a:off x="5024998" y="1028335"/>
            <a:ext cx="4528457" cy="1200329"/>
          </a:xfrm>
          <a:prstGeom prst="rect">
            <a:avLst/>
          </a:prstGeom>
          <a:solidFill>
            <a:schemeClr val="accent4"/>
          </a:solidFill>
          <a:ln>
            <a:solidFill>
              <a:schemeClr val="tx1"/>
            </a:solidFill>
          </a:ln>
        </p:spPr>
        <p:txBody>
          <a:bodyPr wrap="square" rtlCol="0">
            <a:spAutoFit/>
          </a:bodyPr>
          <a:lstStyle/>
          <a:p>
            <a:r>
              <a:rPr lang="fr-FR" b="1" dirty="0"/>
              <a:t>Frise 1 + 2 : </a:t>
            </a:r>
            <a:r>
              <a:rPr lang="fr-FR" dirty="0"/>
              <a:t>Dissensions au sein de la nation. On s’oriente vers des « possibles » :   </a:t>
            </a:r>
          </a:p>
          <a:p>
            <a:pPr marL="285750" indent="-285750">
              <a:buFont typeface="Arial" panose="020B0604020202020204" pitchFamily="34" charset="0"/>
              <a:buChar char="•"/>
            </a:pPr>
            <a:r>
              <a:rPr lang="fr-FR" dirty="0"/>
              <a:t>Souveraineté partagée entre nation et Roi</a:t>
            </a:r>
          </a:p>
          <a:p>
            <a:pPr marL="285750" indent="-285750">
              <a:buFont typeface="Arial" panose="020B0604020202020204" pitchFamily="34" charset="0"/>
              <a:buChar char="•"/>
            </a:pPr>
            <a:r>
              <a:rPr lang="fr-FR" dirty="0"/>
              <a:t>Souveraineté nationale sans le Roi </a:t>
            </a:r>
          </a:p>
        </p:txBody>
      </p:sp>
    </p:spTree>
    <p:extLst>
      <p:ext uri="{BB962C8B-B14F-4D97-AF65-F5344CB8AC3E}">
        <p14:creationId xmlns:p14="http://schemas.microsoft.com/office/powerpoint/2010/main" val="254332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900" decel="100000" fill="hold"/>
                                        <p:tgtEl>
                                          <p:spTgt spid="1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900" decel="100000" fill="hold"/>
                                        <p:tgtEl>
                                          <p:spTgt spid="12"/>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900" decel="100000" fill="hold"/>
                                        <p:tgtEl>
                                          <p:spTgt spid="13"/>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900" decel="100000" fill="hold"/>
                                        <p:tgtEl>
                                          <p:spTgt spid="20"/>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1000"/>
                                        <p:tgtEl>
                                          <p:spTgt spid="19"/>
                                        </p:tgtEl>
                                      </p:cBhvr>
                                    </p:animEffect>
                                    <p:anim calcmode="lin" valueType="num">
                                      <p:cBhvr>
                                        <p:cTn id="72" dur="1000" fill="hold"/>
                                        <p:tgtEl>
                                          <p:spTgt spid="19"/>
                                        </p:tgtEl>
                                        <p:attrNameLst>
                                          <p:attrName>ppt_x</p:attrName>
                                        </p:attrNameLst>
                                      </p:cBhvr>
                                      <p:tavLst>
                                        <p:tav tm="0">
                                          <p:val>
                                            <p:strVal val="#ppt_x"/>
                                          </p:val>
                                        </p:tav>
                                        <p:tav tm="100000">
                                          <p:val>
                                            <p:strVal val="#ppt_x"/>
                                          </p:val>
                                        </p:tav>
                                      </p:tavLst>
                                    </p:anim>
                                    <p:anim calcmode="lin" valueType="num">
                                      <p:cBhvr>
                                        <p:cTn id="73" dur="900" decel="100000" fill="hold"/>
                                        <p:tgtEl>
                                          <p:spTgt spid="19"/>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P spid="11" grpId="0" animBg="1"/>
      <p:bldP spid="12" grpId="0" animBg="1"/>
      <p:bldP spid="13" grpId="0" animBg="1"/>
      <p:bldP spid="14" grpId="0" animBg="1"/>
      <p:bldP spid="15" grpId="0" animBg="1"/>
      <p:bldP spid="19" grpId="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F691FE2-EC55-7084-126B-EAD373234F4F}"/>
              </a:ext>
            </a:extLst>
          </p:cNvPr>
          <p:cNvSpPr txBox="1"/>
          <p:nvPr/>
        </p:nvSpPr>
        <p:spPr>
          <a:xfrm>
            <a:off x="2322095" y="0"/>
            <a:ext cx="8049126" cy="1323439"/>
          </a:xfrm>
          <a:prstGeom prst="rect">
            <a:avLst/>
          </a:prstGeom>
          <a:solidFill>
            <a:schemeClr val="accent4"/>
          </a:solidFill>
          <a:ln>
            <a:solidFill>
              <a:schemeClr val="tx1"/>
            </a:solidFill>
          </a:ln>
        </p:spPr>
        <p:txBody>
          <a:bodyPr wrap="square" rtlCol="0">
            <a:spAutoFit/>
          </a:bodyPr>
          <a:lstStyle/>
          <a:p>
            <a:r>
              <a:rPr lang="fr-FR" sz="2000" b="1" dirty="0"/>
              <a:t>Frise 1 : </a:t>
            </a:r>
            <a:r>
              <a:rPr lang="fr-FR" sz="2000" dirty="0"/>
              <a:t>Une réflexion des « possibles » similaire durant ce long XIXème s (la nation avec ou sans le peuple?) :</a:t>
            </a:r>
          </a:p>
          <a:p>
            <a:pPr marL="285750" indent="-285750">
              <a:buFont typeface="Arial" panose="020B0604020202020204" pitchFamily="34" charset="0"/>
              <a:buChar char="•"/>
            </a:pPr>
            <a:r>
              <a:rPr lang="fr-FR" sz="2000" dirty="0"/>
              <a:t>révolution de juin 1848</a:t>
            </a:r>
          </a:p>
          <a:p>
            <a:pPr marL="285750" indent="-285750">
              <a:buFont typeface="Arial" panose="020B0604020202020204" pitchFamily="34" charset="0"/>
              <a:buChar char="•"/>
            </a:pPr>
            <a:r>
              <a:rPr lang="fr-FR" sz="2000" dirty="0"/>
              <a:t>l’insurrection de la Commune </a:t>
            </a:r>
          </a:p>
        </p:txBody>
      </p:sp>
      <p:pic>
        <p:nvPicPr>
          <p:cNvPr id="3" name="Image 2">
            <a:extLst>
              <a:ext uri="{FF2B5EF4-FFF2-40B4-BE49-F238E27FC236}">
                <a16:creationId xmlns:a16="http://schemas.microsoft.com/office/drawing/2014/main" id="{BC33C597-D853-474A-E12F-FD3B80E3F8FB}"/>
              </a:ext>
            </a:extLst>
          </p:cNvPr>
          <p:cNvPicPr>
            <a:picLocks noChangeAspect="1"/>
          </p:cNvPicPr>
          <p:nvPr/>
        </p:nvPicPr>
        <p:blipFill>
          <a:blip r:embed="rId2"/>
          <a:stretch>
            <a:fillRect/>
          </a:stretch>
        </p:blipFill>
        <p:spPr>
          <a:xfrm>
            <a:off x="0" y="1888959"/>
            <a:ext cx="3187723" cy="4559968"/>
          </a:xfrm>
          <a:prstGeom prst="rect">
            <a:avLst/>
          </a:prstGeom>
        </p:spPr>
      </p:pic>
      <p:sp>
        <p:nvSpPr>
          <p:cNvPr id="5" name="ZoneTexte 4">
            <a:extLst>
              <a:ext uri="{FF2B5EF4-FFF2-40B4-BE49-F238E27FC236}">
                <a16:creationId xmlns:a16="http://schemas.microsoft.com/office/drawing/2014/main" id="{2745C5EF-6F0A-44BA-9EE0-D9520A870D24}"/>
              </a:ext>
            </a:extLst>
          </p:cNvPr>
          <p:cNvSpPr txBox="1"/>
          <p:nvPr/>
        </p:nvSpPr>
        <p:spPr>
          <a:xfrm>
            <a:off x="0" y="6334780"/>
            <a:ext cx="3820027" cy="523220"/>
          </a:xfrm>
          <a:prstGeom prst="rect">
            <a:avLst/>
          </a:prstGeom>
          <a:noFill/>
        </p:spPr>
        <p:txBody>
          <a:bodyPr wrap="square">
            <a:spAutoFit/>
          </a:bodyPr>
          <a:lstStyle/>
          <a:p>
            <a:r>
              <a:rPr lang="fr-FR" sz="1400" dirty="0"/>
              <a:t>Sylvie </a:t>
            </a:r>
            <a:r>
              <a:rPr lang="fr-FR" sz="1400" dirty="0" err="1"/>
              <a:t>Aprile</a:t>
            </a:r>
            <a:r>
              <a:rPr lang="fr-FR" sz="1400" dirty="0"/>
              <a:t>, </a:t>
            </a:r>
            <a:r>
              <a:rPr lang="fr-FR" sz="1400" i="1" dirty="0"/>
              <a:t>La révolution inachevée</a:t>
            </a:r>
            <a:r>
              <a:rPr lang="fr-FR" sz="1400" dirty="0"/>
              <a:t>, </a:t>
            </a:r>
          </a:p>
          <a:p>
            <a:r>
              <a:rPr lang="fr-FR" sz="1400" dirty="0"/>
              <a:t>1815-1870, Paris, Belin 2014</a:t>
            </a:r>
          </a:p>
        </p:txBody>
      </p:sp>
      <p:sp>
        <p:nvSpPr>
          <p:cNvPr id="7" name="ZoneTexte 6">
            <a:extLst>
              <a:ext uri="{FF2B5EF4-FFF2-40B4-BE49-F238E27FC236}">
                <a16:creationId xmlns:a16="http://schemas.microsoft.com/office/drawing/2014/main" id="{2AAB6F41-1CE7-87AF-A349-C70C8C6891C9}"/>
              </a:ext>
            </a:extLst>
          </p:cNvPr>
          <p:cNvSpPr txBox="1"/>
          <p:nvPr/>
        </p:nvSpPr>
        <p:spPr>
          <a:xfrm>
            <a:off x="3187723" y="1955694"/>
            <a:ext cx="1740439" cy="4555093"/>
          </a:xfrm>
          <a:prstGeom prst="rect">
            <a:avLst/>
          </a:prstGeom>
          <a:solidFill>
            <a:schemeClr val="accent5">
              <a:lumMod val="75000"/>
            </a:schemeClr>
          </a:solidFill>
        </p:spPr>
        <p:txBody>
          <a:bodyPr wrap="square" rtlCol="0">
            <a:spAutoFit/>
          </a:bodyPr>
          <a:lstStyle/>
          <a:p>
            <a:r>
              <a:rPr lang="fr-FR" dirty="0">
                <a:solidFill>
                  <a:schemeClr val="bg1"/>
                </a:solidFill>
              </a:rPr>
              <a:t>Affrontements de </a:t>
            </a:r>
            <a:r>
              <a:rPr lang="fr-FR" b="1" dirty="0">
                <a:solidFill>
                  <a:schemeClr val="bg1"/>
                </a:solidFill>
              </a:rPr>
              <a:t>juin 1848 </a:t>
            </a:r>
            <a:r>
              <a:rPr lang="fr-FR" dirty="0">
                <a:solidFill>
                  <a:schemeClr val="bg1"/>
                </a:solidFill>
              </a:rPr>
              <a:t>et répression : la fraternité entre classes qu’appelait de ses vœux Lamartine est noyée dans le sang.</a:t>
            </a:r>
          </a:p>
          <a:p>
            <a:r>
              <a:rPr lang="fr-FR" u="sng" dirty="0">
                <a:solidFill>
                  <a:schemeClr val="bg1"/>
                </a:solidFill>
              </a:rPr>
              <a:t>= Victoire des modérés</a:t>
            </a:r>
          </a:p>
          <a:p>
            <a:r>
              <a:rPr lang="fr-FR" u="sng" dirty="0">
                <a:solidFill>
                  <a:schemeClr val="bg1"/>
                </a:solidFill>
              </a:rPr>
              <a:t>= Echec de la « république radicale »</a:t>
            </a:r>
          </a:p>
          <a:p>
            <a:endParaRPr lang="fr-FR" sz="2000" u="sng" dirty="0">
              <a:solidFill>
                <a:schemeClr val="bg1"/>
              </a:solidFill>
            </a:endParaRPr>
          </a:p>
        </p:txBody>
      </p:sp>
      <p:pic>
        <p:nvPicPr>
          <p:cNvPr id="8" name="Picture 4" descr="Le mur des Fédérés">
            <a:extLst>
              <a:ext uri="{FF2B5EF4-FFF2-40B4-BE49-F238E27FC236}">
                <a16:creationId xmlns:a16="http://schemas.microsoft.com/office/drawing/2014/main" id="{D32B73EA-FE52-CB58-CDBE-77437F583A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316" y="2971355"/>
            <a:ext cx="4548832" cy="3147981"/>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D259CFA4-E622-17D2-C537-41410D6F2FFB}"/>
              </a:ext>
            </a:extLst>
          </p:cNvPr>
          <p:cNvSpPr txBox="1"/>
          <p:nvPr/>
        </p:nvSpPr>
        <p:spPr>
          <a:xfrm>
            <a:off x="7485424" y="6119336"/>
            <a:ext cx="4722617" cy="954107"/>
          </a:xfrm>
          <a:prstGeom prst="rect">
            <a:avLst/>
          </a:prstGeom>
          <a:noFill/>
        </p:spPr>
        <p:txBody>
          <a:bodyPr wrap="square">
            <a:spAutoFit/>
          </a:bodyPr>
          <a:lstStyle/>
          <a:p>
            <a:r>
              <a:rPr lang="fr-FR" sz="1400" dirty="0"/>
              <a:t>Dessin au crayon rehaussé de gouache, par Alfred Henri </a:t>
            </a:r>
            <a:r>
              <a:rPr lang="fr-FR" sz="1400" dirty="0" err="1"/>
              <a:t>Darjou</a:t>
            </a:r>
            <a:r>
              <a:rPr lang="fr-FR" sz="1400" dirty="0"/>
              <a:t> in </a:t>
            </a:r>
            <a:r>
              <a:rPr lang="fr-FR" sz="1400" i="1" dirty="0"/>
              <a:t>La révolution inachevée</a:t>
            </a:r>
            <a:r>
              <a:rPr lang="fr-FR" sz="1400" dirty="0"/>
              <a:t>, </a:t>
            </a:r>
          </a:p>
          <a:p>
            <a:r>
              <a:rPr lang="fr-FR" sz="1400" dirty="0"/>
              <a:t>1815-1870, Sylvie </a:t>
            </a:r>
            <a:r>
              <a:rPr lang="fr-FR" sz="1400" dirty="0" err="1"/>
              <a:t>Aprile</a:t>
            </a:r>
            <a:r>
              <a:rPr lang="fr-FR" sz="1400" dirty="0"/>
              <a:t>, Paris, Belin 2014</a:t>
            </a:r>
          </a:p>
          <a:p>
            <a:endParaRPr lang="fr-FR" sz="1400" dirty="0"/>
          </a:p>
        </p:txBody>
      </p:sp>
      <p:sp>
        <p:nvSpPr>
          <p:cNvPr id="13" name="ZoneTexte 12">
            <a:extLst>
              <a:ext uri="{FF2B5EF4-FFF2-40B4-BE49-F238E27FC236}">
                <a16:creationId xmlns:a16="http://schemas.microsoft.com/office/drawing/2014/main" id="{2C428FD0-20D9-542A-14E2-42EF7E31D08F}"/>
              </a:ext>
            </a:extLst>
          </p:cNvPr>
          <p:cNvSpPr txBox="1"/>
          <p:nvPr/>
        </p:nvSpPr>
        <p:spPr>
          <a:xfrm>
            <a:off x="5591522" y="2116929"/>
            <a:ext cx="1980794" cy="4708981"/>
          </a:xfrm>
          <a:prstGeom prst="rect">
            <a:avLst/>
          </a:prstGeom>
          <a:solidFill>
            <a:schemeClr val="accent5">
              <a:lumMod val="75000"/>
            </a:schemeClr>
          </a:solidFill>
          <a:ln>
            <a:solidFill>
              <a:schemeClr val="accent5">
                <a:lumMod val="75000"/>
              </a:schemeClr>
            </a:solidFill>
          </a:ln>
        </p:spPr>
        <p:txBody>
          <a:bodyPr wrap="square" rtlCol="0">
            <a:spAutoFit/>
          </a:bodyPr>
          <a:lstStyle/>
          <a:p>
            <a:r>
              <a:rPr lang="fr-FR" sz="2000" b="1" dirty="0">
                <a:solidFill>
                  <a:schemeClr val="bg1"/>
                </a:solidFill>
              </a:rPr>
              <a:t>Semaine sanglante </a:t>
            </a:r>
            <a:r>
              <a:rPr lang="fr-FR" sz="2000" dirty="0">
                <a:solidFill>
                  <a:schemeClr val="bg1"/>
                </a:solidFill>
              </a:rPr>
              <a:t>(21 au 28 mai 1871) </a:t>
            </a:r>
          </a:p>
          <a:p>
            <a:r>
              <a:rPr lang="fr-FR" sz="2000" u="sng" dirty="0">
                <a:solidFill>
                  <a:schemeClr val="bg1"/>
                </a:solidFill>
              </a:rPr>
              <a:t>= Victoire du gouvernement sur les Communards </a:t>
            </a:r>
          </a:p>
          <a:p>
            <a:r>
              <a:rPr lang="fr-FR" sz="2000" u="sng" dirty="0">
                <a:solidFill>
                  <a:schemeClr val="bg1"/>
                </a:solidFill>
              </a:rPr>
              <a:t>= Echec de la « république radicale » qui projette une société plus juste en bouleversant l’ordre social établi</a:t>
            </a:r>
          </a:p>
        </p:txBody>
      </p:sp>
      <p:sp>
        <p:nvSpPr>
          <p:cNvPr id="17" name="ZoneTexte 16">
            <a:extLst>
              <a:ext uri="{FF2B5EF4-FFF2-40B4-BE49-F238E27FC236}">
                <a16:creationId xmlns:a16="http://schemas.microsoft.com/office/drawing/2014/main" id="{7EBB5A81-71D2-8C4E-9722-F1459FD353D6}"/>
              </a:ext>
            </a:extLst>
          </p:cNvPr>
          <p:cNvSpPr txBox="1"/>
          <p:nvPr/>
        </p:nvSpPr>
        <p:spPr>
          <a:xfrm>
            <a:off x="7645843" y="1323439"/>
            <a:ext cx="4455695" cy="1200329"/>
          </a:xfrm>
          <a:prstGeom prst="rect">
            <a:avLst/>
          </a:prstGeom>
          <a:noFill/>
        </p:spPr>
        <p:txBody>
          <a:bodyPr wrap="square">
            <a:spAutoFit/>
          </a:bodyPr>
          <a:lstStyle/>
          <a:p>
            <a:pPr marL="0" indent="0">
              <a:buNone/>
            </a:pPr>
            <a:r>
              <a:rPr lang="fr-FR" b="1" u="sng" dirty="0">
                <a:solidFill>
                  <a:schemeClr val="tx1">
                    <a:lumMod val="50000"/>
                    <a:lumOff val="50000"/>
                  </a:schemeClr>
                </a:solidFill>
              </a:rPr>
              <a:t>Problématique du chapitre 1 (thème 3) :</a:t>
            </a:r>
          </a:p>
          <a:p>
            <a:r>
              <a:rPr lang="fr-FR" sz="1800" b="1" i="1" dirty="0">
                <a:solidFill>
                  <a:schemeClr val="tx1">
                    <a:lumMod val="50000"/>
                    <a:lumOff val="50000"/>
                  </a:schemeClr>
                </a:solidFill>
              </a:rPr>
              <a:t>Comment la République parvient-elle à s’imposer en France après 1870 ?</a:t>
            </a:r>
          </a:p>
          <a:p>
            <a:pPr marL="0" indent="0">
              <a:buNone/>
            </a:pPr>
            <a:endParaRPr lang="fr-FR" b="1" u="sng" dirty="0">
              <a:solidFill>
                <a:schemeClr val="tx1">
                  <a:lumMod val="50000"/>
                  <a:lumOff val="50000"/>
                </a:schemeClr>
              </a:solidFill>
            </a:endParaRPr>
          </a:p>
        </p:txBody>
      </p:sp>
      <p:sp>
        <p:nvSpPr>
          <p:cNvPr id="18" name="ZoneTexte 17">
            <a:extLst>
              <a:ext uri="{FF2B5EF4-FFF2-40B4-BE49-F238E27FC236}">
                <a16:creationId xmlns:a16="http://schemas.microsoft.com/office/drawing/2014/main" id="{738DB832-E4FB-F488-4AA2-4FC2C5915C22}"/>
              </a:ext>
            </a:extLst>
          </p:cNvPr>
          <p:cNvSpPr txBox="1"/>
          <p:nvPr/>
        </p:nvSpPr>
        <p:spPr>
          <a:xfrm>
            <a:off x="0" y="307776"/>
            <a:ext cx="2368442" cy="2031325"/>
          </a:xfrm>
          <a:prstGeom prst="rect">
            <a:avLst/>
          </a:prstGeom>
          <a:noFill/>
        </p:spPr>
        <p:txBody>
          <a:bodyPr wrap="square">
            <a:spAutoFit/>
          </a:bodyPr>
          <a:lstStyle/>
          <a:p>
            <a:pPr marL="0" indent="0">
              <a:buNone/>
            </a:pPr>
            <a:r>
              <a:rPr lang="fr-FR" b="1" u="sng" dirty="0">
                <a:solidFill>
                  <a:schemeClr val="tx1">
                    <a:lumMod val="50000"/>
                    <a:lumOff val="50000"/>
                  </a:schemeClr>
                </a:solidFill>
              </a:rPr>
              <a:t>Problématique du chapitre 1 (thème 2) :</a:t>
            </a:r>
          </a:p>
          <a:p>
            <a:r>
              <a:rPr lang="fr-FR" sz="1800" b="1" i="1" dirty="0">
                <a:solidFill>
                  <a:schemeClr val="tx1">
                    <a:lumMod val="50000"/>
                    <a:lumOff val="50000"/>
                  </a:schemeClr>
                </a:solidFill>
              </a:rPr>
              <a:t>Pourquoi est-il difficile de mettre en place un projet démocratique en France ? </a:t>
            </a:r>
          </a:p>
          <a:p>
            <a:pPr marL="0" indent="0">
              <a:buNone/>
            </a:pPr>
            <a:endParaRPr lang="fr-FR" b="1" u="sng" dirty="0">
              <a:solidFill>
                <a:schemeClr val="tx1">
                  <a:lumMod val="50000"/>
                  <a:lumOff val="50000"/>
                </a:schemeClr>
              </a:solidFill>
            </a:endParaRPr>
          </a:p>
        </p:txBody>
      </p:sp>
    </p:spTree>
    <p:extLst>
      <p:ext uri="{BB962C8B-B14F-4D97-AF65-F5344CB8AC3E}">
        <p14:creationId xmlns:p14="http://schemas.microsoft.com/office/powerpoint/2010/main" val="305921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900" decel="100000" fill="hold"/>
                                        <p:tgtEl>
                                          <p:spTgt spid="1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900" decel="100000" fill="hold"/>
                                        <p:tgtEl>
                                          <p:spTgt spid="1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900" decel="100000" fill="hold"/>
                                        <p:tgtEl>
                                          <p:spTgt spid="1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B463264-19F7-39CB-2A1D-223E16624DFC}"/>
              </a:ext>
            </a:extLst>
          </p:cNvPr>
          <p:cNvPicPr>
            <a:picLocks noChangeAspect="1"/>
          </p:cNvPicPr>
          <p:nvPr/>
        </p:nvPicPr>
        <p:blipFill>
          <a:blip r:embed="rId2"/>
          <a:stretch>
            <a:fillRect/>
          </a:stretch>
        </p:blipFill>
        <p:spPr>
          <a:xfrm>
            <a:off x="410412" y="285369"/>
            <a:ext cx="5594684" cy="3633558"/>
          </a:xfrm>
          <a:prstGeom prst="rect">
            <a:avLst/>
          </a:prstGeom>
        </p:spPr>
      </p:pic>
      <p:sp>
        <p:nvSpPr>
          <p:cNvPr id="6" name="ZoneTexte 5">
            <a:extLst>
              <a:ext uri="{FF2B5EF4-FFF2-40B4-BE49-F238E27FC236}">
                <a16:creationId xmlns:a16="http://schemas.microsoft.com/office/drawing/2014/main" id="{C75DA405-2F20-28BB-7E1F-6F3D587BBEA4}"/>
              </a:ext>
            </a:extLst>
          </p:cNvPr>
          <p:cNvSpPr txBox="1"/>
          <p:nvPr/>
        </p:nvSpPr>
        <p:spPr>
          <a:xfrm>
            <a:off x="6186905" y="101600"/>
            <a:ext cx="5503779" cy="1354217"/>
          </a:xfrm>
          <a:prstGeom prst="rect">
            <a:avLst/>
          </a:prstGeom>
          <a:noFill/>
        </p:spPr>
        <p:txBody>
          <a:bodyPr wrap="square" rtlCol="0">
            <a:spAutoFit/>
          </a:bodyPr>
          <a:lstStyle/>
          <a:p>
            <a:r>
              <a:rPr lang="fr-FR" dirty="0"/>
              <a:t>« </a:t>
            </a:r>
            <a:r>
              <a:rPr lang="fr-FR" b="1" dirty="0"/>
              <a:t>Prise du palais des Tuileries, cour du Carrousel, 10 août 1792 </a:t>
            </a:r>
            <a:r>
              <a:rPr lang="fr-FR" dirty="0"/>
              <a:t>». </a:t>
            </a:r>
            <a:r>
              <a:rPr lang="fr-FR" sz="1400" dirty="0"/>
              <a:t>Jacques Bertaux, huile sur toile, châteaux de Versailles et de Trianon, in </a:t>
            </a:r>
            <a:r>
              <a:rPr lang="fr-FR" sz="1400" i="1" dirty="0"/>
              <a:t>Révolution, Consulats, Empire</a:t>
            </a:r>
            <a:r>
              <a:rPr lang="fr-FR" sz="1400" dirty="0"/>
              <a:t>. 1789-1815 Michel Biard, Belin.</a:t>
            </a:r>
          </a:p>
          <a:p>
            <a:endParaRPr lang="fr-FR" dirty="0"/>
          </a:p>
        </p:txBody>
      </p:sp>
      <p:sp>
        <p:nvSpPr>
          <p:cNvPr id="2" name="ZoneTexte 1">
            <a:extLst>
              <a:ext uri="{FF2B5EF4-FFF2-40B4-BE49-F238E27FC236}">
                <a16:creationId xmlns:a16="http://schemas.microsoft.com/office/drawing/2014/main" id="{745E6048-F1EB-3FD3-00C5-845122412C37}"/>
              </a:ext>
            </a:extLst>
          </p:cNvPr>
          <p:cNvSpPr txBox="1"/>
          <p:nvPr/>
        </p:nvSpPr>
        <p:spPr>
          <a:xfrm>
            <a:off x="6845968" y="1455817"/>
            <a:ext cx="4559968" cy="646331"/>
          </a:xfrm>
          <a:prstGeom prst="rect">
            <a:avLst/>
          </a:prstGeom>
          <a:solidFill>
            <a:schemeClr val="accent5">
              <a:lumMod val="75000"/>
            </a:schemeClr>
          </a:solidFill>
          <a:ln>
            <a:solidFill>
              <a:schemeClr val="accent5">
                <a:lumMod val="75000"/>
              </a:schemeClr>
            </a:solidFill>
          </a:ln>
        </p:spPr>
        <p:txBody>
          <a:bodyPr wrap="square" rtlCol="0">
            <a:spAutoFit/>
          </a:bodyPr>
          <a:lstStyle/>
          <a:p>
            <a:r>
              <a:rPr lang="fr-FR" dirty="0">
                <a:solidFill>
                  <a:schemeClr val="bg1"/>
                </a:solidFill>
              </a:rPr>
              <a:t>Quel avenir du Roi Louis XVI après la chute de la monarchie ? </a:t>
            </a:r>
          </a:p>
        </p:txBody>
      </p:sp>
      <p:sp>
        <p:nvSpPr>
          <p:cNvPr id="4" name="ZoneTexte 3">
            <a:extLst>
              <a:ext uri="{FF2B5EF4-FFF2-40B4-BE49-F238E27FC236}">
                <a16:creationId xmlns:a16="http://schemas.microsoft.com/office/drawing/2014/main" id="{512DABB1-5682-B17B-EEFE-C09B4E7C5E59}"/>
              </a:ext>
            </a:extLst>
          </p:cNvPr>
          <p:cNvSpPr txBox="1"/>
          <p:nvPr/>
        </p:nvSpPr>
        <p:spPr>
          <a:xfrm>
            <a:off x="6722023" y="2456091"/>
            <a:ext cx="4807857" cy="1015663"/>
          </a:xfrm>
          <a:prstGeom prst="rect">
            <a:avLst/>
          </a:prstGeom>
          <a:solidFill>
            <a:schemeClr val="accent4"/>
          </a:solidFill>
          <a:ln>
            <a:solidFill>
              <a:schemeClr val="tx1"/>
            </a:solidFill>
          </a:ln>
        </p:spPr>
        <p:txBody>
          <a:bodyPr wrap="square" rtlCol="0">
            <a:spAutoFit/>
          </a:bodyPr>
          <a:lstStyle/>
          <a:p>
            <a:r>
              <a:rPr lang="fr-FR" sz="2000" b="1" dirty="0"/>
              <a:t>Frise 1 : </a:t>
            </a:r>
            <a:r>
              <a:rPr lang="fr-FR" sz="2000" dirty="0"/>
              <a:t>Une nouvelle réflexion des « possibles » : la nation avec ou sans le roi ?</a:t>
            </a:r>
          </a:p>
          <a:p>
            <a:r>
              <a:rPr lang="fr-FR" sz="2000" dirty="0"/>
              <a:t>= Le procès et la mort du Roi </a:t>
            </a:r>
          </a:p>
        </p:txBody>
      </p:sp>
    </p:spTree>
    <p:extLst>
      <p:ext uri="{BB962C8B-B14F-4D97-AF65-F5344CB8AC3E}">
        <p14:creationId xmlns:p14="http://schemas.microsoft.com/office/powerpoint/2010/main" val="370702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9BED4D4D-586B-9D60-4C29-9313D1462CC9}"/>
              </a:ext>
            </a:extLst>
          </p:cNvPr>
          <p:cNvPicPr>
            <a:picLocks noChangeAspect="1"/>
          </p:cNvPicPr>
          <p:nvPr/>
        </p:nvPicPr>
        <p:blipFill>
          <a:blip r:embed="rId2"/>
          <a:stretch>
            <a:fillRect/>
          </a:stretch>
        </p:blipFill>
        <p:spPr>
          <a:xfrm>
            <a:off x="1" y="1"/>
            <a:ext cx="6347978" cy="4066674"/>
          </a:xfrm>
          <a:prstGeom prst="rect">
            <a:avLst/>
          </a:prstGeom>
        </p:spPr>
      </p:pic>
      <p:sp>
        <p:nvSpPr>
          <p:cNvPr id="4" name="ZoneTexte 3">
            <a:extLst>
              <a:ext uri="{FF2B5EF4-FFF2-40B4-BE49-F238E27FC236}">
                <a16:creationId xmlns:a16="http://schemas.microsoft.com/office/drawing/2014/main" id="{6C2E4C1D-7E8C-D3BB-9A11-00266D85E3D9}"/>
              </a:ext>
            </a:extLst>
          </p:cNvPr>
          <p:cNvSpPr txBox="1"/>
          <p:nvPr/>
        </p:nvSpPr>
        <p:spPr>
          <a:xfrm>
            <a:off x="-4010" y="4066675"/>
            <a:ext cx="6100010" cy="646331"/>
          </a:xfrm>
          <a:prstGeom prst="rect">
            <a:avLst/>
          </a:prstGeom>
          <a:solidFill>
            <a:schemeClr val="accent5">
              <a:lumMod val="75000"/>
            </a:schemeClr>
          </a:solidFill>
        </p:spPr>
        <p:txBody>
          <a:bodyPr wrap="square">
            <a:spAutoFit/>
          </a:bodyPr>
          <a:lstStyle/>
          <a:p>
            <a:r>
              <a:rPr lang="fr-FR" dirty="0">
                <a:solidFill>
                  <a:schemeClr val="bg1"/>
                </a:solidFill>
              </a:rPr>
              <a:t>R</a:t>
            </a:r>
            <a:r>
              <a:rPr lang="fr-FR" sz="1800" dirty="0">
                <a:solidFill>
                  <a:schemeClr val="bg1"/>
                </a:solidFill>
              </a:rPr>
              <a:t>équisitoire qui cherche à démontrer la nécessité de détruire la vie du Roi pour que la République puisse vivre.</a:t>
            </a:r>
            <a:endParaRPr lang="fr-FR" dirty="0">
              <a:solidFill>
                <a:schemeClr val="bg1"/>
              </a:solidFill>
            </a:endParaRPr>
          </a:p>
        </p:txBody>
      </p:sp>
      <p:pic>
        <p:nvPicPr>
          <p:cNvPr id="5" name="Image 4">
            <a:extLst>
              <a:ext uri="{FF2B5EF4-FFF2-40B4-BE49-F238E27FC236}">
                <a16:creationId xmlns:a16="http://schemas.microsoft.com/office/drawing/2014/main" id="{03CF85DE-3897-1C6A-339B-B65FE18CFF79}"/>
              </a:ext>
            </a:extLst>
          </p:cNvPr>
          <p:cNvPicPr>
            <a:picLocks noChangeAspect="1"/>
          </p:cNvPicPr>
          <p:nvPr/>
        </p:nvPicPr>
        <p:blipFill>
          <a:blip r:embed="rId3"/>
          <a:stretch>
            <a:fillRect/>
          </a:stretch>
        </p:blipFill>
        <p:spPr>
          <a:xfrm>
            <a:off x="7944257" y="0"/>
            <a:ext cx="3880237" cy="6130017"/>
          </a:xfrm>
          <a:prstGeom prst="rect">
            <a:avLst/>
          </a:prstGeom>
        </p:spPr>
      </p:pic>
      <p:sp>
        <p:nvSpPr>
          <p:cNvPr id="7" name="ZoneTexte 6">
            <a:extLst>
              <a:ext uri="{FF2B5EF4-FFF2-40B4-BE49-F238E27FC236}">
                <a16:creationId xmlns:a16="http://schemas.microsoft.com/office/drawing/2014/main" id="{1B133A24-6AE1-2C88-E0E6-3E9E49B58381}"/>
              </a:ext>
            </a:extLst>
          </p:cNvPr>
          <p:cNvSpPr txBox="1"/>
          <p:nvPr/>
        </p:nvSpPr>
        <p:spPr>
          <a:xfrm>
            <a:off x="7743459" y="6130017"/>
            <a:ext cx="4281831" cy="646331"/>
          </a:xfrm>
          <a:prstGeom prst="rect">
            <a:avLst/>
          </a:prstGeom>
          <a:solidFill>
            <a:schemeClr val="accent5">
              <a:lumMod val="75000"/>
            </a:schemeClr>
          </a:solidFill>
          <a:ln>
            <a:solidFill>
              <a:schemeClr val="accent5">
                <a:lumMod val="75000"/>
              </a:schemeClr>
            </a:solidFill>
          </a:ln>
        </p:spPr>
        <p:txBody>
          <a:bodyPr wrap="square">
            <a:spAutoFit/>
          </a:bodyPr>
          <a:lstStyle/>
          <a:p>
            <a:r>
              <a:rPr lang="fr-FR" sz="1800" dirty="0">
                <a:solidFill>
                  <a:schemeClr val="bg1"/>
                </a:solidFill>
              </a:rPr>
              <a:t>Ce plaidoyer vise à défendre un homme et non une idée, un concept qu’est la Royauté.</a:t>
            </a:r>
          </a:p>
        </p:txBody>
      </p:sp>
      <p:sp>
        <p:nvSpPr>
          <p:cNvPr id="8" name="ZoneTexte 7">
            <a:extLst>
              <a:ext uri="{FF2B5EF4-FFF2-40B4-BE49-F238E27FC236}">
                <a16:creationId xmlns:a16="http://schemas.microsoft.com/office/drawing/2014/main" id="{1BADD9C6-7730-763E-E30F-6A68DD3C8F42}"/>
              </a:ext>
            </a:extLst>
          </p:cNvPr>
          <p:cNvSpPr txBox="1"/>
          <p:nvPr/>
        </p:nvSpPr>
        <p:spPr>
          <a:xfrm>
            <a:off x="2041739" y="5018817"/>
            <a:ext cx="4807857" cy="1323439"/>
          </a:xfrm>
          <a:prstGeom prst="rect">
            <a:avLst/>
          </a:prstGeom>
          <a:solidFill>
            <a:schemeClr val="accent4"/>
          </a:solidFill>
          <a:ln>
            <a:solidFill>
              <a:schemeClr val="tx1"/>
            </a:solidFill>
          </a:ln>
        </p:spPr>
        <p:txBody>
          <a:bodyPr wrap="square" rtlCol="0">
            <a:spAutoFit/>
          </a:bodyPr>
          <a:lstStyle/>
          <a:p>
            <a:r>
              <a:rPr lang="fr-FR" sz="2000" b="1" dirty="0"/>
              <a:t>Frise 1 : </a:t>
            </a:r>
            <a:r>
              <a:rPr lang="fr-FR" sz="2000" dirty="0"/>
              <a:t>Verdict du procès la nation avec ou sans le roi ?</a:t>
            </a:r>
          </a:p>
          <a:p>
            <a:r>
              <a:rPr lang="fr-FR" sz="2000" dirty="0"/>
              <a:t>= Un régicide au nom de la nation</a:t>
            </a:r>
          </a:p>
          <a:p>
            <a:r>
              <a:rPr lang="fr-FR" sz="2000" dirty="0"/>
              <a:t>=un acte fondateur de la République</a:t>
            </a:r>
          </a:p>
        </p:txBody>
      </p:sp>
    </p:spTree>
    <p:extLst>
      <p:ext uri="{BB962C8B-B14F-4D97-AF65-F5344CB8AC3E}">
        <p14:creationId xmlns:p14="http://schemas.microsoft.com/office/powerpoint/2010/main" val="1304657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E8F0F89F-77F4-9F39-8A0F-189321BB662B}"/>
              </a:ext>
            </a:extLst>
          </p:cNvPr>
          <p:cNvSpPr txBox="1"/>
          <p:nvPr/>
        </p:nvSpPr>
        <p:spPr>
          <a:xfrm>
            <a:off x="8050515" y="50161"/>
            <a:ext cx="3497943" cy="1477328"/>
          </a:xfrm>
          <a:prstGeom prst="rect">
            <a:avLst/>
          </a:prstGeom>
          <a:noFill/>
        </p:spPr>
        <p:txBody>
          <a:bodyPr wrap="square" rtlCol="0">
            <a:spAutoFit/>
          </a:bodyPr>
          <a:lstStyle/>
          <a:p>
            <a:r>
              <a:rPr lang="fr-FR" b="1" dirty="0"/>
              <a:t>Contexte géopolitique : </a:t>
            </a:r>
          </a:p>
          <a:p>
            <a:r>
              <a:rPr lang="fr-FR" dirty="0"/>
              <a:t>« Le 20 avril 1792, l’Assemblée législative déclare la guerre au « roi de Bohême et de Hongrie ».</a:t>
            </a:r>
          </a:p>
          <a:p>
            <a:endParaRPr lang="fr-FR" dirty="0"/>
          </a:p>
        </p:txBody>
      </p:sp>
      <p:pic>
        <p:nvPicPr>
          <p:cNvPr id="12" name="Image 11">
            <a:extLst>
              <a:ext uri="{FF2B5EF4-FFF2-40B4-BE49-F238E27FC236}">
                <a16:creationId xmlns:a16="http://schemas.microsoft.com/office/drawing/2014/main" id="{257F62D9-2EE5-DA52-5C0D-F7EBA546ED9E}"/>
              </a:ext>
            </a:extLst>
          </p:cNvPr>
          <p:cNvPicPr>
            <a:picLocks noChangeAspect="1"/>
          </p:cNvPicPr>
          <p:nvPr/>
        </p:nvPicPr>
        <p:blipFill>
          <a:blip r:embed="rId2" cstate="email">
            <a:extLst>
              <a:ext uri="{BEBA8EAE-BF5A-486C-A8C5-ECC9F3942E4B}">
                <a14:imgProps xmlns:a14="http://schemas.microsoft.com/office/drawing/2010/main">
                  <a14:imgLayer>
                    <a14:imgEffect>
                      <a14:sharpenSoften amount="26000"/>
                    </a14:imgEffect>
                  </a14:imgLayer>
                </a14:imgProps>
              </a:ext>
              <a:ext uri="{28A0092B-C50C-407E-A947-70E740481C1C}">
                <a14:useLocalDpi xmlns:a14="http://schemas.microsoft.com/office/drawing/2010/main"/>
              </a:ext>
            </a:extLst>
          </a:blip>
          <a:stretch>
            <a:fillRect/>
          </a:stretch>
        </p:blipFill>
        <p:spPr>
          <a:xfrm>
            <a:off x="0" y="50161"/>
            <a:ext cx="7835430" cy="5564606"/>
          </a:xfrm>
          <a:prstGeom prst="rect">
            <a:avLst/>
          </a:prstGeom>
          <a:ln>
            <a:solidFill>
              <a:schemeClr val="tx1"/>
            </a:solidFill>
          </a:ln>
        </p:spPr>
      </p:pic>
      <p:sp>
        <p:nvSpPr>
          <p:cNvPr id="13" name="Rectangle à coins arrondis 1">
            <a:extLst>
              <a:ext uri="{FF2B5EF4-FFF2-40B4-BE49-F238E27FC236}">
                <a16:creationId xmlns:a16="http://schemas.microsoft.com/office/drawing/2014/main" id="{8517FD48-703E-2C73-F47C-414E5B8CB1BE}"/>
              </a:ext>
            </a:extLst>
          </p:cNvPr>
          <p:cNvSpPr/>
          <p:nvPr/>
        </p:nvSpPr>
        <p:spPr>
          <a:xfrm>
            <a:off x="2392513" y="1841545"/>
            <a:ext cx="495946" cy="243441"/>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1784B124-5804-5CB9-7295-8781EA28D32F}"/>
              </a:ext>
            </a:extLst>
          </p:cNvPr>
          <p:cNvSpPr txBox="1"/>
          <p:nvPr/>
        </p:nvSpPr>
        <p:spPr>
          <a:xfrm>
            <a:off x="8244114" y="2654279"/>
            <a:ext cx="3497943" cy="369332"/>
          </a:xfrm>
          <a:prstGeom prst="rect">
            <a:avLst/>
          </a:prstGeom>
          <a:solidFill>
            <a:schemeClr val="accent5">
              <a:lumMod val="75000"/>
            </a:schemeClr>
          </a:solidFill>
        </p:spPr>
        <p:txBody>
          <a:bodyPr wrap="square">
            <a:spAutoFit/>
          </a:bodyPr>
          <a:lstStyle/>
          <a:p>
            <a:pPr algn="ctr"/>
            <a:r>
              <a:rPr lang="fr-FR" b="1" dirty="0">
                <a:solidFill>
                  <a:schemeClr val="bg1"/>
                </a:solidFill>
                <a:latin typeface="Calibri" panose="020F0502020204030204" pitchFamily="34" charset="0"/>
              </a:rPr>
              <a:t>Buts politiques et idéologiques </a:t>
            </a:r>
          </a:p>
        </p:txBody>
      </p:sp>
      <p:sp>
        <p:nvSpPr>
          <p:cNvPr id="16" name="Rectangle 15">
            <a:extLst>
              <a:ext uri="{FF2B5EF4-FFF2-40B4-BE49-F238E27FC236}">
                <a16:creationId xmlns:a16="http://schemas.microsoft.com/office/drawing/2014/main" id="{BB8D35CF-9952-7B11-BDA7-4C0A258631D6}"/>
              </a:ext>
            </a:extLst>
          </p:cNvPr>
          <p:cNvSpPr/>
          <p:nvPr/>
        </p:nvSpPr>
        <p:spPr>
          <a:xfrm>
            <a:off x="7871894" y="3580524"/>
            <a:ext cx="1825756" cy="1754326"/>
          </a:xfrm>
          <a:prstGeom prst="rect">
            <a:avLst/>
          </a:prstGeom>
          <a:solidFill>
            <a:schemeClr val="accent5">
              <a:lumMod val="75000"/>
            </a:schemeClr>
          </a:solidFill>
        </p:spPr>
        <p:txBody>
          <a:bodyPr wrap="square">
            <a:spAutoFit/>
          </a:bodyPr>
          <a:lstStyle/>
          <a:p>
            <a:pPr algn="ctr"/>
            <a:r>
              <a:rPr lang="fr-FR" b="1" dirty="0">
                <a:solidFill>
                  <a:schemeClr val="bg1"/>
                </a:solidFill>
                <a:latin typeface="Calibri" panose="020F0502020204030204" pitchFamily="34" charset="0"/>
              </a:rPr>
              <a:t>Pour France</a:t>
            </a:r>
          </a:p>
          <a:p>
            <a:pPr algn="ctr"/>
            <a:r>
              <a:rPr lang="fr-FR" b="1" dirty="0">
                <a:solidFill>
                  <a:schemeClr val="bg1"/>
                </a:solidFill>
                <a:latin typeface="Calibri" panose="020F0502020204030204" pitchFamily="34" charset="0"/>
              </a:rPr>
              <a:t>= sauvegarde de l’unité nationale</a:t>
            </a:r>
          </a:p>
          <a:p>
            <a:pPr algn="ctr"/>
            <a:r>
              <a:rPr lang="fr-FR" b="1" dirty="0">
                <a:solidFill>
                  <a:schemeClr val="bg1"/>
                </a:solidFill>
                <a:latin typeface="Calibri" panose="020F0502020204030204" pitchFamily="34" charset="0"/>
              </a:rPr>
              <a:t> et territoriale.</a:t>
            </a:r>
          </a:p>
          <a:p>
            <a:pPr algn="ctr"/>
            <a:r>
              <a:rPr lang="fr-FR" b="1" dirty="0">
                <a:solidFill>
                  <a:schemeClr val="bg1"/>
                </a:solidFill>
                <a:latin typeface="Calibri" panose="020F0502020204030204" pitchFamily="34" charset="0"/>
              </a:rPr>
              <a:t>« Patrie en danger » </a:t>
            </a:r>
          </a:p>
        </p:txBody>
      </p:sp>
      <p:sp>
        <p:nvSpPr>
          <p:cNvPr id="20" name="ZoneTexte 19">
            <a:extLst>
              <a:ext uri="{FF2B5EF4-FFF2-40B4-BE49-F238E27FC236}">
                <a16:creationId xmlns:a16="http://schemas.microsoft.com/office/drawing/2014/main" id="{8E156AB9-A277-5011-41BB-D0A079834299}"/>
              </a:ext>
            </a:extLst>
          </p:cNvPr>
          <p:cNvSpPr txBox="1"/>
          <p:nvPr/>
        </p:nvSpPr>
        <p:spPr>
          <a:xfrm>
            <a:off x="10097029" y="3429000"/>
            <a:ext cx="1723571" cy="2862322"/>
          </a:xfrm>
          <a:prstGeom prst="rect">
            <a:avLst/>
          </a:prstGeom>
          <a:solidFill>
            <a:schemeClr val="accent5">
              <a:lumMod val="75000"/>
            </a:schemeClr>
          </a:solidFill>
        </p:spPr>
        <p:txBody>
          <a:bodyPr wrap="square">
            <a:spAutoFit/>
          </a:bodyPr>
          <a:lstStyle/>
          <a:p>
            <a:pPr algn="ctr"/>
            <a:r>
              <a:rPr lang="fr-FR" b="1" dirty="0">
                <a:solidFill>
                  <a:schemeClr val="bg1"/>
                </a:solidFill>
                <a:latin typeface="Calibri" panose="020F0502020204030204" pitchFamily="34" charset="0"/>
              </a:rPr>
              <a:t>Pour coalition européenne</a:t>
            </a:r>
          </a:p>
          <a:p>
            <a:pPr algn="ctr"/>
            <a:r>
              <a:rPr lang="fr-FR" b="1" dirty="0">
                <a:solidFill>
                  <a:schemeClr val="bg1"/>
                </a:solidFill>
                <a:latin typeface="Calibri" panose="020F0502020204030204" pitchFamily="34" charset="0"/>
              </a:rPr>
              <a:t>= restaurer ordre </a:t>
            </a:r>
          </a:p>
          <a:p>
            <a:pPr algn="ctr"/>
            <a:r>
              <a:rPr lang="fr-FR" b="1" dirty="0">
                <a:solidFill>
                  <a:schemeClr val="bg1"/>
                </a:solidFill>
                <a:latin typeface="Calibri" panose="020F0502020204030204" pitchFamily="34" charset="0"/>
              </a:rPr>
              <a:t>monarchique français pour garantir équilibre des puissances européennes </a:t>
            </a:r>
          </a:p>
        </p:txBody>
      </p:sp>
      <p:sp>
        <p:nvSpPr>
          <p:cNvPr id="21" name="Flèche vers le bas 20">
            <a:extLst>
              <a:ext uri="{FF2B5EF4-FFF2-40B4-BE49-F238E27FC236}">
                <a16:creationId xmlns:a16="http://schemas.microsoft.com/office/drawing/2014/main" id="{6EF83A69-9BD1-029C-B39F-11E0E3ACEC3C}"/>
              </a:ext>
            </a:extLst>
          </p:cNvPr>
          <p:cNvSpPr/>
          <p:nvPr/>
        </p:nvSpPr>
        <p:spPr>
          <a:xfrm>
            <a:off x="8548914" y="3023611"/>
            <a:ext cx="235858" cy="556913"/>
          </a:xfrm>
          <a:prstGeom prst="downArrow">
            <a:avLst/>
          </a:prstGeom>
          <a:solidFill>
            <a:schemeClr val="tx1">
              <a:lumMod val="50000"/>
              <a:lumOff val="5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vers le bas 21">
            <a:extLst>
              <a:ext uri="{FF2B5EF4-FFF2-40B4-BE49-F238E27FC236}">
                <a16:creationId xmlns:a16="http://schemas.microsoft.com/office/drawing/2014/main" id="{E1483CC1-4875-00F6-6543-E2E37E29EACD}"/>
              </a:ext>
            </a:extLst>
          </p:cNvPr>
          <p:cNvSpPr/>
          <p:nvPr/>
        </p:nvSpPr>
        <p:spPr>
          <a:xfrm>
            <a:off x="10770599" y="3040949"/>
            <a:ext cx="275772" cy="388052"/>
          </a:xfrm>
          <a:prstGeom prst="downArrow">
            <a:avLst/>
          </a:prstGeom>
          <a:solidFill>
            <a:schemeClr val="tx1">
              <a:lumMod val="50000"/>
              <a:lumOff val="5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Virage 22">
            <a:extLst>
              <a:ext uri="{FF2B5EF4-FFF2-40B4-BE49-F238E27FC236}">
                <a16:creationId xmlns:a16="http://schemas.microsoft.com/office/drawing/2014/main" id="{09794AED-9AC2-45E6-737B-195DB1B421F6}"/>
              </a:ext>
            </a:extLst>
          </p:cNvPr>
          <p:cNvSpPr/>
          <p:nvPr/>
        </p:nvSpPr>
        <p:spPr>
          <a:xfrm rot="10800000">
            <a:off x="8332778" y="5334850"/>
            <a:ext cx="449944" cy="717607"/>
          </a:xfrm>
          <a:prstGeom prst="bentArrow">
            <a:avLst>
              <a:gd name="adj1" fmla="val 25000"/>
              <a:gd name="adj2" fmla="val 27083"/>
              <a:gd name="adj3" fmla="val 25000"/>
              <a:gd name="adj4" fmla="val 43750"/>
            </a:avLst>
          </a:prstGeom>
          <a:solidFill>
            <a:schemeClr val="tx1">
              <a:lumMod val="50000"/>
              <a:lumOff val="5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4" name="ZoneTexte 23">
            <a:extLst>
              <a:ext uri="{FF2B5EF4-FFF2-40B4-BE49-F238E27FC236}">
                <a16:creationId xmlns:a16="http://schemas.microsoft.com/office/drawing/2014/main" id="{B80E87FE-D071-6BC4-8A75-4D7E35F142D9}"/>
              </a:ext>
            </a:extLst>
          </p:cNvPr>
          <p:cNvSpPr txBox="1"/>
          <p:nvPr/>
        </p:nvSpPr>
        <p:spPr>
          <a:xfrm>
            <a:off x="3917715" y="5693654"/>
            <a:ext cx="4326399" cy="923330"/>
          </a:xfrm>
          <a:prstGeom prst="rect">
            <a:avLst/>
          </a:prstGeom>
          <a:solidFill>
            <a:schemeClr val="accent5">
              <a:lumMod val="75000"/>
            </a:schemeClr>
          </a:solidFill>
        </p:spPr>
        <p:txBody>
          <a:bodyPr wrap="square" rtlCol="0">
            <a:spAutoFit/>
          </a:bodyPr>
          <a:lstStyle/>
          <a:p>
            <a:r>
              <a:rPr lang="fr-FR" dirty="0">
                <a:solidFill>
                  <a:schemeClr val="bg1"/>
                </a:solidFill>
              </a:rPr>
              <a:t>Victoire de VALMY, 20 septembre 1792 : </a:t>
            </a:r>
          </a:p>
          <a:p>
            <a:r>
              <a:rPr lang="fr-FR" sz="1800" b="1" dirty="0">
                <a:solidFill>
                  <a:schemeClr val="bg1"/>
                </a:solidFill>
                <a:effectLst/>
                <a:latin typeface="Calibri" panose="020F0502020204030204" pitchFamily="34" charset="0"/>
                <a:ea typeface="Times New Roman" panose="02020603050405020304" pitchFamily="18" charset="0"/>
              </a:rPr>
              <a:t>armée de volontaires français</a:t>
            </a:r>
            <a:r>
              <a:rPr lang="fr-FR" sz="1800" dirty="0">
                <a:solidFill>
                  <a:schemeClr val="bg1"/>
                </a:solidFill>
                <a:effectLst/>
                <a:latin typeface="Calibri" panose="020F0502020204030204" pitchFamily="34" charset="0"/>
                <a:ea typeface="Times New Roman" panose="02020603050405020304" pitchFamily="18" charset="0"/>
              </a:rPr>
              <a:t> </a:t>
            </a:r>
            <a:r>
              <a:rPr lang="fr-FR" sz="1800" b="1" dirty="0">
                <a:solidFill>
                  <a:schemeClr val="bg1"/>
                </a:solidFill>
                <a:effectLst/>
                <a:latin typeface="Calibri" panose="020F0502020204030204" pitchFamily="34" charset="0"/>
                <a:ea typeface="Times New Roman" panose="02020603050405020304" pitchFamily="18" charset="0"/>
              </a:rPr>
              <a:t>issus du peuple</a:t>
            </a:r>
            <a:r>
              <a:rPr lang="fr-FR" sz="1800" b="1" dirty="0">
                <a:solidFill>
                  <a:schemeClr val="bg1"/>
                </a:solidFill>
                <a:latin typeface="Calibri" panose="020F0502020204030204" pitchFamily="34" charset="0"/>
                <a:ea typeface="Times New Roman" panose="02020603050405020304" pitchFamily="18" charset="0"/>
              </a:rPr>
              <a:t>. </a:t>
            </a:r>
            <a:endParaRPr lang="fr-FR" dirty="0">
              <a:solidFill>
                <a:schemeClr val="bg1"/>
              </a:solidFill>
            </a:endParaRPr>
          </a:p>
        </p:txBody>
      </p:sp>
      <p:sp>
        <p:nvSpPr>
          <p:cNvPr id="25" name="ZoneTexte 24">
            <a:extLst>
              <a:ext uri="{FF2B5EF4-FFF2-40B4-BE49-F238E27FC236}">
                <a16:creationId xmlns:a16="http://schemas.microsoft.com/office/drawing/2014/main" id="{3F793D5C-F5D4-D023-F899-834D321BA016}"/>
              </a:ext>
            </a:extLst>
          </p:cNvPr>
          <p:cNvSpPr txBox="1"/>
          <p:nvPr/>
        </p:nvSpPr>
        <p:spPr>
          <a:xfrm>
            <a:off x="-1" y="5359326"/>
            <a:ext cx="3917716" cy="1477328"/>
          </a:xfrm>
          <a:prstGeom prst="rect">
            <a:avLst/>
          </a:prstGeom>
          <a:solidFill>
            <a:schemeClr val="accent4"/>
          </a:solidFill>
          <a:ln>
            <a:solidFill>
              <a:schemeClr val="tx1"/>
            </a:solidFill>
          </a:ln>
        </p:spPr>
        <p:txBody>
          <a:bodyPr wrap="square" rtlCol="0">
            <a:spAutoFit/>
          </a:bodyPr>
          <a:lstStyle/>
          <a:p>
            <a:r>
              <a:rPr lang="fr-FR" b="1" dirty="0"/>
              <a:t>Frise 2 : </a:t>
            </a:r>
            <a:r>
              <a:rPr lang="fr-FR" sz="1800" dirty="0"/>
              <a:t>Diffuser le concept de souveraineté de la nation à l’échelle européenne + </a:t>
            </a:r>
          </a:p>
          <a:p>
            <a:r>
              <a:rPr lang="fr-FR" sz="1800" dirty="0">
                <a:latin typeface="Calibri" panose="020F0502020204030204" pitchFamily="34" charset="0"/>
                <a:ea typeface="Times New Roman" panose="02020603050405020304" pitchFamily="18" charset="0"/>
              </a:rPr>
              <a:t>« NATION EN ARMES »</a:t>
            </a:r>
            <a:endParaRPr lang="fr-FR" sz="1800" dirty="0"/>
          </a:p>
          <a:p>
            <a:endParaRPr lang="fr-FR" dirty="0"/>
          </a:p>
        </p:txBody>
      </p:sp>
    </p:spTree>
    <p:extLst>
      <p:ext uri="{BB962C8B-B14F-4D97-AF65-F5344CB8AC3E}">
        <p14:creationId xmlns:p14="http://schemas.microsoft.com/office/powerpoint/2010/main" val="223711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900" decel="100000" fill="hold"/>
                                        <p:tgtEl>
                                          <p:spTgt spid="1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anim calcmode="lin" valueType="num">
                                      <p:cBhvr>
                                        <p:cTn id="16" dur="1000" fill="hold"/>
                                        <p:tgtEl>
                                          <p:spTgt spid="20"/>
                                        </p:tgtEl>
                                        <p:attrNameLst>
                                          <p:attrName>ppt_x</p:attrName>
                                        </p:attrNameLst>
                                      </p:cBhvr>
                                      <p:tavLst>
                                        <p:tav tm="0">
                                          <p:val>
                                            <p:strVal val="#ppt_x"/>
                                          </p:val>
                                        </p:tav>
                                        <p:tav tm="100000">
                                          <p:val>
                                            <p:strVal val="#ppt_x"/>
                                          </p:val>
                                        </p:tav>
                                      </p:tavLst>
                                    </p:anim>
                                    <p:anim calcmode="lin" valueType="num">
                                      <p:cBhvr>
                                        <p:cTn id="17" dur="900" decel="100000" fill="hold"/>
                                        <p:tgtEl>
                                          <p:spTgt spid="2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anim calcmode="lin" valueType="num">
                                      <p:cBhvr>
                                        <p:cTn id="28" dur="1000" fill="hold"/>
                                        <p:tgtEl>
                                          <p:spTgt spid="24"/>
                                        </p:tgtEl>
                                        <p:attrNameLst>
                                          <p:attrName>ppt_x</p:attrName>
                                        </p:attrNameLst>
                                      </p:cBhvr>
                                      <p:tavLst>
                                        <p:tav tm="0">
                                          <p:val>
                                            <p:strVal val="#ppt_x"/>
                                          </p:val>
                                        </p:tav>
                                        <p:tav tm="100000">
                                          <p:val>
                                            <p:strVal val="#ppt_x"/>
                                          </p:val>
                                        </p:tav>
                                      </p:tavLst>
                                    </p:anim>
                                    <p:anim calcmode="lin" valueType="num">
                                      <p:cBhvr>
                                        <p:cTn id="29" dur="900" decel="100000" fill="hold"/>
                                        <p:tgtEl>
                                          <p:spTgt spid="24"/>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900" decel="100000" fill="hold"/>
                                        <p:tgtEl>
                                          <p:spTgt spid="2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20" grpId="0" animBg="1"/>
      <p:bldP spid="23" grpId="0" animBg="1"/>
      <p:bldP spid="24" grpId="0" animBg="1"/>
      <p:bldP spid="25" grpId="0" animBg="1"/>
    </p:bldLst>
  </p:timing>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Google Shape;232;p11">
            <a:extLst>
              <a:ext uri="{FF2B5EF4-FFF2-40B4-BE49-F238E27FC236}">
                <a16:creationId xmlns:a16="http://schemas.microsoft.com/office/drawing/2014/main" id="{6E6F8DF7-A4D9-C226-3D87-948044B8BFF5}"/>
              </a:ext>
            </a:extLst>
          </p:cNvPr>
          <p:cNvPicPr/>
          <p:nvPr/>
        </p:nvPicPr>
        <p:blipFill rotWithShape="1">
          <a:blip r:embed="rId2">
            <a:alphaModFix/>
            <a:extLst>
              <a:ext uri="{BEBA8EAE-BF5A-486C-A8C5-ECC9F3942E4B}">
                <a14:imgProps xmlns:a14="http://schemas.microsoft.com/office/drawing/2010/main">
                  <a14:imgLayer>
                    <a14:imgEffect>
                      <a14:sharpenSoften amount="26000"/>
                    </a14:imgEffect>
                    <a14:imgEffect>
                      <a14:brightnessContrast bright="1000" contrast="13000"/>
                    </a14:imgEffect>
                  </a14:imgLayer>
                </a14:imgProps>
              </a:ext>
              <a:ext uri="{28A0092B-C50C-407E-A947-70E740481C1C}">
                <a14:useLocalDpi xmlns:a14="http://schemas.microsoft.com/office/drawing/2010/main" val="0"/>
              </a:ext>
            </a:extLst>
          </a:blip>
          <a:srcRect b="139" l="88" r="25"/>
          <a:stretch/>
        </p:blipFill>
        <p:spPr>
          <a:xfrm>
            <a:off x="2964541" y="119374"/>
            <a:ext cx="4669973" cy="6470112"/>
          </a:xfrm>
          <a:prstGeom prst="rect">
            <a:avLst/>
          </a:prstGeom>
          <a:noFill/>
          <a:ln>
            <a:solidFill>
              <a:schemeClr val="tx1"/>
            </a:solidFill>
          </a:ln>
        </p:spPr>
      </p:pic>
      <p:pic>
        <p:nvPicPr>
          <p:cNvPr descr="Achever Clausewitz de René Girard - Livre - Decitre" id="4" name="Picture 6">
            <a:extLst>
              <a:ext uri="{FF2B5EF4-FFF2-40B4-BE49-F238E27FC236}">
                <a16:creationId xmlns:a16="http://schemas.microsoft.com/office/drawing/2014/main" id="{9A44E9A5-E846-6218-0490-32A78F2B88CA}"/>
              </a:ext>
            </a:extLst>
          </p:cNvPr>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867" y="0"/>
            <a:ext cx="2667390" cy="299706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090E124-C06E-FDBB-AE91-7BB6C454FFAD}"/>
              </a:ext>
            </a:extLst>
          </p:cNvPr>
          <p:cNvSpPr/>
          <p:nvPr/>
        </p:nvSpPr>
        <p:spPr>
          <a:xfrm>
            <a:off x="2964541" y="2460523"/>
            <a:ext cx="3441554" cy="181078"/>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anchor="ctr" rtlCol="0"/>
          <a:lstStyle/>
          <a:p>
            <a:pPr algn="ctr"/>
            <a:endParaRPr dirty="0" lang="fr-FR"/>
          </a:p>
        </p:txBody>
      </p:sp>
      <p:sp>
        <p:nvSpPr>
          <p:cNvPr id="6" name="Rectangle 5">
            <a:extLst>
              <a:ext uri="{FF2B5EF4-FFF2-40B4-BE49-F238E27FC236}">
                <a16:creationId xmlns:a16="http://schemas.microsoft.com/office/drawing/2014/main" id="{703BC0CC-0FC1-406F-7D0C-52DB1C67E440}"/>
              </a:ext>
            </a:extLst>
          </p:cNvPr>
          <p:cNvSpPr/>
          <p:nvPr/>
        </p:nvSpPr>
        <p:spPr>
          <a:xfrm>
            <a:off x="2964541" y="4780252"/>
            <a:ext cx="2536373" cy="181078"/>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anchor="ctr" rtlCol="0"/>
          <a:lstStyle/>
          <a:p>
            <a:pPr algn="ctr"/>
            <a:endParaRPr dirty="0" lang="fr-FR"/>
          </a:p>
        </p:txBody>
      </p:sp>
      <p:sp>
        <p:nvSpPr>
          <p:cNvPr id="7" name="Rectangle 6">
            <a:extLst>
              <a:ext uri="{FF2B5EF4-FFF2-40B4-BE49-F238E27FC236}">
                <a16:creationId xmlns:a16="http://schemas.microsoft.com/office/drawing/2014/main" id="{5DFD097A-83B1-4330-9570-E50074F539A7}"/>
              </a:ext>
            </a:extLst>
          </p:cNvPr>
          <p:cNvSpPr/>
          <p:nvPr/>
        </p:nvSpPr>
        <p:spPr>
          <a:xfrm>
            <a:off x="6255657" y="4519380"/>
            <a:ext cx="1007368" cy="181078"/>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anchor="ctr" rtlCol="0"/>
          <a:lstStyle/>
          <a:p>
            <a:pPr algn="ctr"/>
            <a:endParaRPr dirty="0" lang="fr-FR"/>
          </a:p>
        </p:txBody>
      </p:sp>
      <p:sp>
        <p:nvSpPr>
          <p:cNvPr id="3" name="ZoneTexte 2">
            <a:extLst>
              <a:ext uri="{FF2B5EF4-FFF2-40B4-BE49-F238E27FC236}">
                <a16:creationId xmlns:a16="http://schemas.microsoft.com/office/drawing/2014/main" id="{F646C71F-AAA8-8B1A-C346-6F9E75AB0A2C}"/>
              </a:ext>
            </a:extLst>
          </p:cNvPr>
          <p:cNvSpPr txBox="1"/>
          <p:nvPr/>
        </p:nvSpPr>
        <p:spPr>
          <a:xfrm>
            <a:off x="7797798" y="1352810"/>
            <a:ext cx="3917716" cy="646331"/>
          </a:xfrm>
          <a:prstGeom prst="rect">
            <a:avLst/>
          </a:prstGeom>
          <a:solidFill>
            <a:schemeClr val="accent4"/>
          </a:solidFill>
          <a:ln>
            <a:solidFill>
              <a:schemeClr val="tx1"/>
            </a:solidFill>
          </a:ln>
        </p:spPr>
        <p:txBody>
          <a:bodyPr rtlCol="0" wrap="square">
            <a:spAutoFit/>
          </a:bodyPr>
          <a:lstStyle/>
          <a:p>
            <a:r>
              <a:rPr b="1" dirty="0" lang="fr-FR"/>
              <a:t>Frise 1+2 : </a:t>
            </a:r>
            <a:r>
              <a:rPr dirty="0" lang="fr-FR"/>
              <a:t>La nation se bat pour des idéaux et non pour des souverains</a:t>
            </a:r>
          </a:p>
        </p:txBody>
      </p:sp>
    </p:spTree>
    <p:extLst>
      <p:ext uri="{BB962C8B-B14F-4D97-AF65-F5344CB8AC3E}">
        <p14:creationId xmlns:p14="http://schemas.microsoft.com/office/powerpoint/2010/main" val="294803666"/>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7"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ecel="100000" dur="900" fill="hold" id="9"/>
                                        <p:tgtEl>
                                          <p:spTgt spid="3"/>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238;p13">
            <a:extLst>
              <a:ext uri="{FF2B5EF4-FFF2-40B4-BE49-F238E27FC236}">
                <a16:creationId xmlns:a16="http://schemas.microsoft.com/office/drawing/2014/main" id="{70CD03B3-FB72-19A0-3587-89F27D218A7D}"/>
              </a:ext>
            </a:extLst>
          </p:cNvPr>
          <p:cNvPicPr/>
          <p:nvPr/>
        </p:nvPicPr>
        <p:blipFill rotWithShape="1">
          <a:blip r:embed="rId2" cstate="email">
            <a:alphaModFix/>
            <a:extLst>
              <a:ext uri="{BEBA8EAE-BF5A-486C-A8C5-ECC9F3942E4B}">
                <a14:imgProps xmlns:a14="http://schemas.microsoft.com/office/drawing/2010/main">
                  <a14:imgLayer>
                    <a14:imgEffect>
                      <a14:sharpenSoften amount="27000"/>
                    </a14:imgEffect>
                  </a14:imgLayer>
                </a14:imgProps>
              </a:ext>
              <a:ext uri="{28A0092B-C50C-407E-A947-70E740481C1C}">
                <a14:useLocalDpi xmlns:a14="http://schemas.microsoft.com/office/drawing/2010/main" val="0"/>
              </a:ext>
            </a:extLst>
          </a:blip>
          <a:srcRect/>
          <a:stretch/>
        </p:blipFill>
        <p:spPr>
          <a:xfrm>
            <a:off x="199356" y="357465"/>
            <a:ext cx="4402455" cy="3513455"/>
          </a:xfrm>
          <a:prstGeom prst="rect">
            <a:avLst/>
          </a:prstGeom>
          <a:noFill/>
          <a:ln>
            <a:noFill/>
          </a:ln>
        </p:spPr>
      </p:pic>
      <p:sp>
        <p:nvSpPr>
          <p:cNvPr id="5" name="ZoneTexte 4">
            <a:extLst>
              <a:ext uri="{FF2B5EF4-FFF2-40B4-BE49-F238E27FC236}">
                <a16:creationId xmlns:a16="http://schemas.microsoft.com/office/drawing/2014/main" id="{A4B54BD3-BDE9-E72C-17FB-73FE9BA095E4}"/>
              </a:ext>
            </a:extLst>
          </p:cNvPr>
          <p:cNvSpPr txBox="1"/>
          <p:nvPr/>
        </p:nvSpPr>
        <p:spPr>
          <a:xfrm>
            <a:off x="199356" y="3870920"/>
            <a:ext cx="4402455" cy="1169551"/>
          </a:xfrm>
          <a:prstGeom prst="rect">
            <a:avLst/>
          </a:prstGeom>
          <a:noFill/>
        </p:spPr>
        <p:txBody>
          <a:bodyPr wrap="square">
            <a:spAutoFit/>
          </a:bodyPr>
          <a:lstStyle/>
          <a:p>
            <a:pPr algn="just"/>
            <a:r>
              <a:rPr lang="fr-F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 dos de mayo de 1808 en Madrid</a:t>
            </a:r>
            <a:r>
              <a:rPr lang="fr-F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Francisco de Goya, huile</a:t>
            </a:r>
            <a:r>
              <a:rPr lang="fr-F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sur toile (268,5 × 374,5 cm),</a:t>
            </a:r>
            <a:r>
              <a:rPr lang="fr-F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réalisée en 1814  </a:t>
            </a:r>
            <a:r>
              <a:rPr lang="fr-FR" sz="14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après le conflit avec la France napoléonienne, lors de la restauration de la monarchie absolue en Espagne (retour au pouvoir Ferdinand VII)</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7214B94B-E3A4-7A55-72AB-6FC5E9D1A4BB}"/>
              </a:ext>
            </a:extLst>
          </p:cNvPr>
          <p:cNvSpPr txBox="1"/>
          <p:nvPr/>
        </p:nvSpPr>
        <p:spPr>
          <a:xfrm>
            <a:off x="5041232" y="357465"/>
            <a:ext cx="3007895" cy="369332"/>
          </a:xfrm>
          <a:prstGeom prst="rect">
            <a:avLst/>
          </a:prstGeom>
          <a:solidFill>
            <a:schemeClr val="accent5">
              <a:lumMod val="75000"/>
            </a:schemeClr>
          </a:solidFill>
          <a:ln>
            <a:solidFill>
              <a:schemeClr val="accent5">
                <a:lumMod val="75000"/>
              </a:schemeClr>
            </a:solidFill>
          </a:ln>
        </p:spPr>
        <p:txBody>
          <a:bodyPr wrap="square" rtlCol="0">
            <a:spAutoFit/>
          </a:bodyPr>
          <a:lstStyle/>
          <a:p>
            <a:r>
              <a:rPr lang="fr-FR" dirty="0">
                <a:solidFill>
                  <a:schemeClr val="bg1"/>
                </a:solidFill>
              </a:rPr>
              <a:t>Les guerres napoléoniennes</a:t>
            </a:r>
          </a:p>
        </p:txBody>
      </p:sp>
      <p:sp>
        <p:nvSpPr>
          <p:cNvPr id="6" name="ZoneTexte 5">
            <a:extLst>
              <a:ext uri="{FF2B5EF4-FFF2-40B4-BE49-F238E27FC236}">
                <a16:creationId xmlns:a16="http://schemas.microsoft.com/office/drawing/2014/main" id="{50B2B562-8D6D-E321-A5A1-B843C62DC630}"/>
              </a:ext>
            </a:extLst>
          </p:cNvPr>
          <p:cNvSpPr txBox="1"/>
          <p:nvPr/>
        </p:nvSpPr>
        <p:spPr>
          <a:xfrm>
            <a:off x="5041232" y="1710133"/>
            <a:ext cx="4807857" cy="1938992"/>
          </a:xfrm>
          <a:prstGeom prst="rect">
            <a:avLst/>
          </a:prstGeom>
          <a:solidFill>
            <a:schemeClr val="accent4"/>
          </a:solidFill>
          <a:ln>
            <a:solidFill>
              <a:schemeClr val="tx1"/>
            </a:solidFill>
          </a:ln>
        </p:spPr>
        <p:txBody>
          <a:bodyPr wrap="square" rtlCol="0">
            <a:spAutoFit/>
          </a:bodyPr>
          <a:lstStyle/>
          <a:p>
            <a:r>
              <a:rPr lang="fr-FR" sz="2000" b="1" dirty="0"/>
              <a:t>Frise 2 : </a:t>
            </a:r>
            <a:r>
              <a:rPr lang="fr-FR" sz="2000" dirty="0"/>
              <a:t>l’émergence des nations en Europe.</a:t>
            </a:r>
          </a:p>
          <a:p>
            <a:r>
              <a:rPr lang="fr-FR" sz="2000" dirty="0"/>
              <a:t>Condamnation de la violence de l’invasion napoléonienne. </a:t>
            </a:r>
            <a:endParaRPr lang="fr-FR" dirty="0">
              <a:latin typeface="Calibri" panose="020F0502020204030204" pitchFamily="34" charset="0"/>
            </a:endParaRPr>
          </a:p>
          <a:p>
            <a:r>
              <a:rPr lang="fr-FR" sz="2000" dirty="0">
                <a:effectLst/>
                <a:latin typeface="Calibri" panose="020F0502020204030204" pitchFamily="34" charset="0"/>
                <a:ea typeface="Times New Roman" panose="02020603050405020304" pitchFamily="18" charset="0"/>
              </a:rPr>
              <a:t>= Essor des nations et aspirations nationales (ici en Espagne) contre l’hégémonie française</a:t>
            </a:r>
            <a:r>
              <a:rPr lang="fr-FR" sz="2000" dirty="0">
                <a:effectLst/>
              </a:rPr>
              <a:t> </a:t>
            </a:r>
            <a:endParaRPr lang="fr-FR" sz="2000" dirty="0"/>
          </a:p>
        </p:txBody>
      </p:sp>
    </p:spTree>
    <p:extLst>
      <p:ext uri="{BB962C8B-B14F-4D97-AF65-F5344CB8AC3E}">
        <p14:creationId xmlns:p14="http://schemas.microsoft.com/office/powerpoint/2010/main" val="389866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AA2E21-135D-F41E-34A4-F35D7BF4C1BC}"/>
              </a:ext>
            </a:extLst>
          </p:cNvPr>
          <p:cNvSpPr>
            <a:spLocks noGrp="1"/>
          </p:cNvSpPr>
          <p:nvPr>
            <p:ph type="title"/>
          </p:nvPr>
        </p:nvSpPr>
        <p:spPr>
          <a:xfrm>
            <a:off x="132491" y="24714"/>
            <a:ext cx="9046678" cy="329827"/>
          </a:xfrm>
        </p:spPr>
        <p:txBody>
          <a:bodyPr>
            <a:normAutofit fontScale="90000"/>
          </a:bodyPr>
          <a:lstStyle/>
          <a:p>
            <a:r>
              <a:rPr lang="fr-FR" sz="2400" b="1" dirty="0"/>
              <a:t>Un programme qui fait la jonction avec celui de Seconde </a:t>
            </a:r>
          </a:p>
        </p:txBody>
      </p:sp>
      <p:graphicFrame>
        <p:nvGraphicFramePr>
          <p:cNvPr id="3" name="Tableau 3">
            <a:extLst>
              <a:ext uri="{FF2B5EF4-FFF2-40B4-BE49-F238E27FC236}">
                <a16:creationId xmlns:a16="http://schemas.microsoft.com/office/drawing/2014/main" id="{68958F84-CBED-4EE4-8CBA-8E2332313D1F}"/>
              </a:ext>
            </a:extLst>
          </p:cNvPr>
          <p:cNvGraphicFramePr>
            <a:graphicFrameLocks noGrp="1"/>
          </p:cNvGraphicFramePr>
          <p:nvPr>
            <p:extLst>
              <p:ext uri="{D42A27DB-BD31-4B8C-83A1-F6EECF244321}">
                <p14:modId xmlns:p14="http://schemas.microsoft.com/office/powerpoint/2010/main" val="3567268964"/>
              </p:ext>
            </p:extLst>
          </p:nvPr>
        </p:nvGraphicFramePr>
        <p:xfrm>
          <a:off x="75039" y="354541"/>
          <a:ext cx="9896726" cy="6306627"/>
        </p:xfrm>
        <a:graphic>
          <a:graphicData uri="http://schemas.openxmlformats.org/drawingml/2006/table">
            <a:tbl>
              <a:tblPr firstRow="1" bandRow="1">
                <a:tableStyleId>{B301B821-A1FF-4177-AEE7-76D212191A09}</a:tableStyleId>
              </a:tblPr>
              <a:tblGrid>
                <a:gridCol w="4016123">
                  <a:extLst>
                    <a:ext uri="{9D8B030D-6E8A-4147-A177-3AD203B41FA5}">
                      <a16:colId xmlns:a16="http://schemas.microsoft.com/office/drawing/2014/main" val="3358270893"/>
                    </a:ext>
                  </a:extLst>
                </a:gridCol>
                <a:gridCol w="2290700">
                  <a:extLst>
                    <a:ext uri="{9D8B030D-6E8A-4147-A177-3AD203B41FA5}">
                      <a16:colId xmlns:a16="http://schemas.microsoft.com/office/drawing/2014/main" val="2298499749"/>
                    </a:ext>
                  </a:extLst>
                </a:gridCol>
                <a:gridCol w="3589903">
                  <a:extLst>
                    <a:ext uri="{9D8B030D-6E8A-4147-A177-3AD203B41FA5}">
                      <a16:colId xmlns:a16="http://schemas.microsoft.com/office/drawing/2014/main" val="2525244734"/>
                    </a:ext>
                  </a:extLst>
                </a:gridCol>
              </a:tblGrid>
              <a:tr h="876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Grandes étapes de la formation du monde contemporain » (Secondes)</a:t>
                      </a:r>
                    </a:p>
                    <a:p>
                      <a:endParaRPr lang="fr-FR" dirty="0"/>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r-FR" dirty="0">
                          <a:solidFill>
                            <a:schemeClr val="bg1"/>
                          </a:solidFill>
                        </a:rPr>
                        <a:t>Quelles jonctions ? </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Nations, empires, nationalités » de 1789 aux lendemains de la PGM (Premières) </a:t>
                      </a:r>
                      <a:r>
                        <a:rPr lang="fr-FR" u="sng" dirty="0">
                          <a:solidFill>
                            <a:schemeClr val="bg1"/>
                          </a:solidFill>
                        </a:rPr>
                        <a:t>Idées directrices : </a:t>
                      </a:r>
                    </a:p>
                  </a:txBody>
                  <a:tcP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89230237"/>
                  </a:ext>
                </a:extLst>
              </a:tr>
              <a:tr h="2374707">
                <a:tc>
                  <a:txBody>
                    <a:bodyPr/>
                    <a:lstStyle/>
                    <a:p>
                      <a:r>
                        <a:rPr lang="fr-FR" dirty="0"/>
                        <a:t>Régime démocratique à Athènes (Th1C1) + Constitution d’Empires (Th1C1 + Th2C1)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Affirmation de l’Etat monarchique français (Th3C1)</a:t>
                      </a:r>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r>
                        <a:rPr lang="fr-FR" dirty="0"/>
                        <a:t>Héritages politiques</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r>
                        <a:rPr lang="fr-FR" dirty="0"/>
                        <a:t>               </a:t>
                      </a:r>
                    </a:p>
                    <a:p>
                      <a:r>
                        <a:rPr lang="fr-FR" dirty="0"/>
                        <a:t>               Démocratisation et   libéralisation des sociétés </a:t>
                      </a:r>
                      <a:r>
                        <a:rPr lang="fr-FR" i="1" dirty="0"/>
                        <a:t>mais toujours la question des limites (« jusqu’où aller ») ?</a:t>
                      </a:r>
                    </a:p>
                    <a:p>
                      <a:r>
                        <a:rPr lang="fr-FR" dirty="0"/>
                        <a:t>      </a:t>
                      </a:r>
                    </a:p>
                    <a:p>
                      <a:r>
                        <a:rPr lang="fr-FR" dirty="0"/>
                        <a:t>              </a:t>
                      </a:r>
                    </a:p>
                    <a:p>
                      <a:endParaRPr lang="fr-FR" dirty="0"/>
                    </a:p>
                  </a:txBody>
                  <a:tcPr>
                    <a:lnL>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9834213"/>
                  </a:ext>
                </a:extLst>
              </a:tr>
              <a:tr h="1401981">
                <a:tc>
                  <a:txBody>
                    <a:bodyPr/>
                    <a:lstStyle/>
                    <a:p>
                      <a:r>
                        <a:rPr lang="fr-FR" dirty="0"/>
                        <a:t>Des modèles politiques étrangers (monarchie britannique, révolution américaine) (Th3C2)</a:t>
                      </a:r>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r>
                        <a:rPr lang="fr-FR" dirty="0"/>
                        <a:t>Nouveaux modèles politiques qui entrent en résonnance ou en conflit avec les héritages</a:t>
                      </a:r>
                    </a:p>
                  </a:txBody>
                  <a:tcPr>
                    <a:lnL>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fr-FR" dirty="0"/>
                    </a:p>
                    <a:p>
                      <a:endParaRPr lang="fr-FR" dirty="0"/>
                    </a:p>
                    <a:p>
                      <a:r>
                        <a:rPr lang="fr-FR" dirty="0"/>
                        <a:t>               Principe des nationalités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6026829"/>
                  </a:ext>
                </a:extLst>
              </a:tr>
              <a:tr h="876238">
                <a:tc>
                  <a:txBody>
                    <a:bodyPr/>
                    <a:lstStyle/>
                    <a:p>
                      <a:r>
                        <a:rPr lang="fr-FR" dirty="0"/>
                        <a:t>Effervescence intellectuelle aux XV</a:t>
                      </a:r>
                      <a:r>
                        <a:rPr lang="fr-FR" baseline="30000" dirty="0"/>
                        <a:t>ème</a:t>
                      </a:r>
                      <a:r>
                        <a:rPr lang="fr-FR" dirty="0"/>
                        <a:t> et XVI</a:t>
                      </a:r>
                      <a:r>
                        <a:rPr lang="fr-FR" baseline="30000" dirty="0"/>
                        <a:t>ème</a:t>
                      </a:r>
                      <a:r>
                        <a:rPr lang="fr-FR" dirty="0"/>
                        <a:t> siècles (Th2C2) puis XVIII</a:t>
                      </a:r>
                      <a:r>
                        <a:rPr lang="fr-FR" baseline="30000" dirty="0"/>
                        <a:t>ème</a:t>
                      </a:r>
                      <a:r>
                        <a:rPr lang="fr-FR" dirty="0"/>
                        <a:t> (Th3C1C2)</a:t>
                      </a:r>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r>
                        <a:rPr lang="fr-FR" dirty="0"/>
                        <a:t>Circulation des idées (à différentes échelles)</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fr-FR" dirty="0"/>
                    </a:p>
                  </a:txBody>
                  <a:tcPr>
                    <a:lnL>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70106980"/>
                  </a:ext>
                </a:extLst>
              </a:tr>
              <a:tr h="613367">
                <a:tc>
                  <a:txBody>
                    <a:bodyPr/>
                    <a:lstStyle/>
                    <a:p>
                      <a:r>
                        <a:rPr lang="fr-FR" dirty="0"/>
                        <a:t>Tensions et mutations de la société d’ordres (Th4C2)</a:t>
                      </a:r>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r>
                        <a:rPr lang="fr-FR" dirty="0"/>
                        <a:t>Crispation au sein de la société </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fr-FR" dirty="0"/>
                    </a:p>
                  </a:txBody>
                  <a:tcP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5080925"/>
                  </a:ext>
                </a:extLst>
              </a:tr>
            </a:tbl>
          </a:graphicData>
        </a:graphic>
      </p:graphicFrame>
      <p:cxnSp>
        <p:nvCxnSpPr>
          <p:cNvPr id="7" name="Connecteur droit avec flèche 6">
            <a:extLst>
              <a:ext uri="{FF2B5EF4-FFF2-40B4-BE49-F238E27FC236}">
                <a16:creationId xmlns:a16="http://schemas.microsoft.com/office/drawing/2014/main" id="{3C983656-70EF-7EC6-CB84-706FA77F223A}"/>
              </a:ext>
            </a:extLst>
          </p:cNvPr>
          <p:cNvCxnSpPr>
            <a:cxnSpLocks/>
          </p:cNvCxnSpPr>
          <p:nvPr/>
        </p:nvCxnSpPr>
        <p:spPr>
          <a:xfrm>
            <a:off x="6096000" y="1555504"/>
            <a:ext cx="796238" cy="60776"/>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CBBBF9C9-C4B7-B7FC-EA75-F32BABAA98BC}"/>
              </a:ext>
            </a:extLst>
          </p:cNvPr>
          <p:cNvCxnSpPr>
            <a:cxnSpLocks/>
          </p:cNvCxnSpPr>
          <p:nvPr/>
        </p:nvCxnSpPr>
        <p:spPr>
          <a:xfrm flipV="1">
            <a:off x="5276738" y="2480553"/>
            <a:ext cx="1037565" cy="1153648"/>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42DC3EFD-7E73-FD78-CAB6-743B6DAAE827}"/>
              </a:ext>
            </a:extLst>
          </p:cNvPr>
          <p:cNvCxnSpPr>
            <a:cxnSpLocks/>
          </p:cNvCxnSpPr>
          <p:nvPr/>
        </p:nvCxnSpPr>
        <p:spPr>
          <a:xfrm>
            <a:off x="9971765" y="1205609"/>
            <a:ext cx="327453"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800730D2-8953-B3A6-F2C5-2B41ED08E23C}"/>
              </a:ext>
            </a:extLst>
          </p:cNvPr>
          <p:cNvSpPr txBox="1"/>
          <p:nvPr/>
        </p:nvSpPr>
        <p:spPr>
          <a:xfrm>
            <a:off x="10299218" y="913222"/>
            <a:ext cx="1280355" cy="584775"/>
          </a:xfrm>
          <a:prstGeom prst="rect">
            <a:avLst/>
          </a:prstGeom>
          <a:noFill/>
        </p:spPr>
        <p:txBody>
          <a:bodyPr wrap="square" rtlCol="0">
            <a:spAutoFit/>
          </a:bodyPr>
          <a:lstStyle/>
          <a:p>
            <a:r>
              <a:rPr lang="fr-FR" sz="1600" b="1" dirty="0">
                <a:solidFill>
                  <a:schemeClr val="accent1"/>
                </a:solidFill>
              </a:rPr>
              <a:t>Continuité / </a:t>
            </a:r>
          </a:p>
          <a:p>
            <a:r>
              <a:rPr lang="fr-FR" sz="1600" b="1" dirty="0">
                <a:solidFill>
                  <a:schemeClr val="accent1"/>
                </a:solidFill>
              </a:rPr>
              <a:t>adaptation </a:t>
            </a:r>
          </a:p>
        </p:txBody>
      </p:sp>
      <p:sp>
        <p:nvSpPr>
          <p:cNvPr id="17" name="ZoneTexte 16">
            <a:extLst>
              <a:ext uri="{FF2B5EF4-FFF2-40B4-BE49-F238E27FC236}">
                <a16:creationId xmlns:a16="http://schemas.microsoft.com/office/drawing/2014/main" id="{ECFC4FDE-D55C-2AA0-B60A-F28979695835}"/>
              </a:ext>
            </a:extLst>
          </p:cNvPr>
          <p:cNvSpPr txBox="1"/>
          <p:nvPr/>
        </p:nvSpPr>
        <p:spPr>
          <a:xfrm>
            <a:off x="10299218" y="1555504"/>
            <a:ext cx="2199503" cy="584775"/>
          </a:xfrm>
          <a:prstGeom prst="rect">
            <a:avLst/>
          </a:prstGeom>
          <a:noFill/>
        </p:spPr>
        <p:txBody>
          <a:bodyPr wrap="square" rtlCol="0">
            <a:spAutoFit/>
          </a:bodyPr>
          <a:lstStyle/>
          <a:p>
            <a:r>
              <a:rPr lang="fr-FR" sz="1600" b="1" dirty="0">
                <a:solidFill>
                  <a:srgbClr val="C00000"/>
                </a:solidFill>
              </a:rPr>
              <a:t>Rupture avec Ancien-Régime </a:t>
            </a:r>
          </a:p>
        </p:txBody>
      </p:sp>
      <p:sp>
        <p:nvSpPr>
          <p:cNvPr id="18" name="Éclair 17">
            <a:extLst>
              <a:ext uri="{FF2B5EF4-FFF2-40B4-BE49-F238E27FC236}">
                <a16:creationId xmlns:a16="http://schemas.microsoft.com/office/drawing/2014/main" id="{889CBD80-A08D-99E8-F13D-EAFD14062AE7}"/>
              </a:ext>
            </a:extLst>
          </p:cNvPr>
          <p:cNvSpPr/>
          <p:nvPr/>
        </p:nvSpPr>
        <p:spPr>
          <a:xfrm rot="20700061">
            <a:off x="9967537" y="1704404"/>
            <a:ext cx="299651" cy="286972"/>
          </a:xfrm>
          <a:prstGeom prst="lightningBolt">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Éclair 18">
            <a:extLst>
              <a:ext uri="{FF2B5EF4-FFF2-40B4-BE49-F238E27FC236}">
                <a16:creationId xmlns:a16="http://schemas.microsoft.com/office/drawing/2014/main" id="{DCF01B14-DCE4-A38C-AF04-9D6AC61E566D}"/>
              </a:ext>
            </a:extLst>
          </p:cNvPr>
          <p:cNvSpPr/>
          <p:nvPr/>
        </p:nvSpPr>
        <p:spPr>
          <a:xfrm rot="20700061">
            <a:off x="6868507" y="4276496"/>
            <a:ext cx="299651" cy="286972"/>
          </a:xfrm>
          <a:prstGeom prst="lightningBolt">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avec flèche 21">
            <a:extLst>
              <a:ext uri="{FF2B5EF4-FFF2-40B4-BE49-F238E27FC236}">
                <a16:creationId xmlns:a16="http://schemas.microsoft.com/office/drawing/2014/main" id="{C3E2AFEE-EC4D-5FC2-B3C7-7B82673F3DB0}"/>
              </a:ext>
            </a:extLst>
          </p:cNvPr>
          <p:cNvCxnSpPr>
            <a:cxnSpLocks/>
          </p:cNvCxnSpPr>
          <p:nvPr/>
        </p:nvCxnSpPr>
        <p:spPr>
          <a:xfrm flipV="1">
            <a:off x="6096000" y="2767914"/>
            <a:ext cx="740477" cy="2534582"/>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741902A8-8192-67F2-BADB-87687B7BA290}"/>
              </a:ext>
            </a:extLst>
          </p:cNvPr>
          <p:cNvCxnSpPr>
            <a:cxnSpLocks/>
          </p:cNvCxnSpPr>
          <p:nvPr/>
        </p:nvCxnSpPr>
        <p:spPr>
          <a:xfrm flipV="1">
            <a:off x="6314303" y="2903838"/>
            <a:ext cx="741661" cy="3343194"/>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6" name="Ellipse 5">
            <a:extLst>
              <a:ext uri="{FF2B5EF4-FFF2-40B4-BE49-F238E27FC236}">
                <a16:creationId xmlns:a16="http://schemas.microsoft.com/office/drawing/2014/main" id="{567194F7-F5F9-2EA9-A780-B397D21D0D96}"/>
              </a:ext>
            </a:extLst>
          </p:cNvPr>
          <p:cNvSpPr/>
          <p:nvPr/>
        </p:nvSpPr>
        <p:spPr>
          <a:xfrm>
            <a:off x="9891335" y="354542"/>
            <a:ext cx="2295274" cy="2549296"/>
          </a:xfrm>
          <a:prstGeom prst="ellipse">
            <a:avLst/>
          </a:prstGeom>
          <a:solidFill>
            <a:schemeClr val="accent4">
              <a:alpha val="29207"/>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Flèche vers le bas 9">
            <a:extLst>
              <a:ext uri="{FF2B5EF4-FFF2-40B4-BE49-F238E27FC236}">
                <a16:creationId xmlns:a16="http://schemas.microsoft.com/office/drawing/2014/main" id="{57D073A2-A88D-33FD-DA01-07D78650CE32}"/>
              </a:ext>
            </a:extLst>
          </p:cNvPr>
          <p:cNvSpPr/>
          <p:nvPr/>
        </p:nvSpPr>
        <p:spPr>
          <a:xfrm>
            <a:off x="10960767" y="2903838"/>
            <a:ext cx="156411" cy="319961"/>
          </a:xfrm>
          <a:prstGeom prst="downArrow">
            <a:avLst/>
          </a:prstGeom>
          <a:solidFill>
            <a:schemeClr val="accent4">
              <a:alpha val="3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B11F8DE5-178B-6156-0DA7-DB6AB87DA183}"/>
              </a:ext>
            </a:extLst>
          </p:cNvPr>
          <p:cNvSpPr txBox="1"/>
          <p:nvPr/>
        </p:nvSpPr>
        <p:spPr>
          <a:xfrm>
            <a:off x="9565105" y="3240397"/>
            <a:ext cx="2496005" cy="3416320"/>
          </a:xfrm>
          <a:prstGeom prst="rect">
            <a:avLst/>
          </a:prstGeom>
          <a:noFill/>
        </p:spPr>
        <p:txBody>
          <a:bodyPr wrap="square" rtlCol="0">
            <a:spAutoFit/>
          </a:bodyPr>
          <a:lstStyle/>
          <a:p>
            <a:r>
              <a:rPr lang="fr-FR" b="1" dirty="0"/>
              <a:t>Retour sur les temporalités du chapitre introductif de seconde. </a:t>
            </a:r>
          </a:p>
          <a:p>
            <a:r>
              <a:rPr lang="fr-FR" dirty="0"/>
              <a:t>= questionnement autour de la manière de concevoir la périodisation en Histoire. Cf. « Faut-il vraiment découper l’histoire en tranches », J. Le Goff, 2013.</a:t>
            </a:r>
          </a:p>
        </p:txBody>
      </p:sp>
    </p:spTree>
    <p:extLst>
      <p:ext uri="{BB962C8B-B14F-4D97-AF65-F5344CB8AC3E}">
        <p14:creationId xmlns:p14="http://schemas.microsoft.com/office/powerpoint/2010/main" val="224367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900" decel="100000" fill="hold"/>
                                        <p:tgtEl>
                                          <p:spTgt spid="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fade">
                                      <p:cBhvr>
                                        <p:cTn id="23" dur="1000"/>
                                        <p:tgtEl>
                                          <p:spTgt spid="15">
                                            <p:txEl>
                                              <p:pRg st="0" end="0"/>
                                            </p:txEl>
                                          </p:spTgt>
                                        </p:tgtEl>
                                      </p:cBhvr>
                                    </p:animEffect>
                                    <p:anim calcmode="lin" valueType="num">
                                      <p:cBhvr>
                                        <p:cTn id="24"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5">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5">
                                            <p:txEl>
                                              <p:pRg st="0" end="0"/>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15">
                                            <p:txEl>
                                              <p:pRg st="1" end="1"/>
                                            </p:txEl>
                                          </p:spTgt>
                                        </p:tgtEl>
                                        <p:attrNameLst>
                                          <p:attrName>style.visibility</p:attrName>
                                        </p:attrNameLst>
                                      </p:cBhvr>
                                      <p:to>
                                        <p:strVal val="visible"/>
                                      </p:to>
                                    </p:set>
                                    <p:animEffect transition="in" filter="fade">
                                      <p:cBhvr>
                                        <p:cTn id="29" dur="1000"/>
                                        <p:tgtEl>
                                          <p:spTgt spid="15">
                                            <p:txEl>
                                              <p:pRg st="1" end="1"/>
                                            </p:txEl>
                                          </p:spTgt>
                                        </p:tgtEl>
                                      </p:cBhvr>
                                    </p:animEffect>
                                    <p:anim calcmode="lin" valueType="num">
                                      <p:cBhvr>
                                        <p:cTn id="30"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15">
                                            <p:txEl>
                                              <p:pRg st="1" end="1"/>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900" decel="100000" fill="hold"/>
                                        <p:tgtEl>
                                          <p:spTgt spid="18"/>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900" decel="100000" fill="hold"/>
                                        <p:tgtEl>
                                          <p:spTgt spid="17"/>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37" presetClass="entr" presetSubtype="0"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fade">
                                      <p:cBhvr>
                                        <p:cTn id="73" dur="1000"/>
                                        <p:tgtEl>
                                          <p:spTgt spid="6"/>
                                        </p:tgtEl>
                                      </p:cBhvr>
                                    </p:animEffect>
                                    <p:anim calcmode="lin" valueType="num">
                                      <p:cBhvr>
                                        <p:cTn id="74" dur="1000" fill="hold"/>
                                        <p:tgtEl>
                                          <p:spTgt spid="6"/>
                                        </p:tgtEl>
                                        <p:attrNameLst>
                                          <p:attrName>ppt_x</p:attrName>
                                        </p:attrNameLst>
                                      </p:cBhvr>
                                      <p:tavLst>
                                        <p:tav tm="0">
                                          <p:val>
                                            <p:strVal val="#ppt_x"/>
                                          </p:val>
                                        </p:tav>
                                        <p:tav tm="100000">
                                          <p:val>
                                            <p:strVal val="#ppt_x"/>
                                          </p:val>
                                        </p:tav>
                                      </p:tavLst>
                                    </p:anim>
                                    <p:anim calcmode="lin" valueType="num">
                                      <p:cBhvr>
                                        <p:cTn id="75" dur="900" decel="100000" fill="hold"/>
                                        <p:tgtEl>
                                          <p:spTgt spid="6"/>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animBg="1"/>
      <p:bldP spid="6" grpId="0" animBg="1"/>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327A895C-C41E-91D6-671C-670576A764EE}"/>
              </a:ext>
            </a:extLst>
          </p:cNvPr>
          <p:cNvPicPr>
            <a:picLocks noChangeAspect="1"/>
          </p:cNvPicPr>
          <p:nvPr/>
        </p:nvPicPr>
        <p:blipFill>
          <a:blip r:embed="rId2"/>
          <a:stretch>
            <a:fillRect/>
          </a:stretch>
        </p:blipFill>
        <p:spPr>
          <a:xfrm>
            <a:off x="0" y="342134"/>
            <a:ext cx="7772400" cy="5617675"/>
          </a:xfrm>
          <a:prstGeom prst="rect">
            <a:avLst/>
          </a:prstGeom>
        </p:spPr>
      </p:pic>
      <p:sp>
        <p:nvSpPr>
          <p:cNvPr id="4" name="Rectangle 3">
            <a:extLst>
              <a:ext uri="{FF2B5EF4-FFF2-40B4-BE49-F238E27FC236}">
                <a16:creationId xmlns:a16="http://schemas.microsoft.com/office/drawing/2014/main" id="{1CE59648-EDC9-7575-B489-A9040CFB4779}"/>
              </a:ext>
            </a:extLst>
          </p:cNvPr>
          <p:cNvSpPr/>
          <p:nvPr/>
        </p:nvSpPr>
        <p:spPr>
          <a:xfrm>
            <a:off x="1924760" y="1927685"/>
            <a:ext cx="5311303" cy="398834"/>
          </a:xfrm>
          <a:prstGeom prst="rect">
            <a:avLst/>
          </a:prstGeom>
          <a:solidFill>
            <a:schemeClr val="accent1">
              <a:alpha val="57964"/>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a:extLst>
              <a:ext uri="{FF2B5EF4-FFF2-40B4-BE49-F238E27FC236}">
                <a16:creationId xmlns:a16="http://schemas.microsoft.com/office/drawing/2014/main" id="{841BE1EB-9D91-0FF0-9536-FBA72D6219E5}"/>
              </a:ext>
            </a:extLst>
          </p:cNvPr>
          <p:cNvSpPr/>
          <p:nvPr/>
        </p:nvSpPr>
        <p:spPr>
          <a:xfrm>
            <a:off x="1924761" y="2597579"/>
            <a:ext cx="5311303" cy="739127"/>
          </a:xfrm>
          <a:prstGeom prst="rect">
            <a:avLst/>
          </a:prstGeom>
          <a:solidFill>
            <a:schemeClr val="accent1">
              <a:alpha val="57964"/>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a:extLst>
              <a:ext uri="{FF2B5EF4-FFF2-40B4-BE49-F238E27FC236}">
                <a16:creationId xmlns:a16="http://schemas.microsoft.com/office/drawing/2014/main" id="{013861D3-94F4-6F4E-1953-6CE485B5DBF5}"/>
              </a:ext>
            </a:extLst>
          </p:cNvPr>
          <p:cNvSpPr/>
          <p:nvPr/>
        </p:nvSpPr>
        <p:spPr>
          <a:xfrm>
            <a:off x="1887516" y="3541856"/>
            <a:ext cx="4208484" cy="191609"/>
          </a:xfrm>
          <a:prstGeom prst="rect">
            <a:avLst/>
          </a:prstGeom>
          <a:solidFill>
            <a:schemeClr val="accent1">
              <a:alpha val="57964"/>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a:extLst>
              <a:ext uri="{FF2B5EF4-FFF2-40B4-BE49-F238E27FC236}">
                <a16:creationId xmlns:a16="http://schemas.microsoft.com/office/drawing/2014/main" id="{D290FB55-0CD5-946B-C09F-5F4A6928FCD8}"/>
              </a:ext>
            </a:extLst>
          </p:cNvPr>
          <p:cNvSpPr/>
          <p:nvPr/>
        </p:nvSpPr>
        <p:spPr>
          <a:xfrm>
            <a:off x="1924761" y="4567668"/>
            <a:ext cx="3030298" cy="191609"/>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11F3E3F2-FEFB-68B4-CA1E-7461FCCBC75C}"/>
              </a:ext>
            </a:extLst>
          </p:cNvPr>
          <p:cNvSpPr/>
          <p:nvPr/>
        </p:nvSpPr>
        <p:spPr>
          <a:xfrm>
            <a:off x="1924761" y="2373346"/>
            <a:ext cx="3536925" cy="209208"/>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a:extLst>
              <a:ext uri="{FF2B5EF4-FFF2-40B4-BE49-F238E27FC236}">
                <a16:creationId xmlns:a16="http://schemas.microsoft.com/office/drawing/2014/main" id="{067B1F06-50E8-822C-2E94-069925644C5F}"/>
              </a:ext>
            </a:extLst>
          </p:cNvPr>
          <p:cNvSpPr/>
          <p:nvPr/>
        </p:nvSpPr>
        <p:spPr>
          <a:xfrm>
            <a:off x="5453448" y="4154399"/>
            <a:ext cx="1285104" cy="191609"/>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a:extLst>
              <a:ext uri="{FF2B5EF4-FFF2-40B4-BE49-F238E27FC236}">
                <a16:creationId xmlns:a16="http://schemas.microsoft.com/office/drawing/2014/main" id="{0CEB9042-AAE6-5364-FB43-86820A80EB29}"/>
              </a:ext>
            </a:extLst>
          </p:cNvPr>
          <p:cNvSpPr/>
          <p:nvPr/>
        </p:nvSpPr>
        <p:spPr>
          <a:xfrm>
            <a:off x="1924761" y="4346008"/>
            <a:ext cx="1695769" cy="191609"/>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a:extLst>
              <a:ext uri="{FF2B5EF4-FFF2-40B4-BE49-F238E27FC236}">
                <a16:creationId xmlns:a16="http://schemas.microsoft.com/office/drawing/2014/main" id="{CDE0CA55-E5D8-B232-7415-59DBA5447C9C}"/>
              </a:ext>
            </a:extLst>
          </p:cNvPr>
          <p:cNvSpPr/>
          <p:nvPr/>
        </p:nvSpPr>
        <p:spPr>
          <a:xfrm>
            <a:off x="7764774" y="3432078"/>
            <a:ext cx="432486" cy="244055"/>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1EF52E3E-D8CC-B08A-D25F-02D7237E4458}"/>
              </a:ext>
            </a:extLst>
          </p:cNvPr>
          <p:cNvSpPr txBox="1"/>
          <p:nvPr/>
        </p:nvSpPr>
        <p:spPr>
          <a:xfrm>
            <a:off x="7752418" y="2934659"/>
            <a:ext cx="4033032" cy="369332"/>
          </a:xfrm>
          <a:prstGeom prst="rect">
            <a:avLst/>
          </a:prstGeom>
          <a:noFill/>
        </p:spPr>
        <p:txBody>
          <a:bodyPr wrap="square" rtlCol="0">
            <a:spAutoFit/>
          </a:bodyPr>
          <a:lstStyle/>
          <a:p>
            <a:r>
              <a:rPr lang="fr-FR" b="1" dirty="0">
                <a:solidFill>
                  <a:schemeClr val="accent1"/>
                </a:solidFill>
              </a:rPr>
              <a:t>La naissance et l’affirmation des nations</a:t>
            </a:r>
          </a:p>
        </p:txBody>
      </p:sp>
      <p:sp>
        <p:nvSpPr>
          <p:cNvPr id="13" name="Rectangle 12">
            <a:extLst>
              <a:ext uri="{FF2B5EF4-FFF2-40B4-BE49-F238E27FC236}">
                <a16:creationId xmlns:a16="http://schemas.microsoft.com/office/drawing/2014/main" id="{0709DD1A-A425-6C7A-F190-52C1722E2284}"/>
              </a:ext>
            </a:extLst>
          </p:cNvPr>
          <p:cNvSpPr/>
          <p:nvPr/>
        </p:nvSpPr>
        <p:spPr>
          <a:xfrm>
            <a:off x="7742691" y="2162405"/>
            <a:ext cx="432486" cy="244055"/>
          </a:xfrm>
          <a:prstGeom prst="rect">
            <a:avLst/>
          </a:prstGeom>
          <a:solidFill>
            <a:schemeClr val="accent1">
              <a:alpha val="57964"/>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ZoneTexte 13">
            <a:extLst>
              <a:ext uri="{FF2B5EF4-FFF2-40B4-BE49-F238E27FC236}">
                <a16:creationId xmlns:a16="http://schemas.microsoft.com/office/drawing/2014/main" id="{7F0C6863-DE31-00EB-9423-DC4082F7BA63}"/>
              </a:ext>
            </a:extLst>
          </p:cNvPr>
          <p:cNvSpPr txBox="1"/>
          <p:nvPr/>
        </p:nvSpPr>
        <p:spPr>
          <a:xfrm>
            <a:off x="7803681" y="1507441"/>
            <a:ext cx="3586354" cy="369332"/>
          </a:xfrm>
          <a:prstGeom prst="rect">
            <a:avLst/>
          </a:prstGeom>
          <a:noFill/>
        </p:spPr>
        <p:txBody>
          <a:bodyPr wrap="square" rtlCol="0">
            <a:spAutoFit/>
          </a:bodyPr>
          <a:lstStyle/>
          <a:p>
            <a:r>
              <a:rPr lang="fr-FR" b="1" dirty="0">
                <a:solidFill>
                  <a:schemeClr val="accent1"/>
                </a:solidFill>
              </a:rPr>
              <a:t>La démocratisation </a:t>
            </a:r>
            <a:r>
              <a:rPr lang="fr-FR" dirty="0"/>
              <a:t>: entre  </a:t>
            </a:r>
          </a:p>
        </p:txBody>
      </p:sp>
      <p:sp>
        <p:nvSpPr>
          <p:cNvPr id="16" name="ZoneTexte 15">
            <a:extLst>
              <a:ext uri="{FF2B5EF4-FFF2-40B4-BE49-F238E27FC236}">
                <a16:creationId xmlns:a16="http://schemas.microsoft.com/office/drawing/2014/main" id="{B579FC5A-D9F4-E9EF-BB9F-FC8AF923E646}"/>
              </a:ext>
            </a:extLst>
          </p:cNvPr>
          <p:cNvSpPr txBox="1"/>
          <p:nvPr/>
        </p:nvSpPr>
        <p:spPr>
          <a:xfrm>
            <a:off x="27995" y="53789"/>
            <a:ext cx="7443615" cy="369332"/>
          </a:xfrm>
          <a:prstGeom prst="rect">
            <a:avLst/>
          </a:prstGeom>
          <a:solidFill>
            <a:schemeClr val="accent1"/>
          </a:solidFill>
        </p:spPr>
        <p:txBody>
          <a:bodyPr wrap="square" rtlCol="0">
            <a:spAutoFit/>
          </a:bodyPr>
          <a:lstStyle/>
          <a:p>
            <a:r>
              <a:rPr lang="fr-FR" dirty="0">
                <a:solidFill>
                  <a:schemeClr val="bg1"/>
                </a:solidFill>
              </a:rPr>
              <a:t>Un programme qui se lit selon ces deux fils-conducteurs ex : thème n°1 </a:t>
            </a:r>
          </a:p>
        </p:txBody>
      </p:sp>
      <p:sp>
        <p:nvSpPr>
          <p:cNvPr id="17" name="ZoneTexte 16">
            <a:extLst>
              <a:ext uri="{FF2B5EF4-FFF2-40B4-BE49-F238E27FC236}">
                <a16:creationId xmlns:a16="http://schemas.microsoft.com/office/drawing/2014/main" id="{6D868856-F0F4-A82A-C693-A3FB97FD383B}"/>
              </a:ext>
            </a:extLst>
          </p:cNvPr>
          <p:cNvSpPr txBox="1"/>
          <p:nvPr/>
        </p:nvSpPr>
        <p:spPr>
          <a:xfrm>
            <a:off x="8279028" y="1911363"/>
            <a:ext cx="3484604" cy="646331"/>
          </a:xfrm>
          <a:prstGeom prst="rect">
            <a:avLst/>
          </a:prstGeom>
          <a:noFill/>
        </p:spPr>
        <p:txBody>
          <a:bodyPr wrap="square" rtlCol="0">
            <a:spAutoFit/>
          </a:bodyPr>
          <a:lstStyle/>
          <a:p>
            <a:r>
              <a:rPr lang="fr-FR" dirty="0"/>
              <a:t>Avancées et bouillonnement intellectuel (débats…)</a:t>
            </a:r>
          </a:p>
        </p:txBody>
      </p:sp>
      <p:sp>
        <p:nvSpPr>
          <p:cNvPr id="18" name="Rectangle 17">
            <a:extLst>
              <a:ext uri="{FF2B5EF4-FFF2-40B4-BE49-F238E27FC236}">
                <a16:creationId xmlns:a16="http://schemas.microsoft.com/office/drawing/2014/main" id="{6DE71679-F282-63B5-95B7-287654E50E69}"/>
              </a:ext>
            </a:extLst>
          </p:cNvPr>
          <p:cNvSpPr/>
          <p:nvPr/>
        </p:nvSpPr>
        <p:spPr>
          <a:xfrm>
            <a:off x="7752418" y="2630462"/>
            <a:ext cx="432486" cy="244055"/>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ZoneTexte 19">
            <a:extLst>
              <a:ext uri="{FF2B5EF4-FFF2-40B4-BE49-F238E27FC236}">
                <a16:creationId xmlns:a16="http://schemas.microsoft.com/office/drawing/2014/main" id="{F25ADDBC-EE6D-FB16-A561-0AA9B523A4FC}"/>
              </a:ext>
            </a:extLst>
          </p:cNvPr>
          <p:cNvSpPr txBox="1"/>
          <p:nvPr/>
        </p:nvSpPr>
        <p:spPr>
          <a:xfrm>
            <a:off x="8300846" y="2582554"/>
            <a:ext cx="2936177" cy="369332"/>
          </a:xfrm>
          <a:prstGeom prst="rect">
            <a:avLst/>
          </a:prstGeom>
          <a:noFill/>
        </p:spPr>
        <p:txBody>
          <a:bodyPr wrap="square" rtlCol="0">
            <a:spAutoFit/>
          </a:bodyPr>
          <a:lstStyle/>
          <a:p>
            <a:r>
              <a:rPr lang="fr-FR" dirty="0"/>
              <a:t>et Reculs </a:t>
            </a:r>
          </a:p>
        </p:txBody>
      </p:sp>
      <p:sp>
        <p:nvSpPr>
          <p:cNvPr id="21" name="Rectangle 20">
            <a:extLst>
              <a:ext uri="{FF2B5EF4-FFF2-40B4-BE49-F238E27FC236}">
                <a16:creationId xmlns:a16="http://schemas.microsoft.com/office/drawing/2014/main" id="{98508C0A-102B-51BC-CF31-026278065DF5}"/>
              </a:ext>
            </a:extLst>
          </p:cNvPr>
          <p:cNvSpPr/>
          <p:nvPr/>
        </p:nvSpPr>
        <p:spPr>
          <a:xfrm>
            <a:off x="4865055" y="3336706"/>
            <a:ext cx="2141226" cy="184589"/>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a:extLst>
              <a:ext uri="{FF2B5EF4-FFF2-40B4-BE49-F238E27FC236}">
                <a16:creationId xmlns:a16="http://schemas.microsoft.com/office/drawing/2014/main" id="{4038D3D8-4711-E8BD-5F7E-1311384E30CC}"/>
              </a:ext>
            </a:extLst>
          </p:cNvPr>
          <p:cNvSpPr/>
          <p:nvPr/>
        </p:nvSpPr>
        <p:spPr>
          <a:xfrm>
            <a:off x="5548184" y="3922495"/>
            <a:ext cx="1285104" cy="191609"/>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a:extLst>
              <a:ext uri="{FF2B5EF4-FFF2-40B4-BE49-F238E27FC236}">
                <a16:creationId xmlns:a16="http://schemas.microsoft.com/office/drawing/2014/main" id="{84371B0A-D864-AE86-A7A4-E0FD2A8045B9}"/>
              </a:ext>
            </a:extLst>
          </p:cNvPr>
          <p:cNvSpPr/>
          <p:nvPr/>
        </p:nvSpPr>
        <p:spPr>
          <a:xfrm>
            <a:off x="1928705" y="4121256"/>
            <a:ext cx="2791575" cy="191609"/>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a:extLst>
              <a:ext uri="{FF2B5EF4-FFF2-40B4-BE49-F238E27FC236}">
                <a16:creationId xmlns:a16="http://schemas.microsoft.com/office/drawing/2014/main" id="{454D6F6C-4BE2-7F16-19EA-E0042E39BFCC}"/>
              </a:ext>
            </a:extLst>
          </p:cNvPr>
          <p:cNvSpPr txBox="1"/>
          <p:nvPr/>
        </p:nvSpPr>
        <p:spPr>
          <a:xfrm>
            <a:off x="8300846" y="3364133"/>
            <a:ext cx="3089189" cy="369332"/>
          </a:xfrm>
          <a:prstGeom prst="rect">
            <a:avLst/>
          </a:prstGeom>
          <a:noFill/>
        </p:spPr>
        <p:txBody>
          <a:bodyPr wrap="square" rtlCol="0">
            <a:spAutoFit/>
          </a:bodyPr>
          <a:lstStyle/>
          <a:p>
            <a:r>
              <a:rPr lang="fr-FR" dirty="0"/>
              <a:t>Principe des Etats-Nations</a:t>
            </a:r>
          </a:p>
        </p:txBody>
      </p:sp>
      <p:sp>
        <p:nvSpPr>
          <p:cNvPr id="25" name="Rectangle 24">
            <a:extLst>
              <a:ext uri="{FF2B5EF4-FFF2-40B4-BE49-F238E27FC236}">
                <a16:creationId xmlns:a16="http://schemas.microsoft.com/office/drawing/2014/main" id="{8C972239-5822-834A-8C46-25B9484B6323}"/>
              </a:ext>
            </a:extLst>
          </p:cNvPr>
          <p:cNvSpPr/>
          <p:nvPr/>
        </p:nvSpPr>
        <p:spPr>
          <a:xfrm>
            <a:off x="1771575" y="1128376"/>
            <a:ext cx="5311303" cy="576656"/>
          </a:xfrm>
          <a:prstGeom prst="rect">
            <a:avLst/>
          </a:prstGeom>
          <a:noFill/>
          <a:ln w="317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7" name="Connecteur droit avec flèche 26">
            <a:extLst>
              <a:ext uri="{FF2B5EF4-FFF2-40B4-BE49-F238E27FC236}">
                <a16:creationId xmlns:a16="http://schemas.microsoft.com/office/drawing/2014/main" id="{3707485D-6D09-97FE-7506-2F3C91DA97FF}"/>
              </a:ext>
            </a:extLst>
          </p:cNvPr>
          <p:cNvCxnSpPr/>
          <p:nvPr/>
        </p:nvCxnSpPr>
        <p:spPr>
          <a:xfrm flipV="1">
            <a:off x="6833288" y="221850"/>
            <a:ext cx="919130" cy="9065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D85B6DBD-753C-0799-4966-28F41AA91048}"/>
              </a:ext>
            </a:extLst>
          </p:cNvPr>
          <p:cNvSpPr txBox="1"/>
          <p:nvPr/>
        </p:nvSpPr>
        <p:spPr>
          <a:xfrm>
            <a:off x="7772400" y="77898"/>
            <a:ext cx="4501103" cy="923330"/>
          </a:xfrm>
          <a:prstGeom prst="rect">
            <a:avLst/>
          </a:prstGeom>
          <a:noFill/>
        </p:spPr>
        <p:txBody>
          <a:bodyPr wrap="square" rtlCol="0">
            <a:spAutoFit/>
          </a:bodyPr>
          <a:lstStyle/>
          <a:p>
            <a:r>
              <a:rPr lang="fr-FR" dirty="0">
                <a:solidFill>
                  <a:schemeClr val="accent1"/>
                </a:solidFill>
              </a:rPr>
              <a:t>Rupture avec la période précédente mais héritages du programme de Seconde prégnants </a:t>
            </a:r>
          </a:p>
        </p:txBody>
      </p:sp>
      <p:sp>
        <p:nvSpPr>
          <p:cNvPr id="29" name="Rectangle 28">
            <a:extLst>
              <a:ext uri="{FF2B5EF4-FFF2-40B4-BE49-F238E27FC236}">
                <a16:creationId xmlns:a16="http://schemas.microsoft.com/office/drawing/2014/main" id="{AE61418E-E4E9-4E2F-6C95-2E4F694311B7}"/>
              </a:ext>
            </a:extLst>
          </p:cNvPr>
          <p:cNvSpPr/>
          <p:nvPr/>
        </p:nvSpPr>
        <p:spPr>
          <a:xfrm>
            <a:off x="4164227" y="5051263"/>
            <a:ext cx="2273643" cy="191609"/>
          </a:xfrm>
          <a:prstGeom prst="rect">
            <a:avLst/>
          </a:prstGeom>
          <a:solidFill>
            <a:schemeClr val="accent1">
              <a:alpha val="57964"/>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1" name="Connecteur droit avec flèche 30">
            <a:extLst>
              <a:ext uri="{FF2B5EF4-FFF2-40B4-BE49-F238E27FC236}">
                <a16:creationId xmlns:a16="http://schemas.microsoft.com/office/drawing/2014/main" id="{AC8C9740-6AFF-7553-EF52-BD8F34F6A87E}"/>
              </a:ext>
            </a:extLst>
          </p:cNvPr>
          <p:cNvCxnSpPr/>
          <p:nvPr/>
        </p:nvCxnSpPr>
        <p:spPr>
          <a:xfrm>
            <a:off x="6437870" y="5140411"/>
            <a:ext cx="17593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F8A37881-7811-9BF0-5679-1E4D251792FD}"/>
              </a:ext>
            </a:extLst>
          </p:cNvPr>
          <p:cNvSpPr txBox="1"/>
          <p:nvPr/>
        </p:nvSpPr>
        <p:spPr>
          <a:xfrm>
            <a:off x="8197260" y="4955745"/>
            <a:ext cx="3192775" cy="369332"/>
          </a:xfrm>
          <a:prstGeom prst="rect">
            <a:avLst/>
          </a:prstGeom>
          <a:noFill/>
        </p:spPr>
        <p:txBody>
          <a:bodyPr wrap="square" rtlCol="0">
            <a:spAutoFit/>
          </a:bodyPr>
          <a:lstStyle/>
          <a:p>
            <a:r>
              <a:rPr lang="fr-FR" dirty="0"/>
              <a:t>Un exemple de débat. </a:t>
            </a:r>
          </a:p>
        </p:txBody>
      </p:sp>
      <p:cxnSp>
        <p:nvCxnSpPr>
          <p:cNvPr id="34" name="Connecteur droit 33">
            <a:extLst>
              <a:ext uri="{FF2B5EF4-FFF2-40B4-BE49-F238E27FC236}">
                <a16:creationId xmlns:a16="http://schemas.microsoft.com/office/drawing/2014/main" id="{6EE9F847-F535-7D62-8966-6A11B0F63421}"/>
              </a:ext>
            </a:extLst>
          </p:cNvPr>
          <p:cNvCxnSpPr/>
          <p:nvPr/>
        </p:nvCxnSpPr>
        <p:spPr>
          <a:xfrm>
            <a:off x="1924760" y="3922495"/>
            <a:ext cx="279552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F14D5F03-AFC1-2507-A460-62EF7E92F4B6}"/>
              </a:ext>
            </a:extLst>
          </p:cNvPr>
          <p:cNvCxnSpPr>
            <a:cxnSpLocks/>
          </p:cNvCxnSpPr>
          <p:nvPr/>
        </p:nvCxnSpPr>
        <p:spPr>
          <a:xfrm>
            <a:off x="1884184" y="5594776"/>
            <a:ext cx="1809039"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2AC428D8-B2E8-ABAA-962F-78596B365319}"/>
              </a:ext>
            </a:extLst>
          </p:cNvPr>
          <p:cNvCxnSpPr/>
          <p:nvPr/>
        </p:nvCxnSpPr>
        <p:spPr>
          <a:xfrm>
            <a:off x="3886200" y="3922495"/>
            <a:ext cx="694211" cy="234238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180A29BD-9F7C-249B-44E9-5A2B90A78B73}"/>
              </a:ext>
            </a:extLst>
          </p:cNvPr>
          <p:cNvCxnSpPr>
            <a:cxnSpLocks/>
          </p:cNvCxnSpPr>
          <p:nvPr/>
        </p:nvCxnSpPr>
        <p:spPr>
          <a:xfrm>
            <a:off x="3245095" y="5624759"/>
            <a:ext cx="1182131" cy="6401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ZoneTexte 41">
            <a:extLst>
              <a:ext uri="{FF2B5EF4-FFF2-40B4-BE49-F238E27FC236}">
                <a16:creationId xmlns:a16="http://schemas.microsoft.com/office/drawing/2014/main" id="{B7829A23-099D-B9C0-2293-328118B5B17C}"/>
              </a:ext>
            </a:extLst>
          </p:cNvPr>
          <p:cNvSpPr txBox="1"/>
          <p:nvPr/>
        </p:nvSpPr>
        <p:spPr>
          <a:xfrm>
            <a:off x="4620203" y="5703236"/>
            <a:ext cx="7571797" cy="923330"/>
          </a:xfrm>
          <a:prstGeom prst="rect">
            <a:avLst/>
          </a:prstGeom>
          <a:noFill/>
        </p:spPr>
        <p:txBody>
          <a:bodyPr wrap="square" rtlCol="0">
            <a:spAutoFit/>
          </a:bodyPr>
          <a:lstStyle/>
          <a:p>
            <a:r>
              <a:rPr lang="fr-FR" dirty="0"/>
              <a:t>Spécificité/exceptionnalité de la Révolution française ? Annie Jourdan, 2004 Influences des révolutions britanniques et américaines ? Cf. Histoire atlantique (Jacques </a:t>
            </a:r>
            <a:r>
              <a:rPr lang="fr-FR" dirty="0" err="1"/>
              <a:t>Godechot</a:t>
            </a:r>
            <a:r>
              <a:rPr lang="fr-FR" dirty="0"/>
              <a:t> et Robert Palmer) </a:t>
            </a:r>
          </a:p>
        </p:txBody>
      </p:sp>
    </p:spTree>
    <p:extLst>
      <p:ext uri="{BB962C8B-B14F-4D97-AF65-F5344CB8AC3E}">
        <p14:creationId xmlns:p14="http://schemas.microsoft.com/office/powerpoint/2010/main" val="304135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900" decel="100000" fill="hold"/>
                                        <p:tgtEl>
                                          <p:spTgt spid="2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1000"/>
                                        <p:tgtEl>
                                          <p:spTgt spid="27"/>
                                        </p:tgtEl>
                                      </p:cBhvr>
                                    </p:animEffect>
                                    <p:anim calcmode="lin" valueType="num">
                                      <p:cBhvr>
                                        <p:cTn id="16" dur="1000" fill="hold"/>
                                        <p:tgtEl>
                                          <p:spTgt spid="27"/>
                                        </p:tgtEl>
                                        <p:attrNameLst>
                                          <p:attrName>ppt_x</p:attrName>
                                        </p:attrNameLst>
                                      </p:cBhvr>
                                      <p:tavLst>
                                        <p:tav tm="0">
                                          <p:val>
                                            <p:strVal val="#ppt_x"/>
                                          </p:val>
                                        </p:tav>
                                        <p:tav tm="100000">
                                          <p:val>
                                            <p:strVal val="#ppt_x"/>
                                          </p:val>
                                        </p:tav>
                                      </p:tavLst>
                                    </p:anim>
                                    <p:anim calcmode="lin" valueType="num">
                                      <p:cBhvr>
                                        <p:cTn id="17" dur="900" decel="100000" fill="hold"/>
                                        <p:tgtEl>
                                          <p:spTgt spid="2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900" decel="100000" fill="hold"/>
                                        <p:tgtEl>
                                          <p:spTgt spid="2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900" decel="100000" fill="hold"/>
                                        <p:tgtEl>
                                          <p:spTgt spid="1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900" decel="100000" fill="hold"/>
                                        <p:tgtEl>
                                          <p:spTgt spid="1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17">
                                            <p:txEl>
                                              <p:pRg st="0" end="0"/>
                                            </p:txEl>
                                          </p:spTgt>
                                        </p:tgtEl>
                                        <p:attrNameLst>
                                          <p:attrName>style.visibility</p:attrName>
                                        </p:attrNameLst>
                                      </p:cBhvr>
                                      <p:to>
                                        <p:strVal val="visible"/>
                                      </p:to>
                                    </p:set>
                                    <p:animEffect transition="in" filter="fade">
                                      <p:cBhvr>
                                        <p:cTn id="47" dur="1000"/>
                                        <p:tgtEl>
                                          <p:spTgt spid="17">
                                            <p:txEl>
                                              <p:pRg st="0" end="0"/>
                                            </p:txEl>
                                          </p:spTgt>
                                        </p:tgtEl>
                                      </p:cBhvr>
                                    </p:animEffect>
                                    <p:anim calcmode="lin" valueType="num">
                                      <p:cBhvr>
                                        <p:cTn id="4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17">
                                            <p:txEl>
                                              <p:pRg st="0" end="0"/>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900" decel="100000" fill="hold"/>
                                        <p:tgtEl>
                                          <p:spTgt spid="18"/>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900" decel="100000" fill="hold"/>
                                        <p:tgtEl>
                                          <p:spTgt spid="20"/>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900" decel="100000" fill="hold"/>
                                        <p:tgtEl>
                                          <p:spTgt spid="1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1000"/>
                                        <p:tgtEl>
                                          <p:spTgt spid="11"/>
                                        </p:tgtEl>
                                      </p:cBhvr>
                                    </p:animEffect>
                                    <p:anim calcmode="lin" valueType="num">
                                      <p:cBhvr>
                                        <p:cTn id="80" dur="1000" fill="hold"/>
                                        <p:tgtEl>
                                          <p:spTgt spid="11"/>
                                        </p:tgtEl>
                                        <p:attrNameLst>
                                          <p:attrName>ppt_x</p:attrName>
                                        </p:attrNameLst>
                                      </p:cBhvr>
                                      <p:tavLst>
                                        <p:tav tm="0">
                                          <p:val>
                                            <p:strVal val="#ppt_x"/>
                                          </p:val>
                                        </p:tav>
                                        <p:tav tm="100000">
                                          <p:val>
                                            <p:strVal val="#ppt_x"/>
                                          </p:val>
                                        </p:tav>
                                      </p:tavLst>
                                    </p:anim>
                                    <p:anim calcmode="lin" valueType="num">
                                      <p:cBhvr>
                                        <p:cTn id="81" dur="900" decel="100000" fill="hold"/>
                                        <p:tgtEl>
                                          <p:spTgt spid="11"/>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1000"/>
                                        <p:tgtEl>
                                          <p:spTgt spid="24"/>
                                        </p:tgtEl>
                                      </p:cBhvr>
                                    </p:animEffect>
                                    <p:anim calcmode="lin" valueType="num">
                                      <p:cBhvr>
                                        <p:cTn id="88" dur="1000" fill="hold"/>
                                        <p:tgtEl>
                                          <p:spTgt spid="24"/>
                                        </p:tgtEl>
                                        <p:attrNameLst>
                                          <p:attrName>ppt_x</p:attrName>
                                        </p:attrNameLst>
                                      </p:cBhvr>
                                      <p:tavLst>
                                        <p:tav tm="0">
                                          <p:val>
                                            <p:strVal val="#ppt_x"/>
                                          </p:val>
                                        </p:tav>
                                        <p:tav tm="100000">
                                          <p:val>
                                            <p:strVal val="#ppt_x"/>
                                          </p:val>
                                        </p:tav>
                                      </p:tavLst>
                                    </p:anim>
                                    <p:anim calcmode="lin" valueType="num">
                                      <p:cBhvr>
                                        <p:cTn id="89" dur="900" decel="100000" fill="hold"/>
                                        <p:tgtEl>
                                          <p:spTgt spid="24"/>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fade">
                                      <p:cBhvr>
                                        <p:cTn id="95" dur="1000"/>
                                        <p:tgtEl>
                                          <p:spTgt spid="4"/>
                                        </p:tgtEl>
                                      </p:cBhvr>
                                    </p:animEffect>
                                    <p:anim calcmode="lin" valueType="num">
                                      <p:cBhvr>
                                        <p:cTn id="96" dur="1000" fill="hold"/>
                                        <p:tgtEl>
                                          <p:spTgt spid="4"/>
                                        </p:tgtEl>
                                        <p:attrNameLst>
                                          <p:attrName>ppt_x</p:attrName>
                                        </p:attrNameLst>
                                      </p:cBhvr>
                                      <p:tavLst>
                                        <p:tav tm="0">
                                          <p:val>
                                            <p:strVal val="#ppt_x"/>
                                          </p:val>
                                        </p:tav>
                                        <p:tav tm="100000">
                                          <p:val>
                                            <p:strVal val="#ppt_x"/>
                                          </p:val>
                                        </p:tav>
                                      </p:tavLst>
                                    </p:anim>
                                    <p:anim calcmode="lin" valueType="num">
                                      <p:cBhvr>
                                        <p:cTn id="97" dur="900" decel="100000" fill="hold"/>
                                        <p:tgtEl>
                                          <p:spTgt spid="4"/>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5"/>
                                        </p:tgtEl>
                                        <p:attrNameLst>
                                          <p:attrName>style.visibility</p:attrName>
                                        </p:attrNameLst>
                                      </p:cBhvr>
                                      <p:to>
                                        <p:strVal val="visible"/>
                                      </p:to>
                                    </p:set>
                                    <p:animEffect transition="in" filter="fade">
                                      <p:cBhvr>
                                        <p:cTn id="103" dur="1000"/>
                                        <p:tgtEl>
                                          <p:spTgt spid="5"/>
                                        </p:tgtEl>
                                      </p:cBhvr>
                                    </p:animEffect>
                                    <p:anim calcmode="lin" valueType="num">
                                      <p:cBhvr>
                                        <p:cTn id="104" dur="1000" fill="hold"/>
                                        <p:tgtEl>
                                          <p:spTgt spid="5"/>
                                        </p:tgtEl>
                                        <p:attrNameLst>
                                          <p:attrName>ppt_x</p:attrName>
                                        </p:attrNameLst>
                                      </p:cBhvr>
                                      <p:tavLst>
                                        <p:tav tm="0">
                                          <p:val>
                                            <p:strVal val="#ppt_x"/>
                                          </p:val>
                                        </p:tav>
                                        <p:tav tm="100000">
                                          <p:val>
                                            <p:strVal val="#ppt_x"/>
                                          </p:val>
                                        </p:tav>
                                      </p:tavLst>
                                    </p:anim>
                                    <p:anim calcmode="lin" valueType="num">
                                      <p:cBhvr>
                                        <p:cTn id="105" dur="900" decel="100000" fill="hold"/>
                                        <p:tgtEl>
                                          <p:spTgt spid="5"/>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6"/>
                                        </p:tgtEl>
                                        <p:attrNameLst>
                                          <p:attrName>style.visibility</p:attrName>
                                        </p:attrNameLst>
                                      </p:cBhvr>
                                      <p:to>
                                        <p:strVal val="visible"/>
                                      </p:to>
                                    </p:set>
                                    <p:animEffect transition="in" filter="fade">
                                      <p:cBhvr>
                                        <p:cTn id="111" dur="1000"/>
                                        <p:tgtEl>
                                          <p:spTgt spid="6"/>
                                        </p:tgtEl>
                                      </p:cBhvr>
                                    </p:animEffect>
                                    <p:anim calcmode="lin" valueType="num">
                                      <p:cBhvr>
                                        <p:cTn id="112" dur="1000" fill="hold"/>
                                        <p:tgtEl>
                                          <p:spTgt spid="6"/>
                                        </p:tgtEl>
                                        <p:attrNameLst>
                                          <p:attrName>ppt_x</p:attrName>
                                        </p:attrNameLst>
                                      </p:cBhvr>
                                      <p:tavLst>
                                        <p:tav tm="0">
                                          <p:val>
                                            <p:strVal val="#ppt_x"/>
                                          </p:val>
                                        </p:tav>
                                        <p:tav tm="100000">
                                          <p:val>
                                            <p:strVal val="#ppt_x"/>
                                          </p:val>
                                        </p:tav>
                                      </p:tavLst>
                                    </p:anim>
                                    <p:anim calcmode="lin" valueType="num">
                                      <p:cBhvr>
                                        <p:cTn id="113" dur="900" decel="100000" fill="hold"/>
                                        <p:tgtEl>
                                          <p:spTgt spid="6"/>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grpId="0" nodeType="click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fade">
                                      <p:cBhvr>
                                        <p:cTn id="119" dur="1000"/>
                                        <p:tgtEl>
                                          <p:spTgt spid="29"/>
                                        </p:tgtEl>
                                      </p:cBhvr>
                                    </p:animEffect>
                                    <p:anim calcmode="lin" valueType="num">
                                      <p:cBhvr>
                                        <p:cTn id="120" dur="1000" fill="hold"/>
                                        <p:tgtEl>
                                          <p:spTgt spid="29"/>
                                        </p:tgtEl>
                                        <p:attrNameLst>
                                          <p:attrName>ppt_x</p:attrName>
                                        </p:attrNameLst>
                                      </p:cBhvr>
                                      <p:tavLst>
                                        <p:tav tm="0">
                                          <p:val>
                                            <p:strVal val="#ppt_x"/>
                                          </p:val>
                                        </p:tav>
                                        <p:tav tm="100000">
                                          <p:val>
                                            <p:strVal val="#ppt_x"/>
                                          </p:val>
                                        </p:tav>
                                      </p:tavLst>
                                    </p:anim>
                                    <p:anim calcmode="lin" valueType="num">
                                      <p:cBhvr>
                                        <p:cTn id="121" dur="900" decel="100000" fill="hold"/>
                                        <p:tgtEl>
                                          <p:spTgt spid="29"/>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31"/>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2"/>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37" presetClass="entr" presetSubtype="0" fill="hold" grpId="0" nodeType="clickEffect">
                                  <p:stCondLst>
                                    <p:cond delay="0"/>
                                  </p:stCondLst>
                                  <p:childTnLst>
                                    <p:set>
                                      <p:cBhvr>
                                        <p:cTn id="134" dur="1" fill="hold">
                                          <p:stCondLst>
                                            <p:cond delay="0"/>
                                          </p:stCondLst>
                                        </p:cTn>
                                        <p:tgtEl>
                                          <p:spTgt spid="21"/>
                                        </p:tgtEl>
                                        <p:attrNameLst>
                                          <p:attrName>style.visibility</p:attrName>
                                        </p:attrNameLst>
                                      </p:cBhvr>
                                      <p:to>
                                        <p:strVal val="visible"/>
                                      </p:to>
                                    </p:set>
                                    <p:animEffect transition="in" filter="fade">
                                      <p:cBhvr>
                                        <p:cTn id="135" dur="1000"/>
                                        <p:tgtEl>
                                          <p:spTgt spid="21"/>
                                        </p:tgtEl>
                                      </p:cBhvr>
                                    </p:animEffect>
                                    <p:anim calcmode="lin" valueType="num">
                                      <p:cBhvr>
                                        <p:cTn id="136" dur="1000" fill="hold"/>
                                        <p:tgtEl>
                                          <p:spTgt spid="21"/>
                                        </p:tgtEl>
                                        <p:attrNameLst>
                                          <p:attrName>ppt_x</p:attrName>
                                        </p:attrNameLst>
                                      </p:cBhvr>
                                      <p:tavLst>
                                        <p:tav tm="0">
                                          <p:val>
                                            <p:strVal val="#ppt_x"/>
                                          </p:val>
                                        </p:tav>
                                        <p:tav tm="100000">
                                          <p:val>
                                            <p:strVal val="#ppt_x"/>
                                          </p:val>
                                        </p:tav>
                                      </p:tavLst>
                                    </p:anim>
                                    <p:anim calcmode="lin" valueType="num">
                                      <p:cBhvr>
                                        <p:cTn id="137" dur="900" decel="100000" fill="hold"/>
                                        <p:tgtEl>
                                          <p:spTgt spid="21"/>
                                        </p:tgtEl>
                                        <p:attrNameLst>
                                          <p:attrName>ppt_y</p:attrName>
                                        </p:attrNameLst>
                                      </p:cBhvr>
                                      <p:tavLst>
                                        <p:tav tm="0">
                                          <p:val>
                                            <p:strVal val="#ppt_y+1"/>
                                          </p:val>
                                        </p:tav>
                                        <p:tav tm="100000">
                                          <p:val>
                                            <p:strVal val="#ppt_y-.03"/>
                                          </p:val>
                                        </p:tav>
                                      </p:tavLst>
                                    </p:anim>
                                    <p:anim calcmode="lin" valueType="num">
                                      <p:cBhvr>
                                        <p:cTn id="138"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37" presetClass="entr" presetSubtype="0" fill="hold" grpId="0" nodeType="clickEffect">
                                  <p:stCondLst>
                                    <p:cond delay="0"/>
                                  </p:stCondLst>
                                  <p:childTnLst>
                                    <p:set>
                                      <p:cBhvr>
                                        <p:cTn id="142" dur="1" fill="hold">
                                          <p:stCondLst>
                                            <p:cond delay="0"/>
                                          </p:stCondLst>
                                        </p:cTn>
                                        <p:tgtEl>
                                          <p:spTgt spid="22"/>
                                        </p:tgtEl>
                                        <p:attrNameLst>
                                          <p:attrName>style.visibility</p:attrName>
                                        </p:attrNameLst>
                                      </p:cBhvr>
                                      <p:to>
                                        <p:strVal val="visible"/>
                                      </p:to>
                                    </p:set>
                                    <p:animEffect transition="in" filter="fade">
                                      <p:cBhvr>
                                        <p:cTn id="143" dur="1000"/>
                                        <p:tgtEl>
                                          <p:spTgt spid="22"/>
                                        </p:tgtEl>
                                      </p:cBhvr>
                                    </p:animEffect>
                                    <p:anim calcmode="lin" valueType="num">
                                      <p:cBhvr>
                                        <p:cTn id="144" dur="1000" fill="hold"/>
                                        <p:tgtEl>
                                          <p:spTgt spid="22"/>
                                        </p:tgtEl>
                                        <p:attrNameLst>
                                          <p:attrName>ppt_x</p:attrName>
                                        </p:attrNameLst>
                                      </p:cBhvr>
                                      <p:tavLst>
                                        <p:tav tm="0">
                                          <p:val>
                                            <p:strVal val="#ppt_x"/>
                                          </p:val>
                                        </p:tav>
                                        <p:tav tm="100000">
                                          <p:val>
                                            <p:strVal val="#ppt_x"/>
                                          </p:val>
                                        </p:tav>
                                      </p:tavLst>
                                    </p:anim>
                                    <p:anim calcmode="lin" valueType="num">
                                      <p:cBhvr>
                                        <p:cTn id="145" dur="900" decel="100000" fill="hold"/>
                                        <p:tgtEl>
                                          <p:spTgt spid="22"/>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37" presetClass="entr" presetSubtype="0" fill="hold" grpId="0" nodeType="clickEffect">
                                  <p:stCondLst>
                                    <p:cond delay="0"/>
                                  </p:stCondLst>
                                  <p:childTnLst>
                                    <p:set>
                                      <p:cBhvr>
                                        <p:cTn id="150" dur="1" fill="hold">
                                          <p:stCondLst>
                                            <p:cond delay="0"/>
                                          </p:stCondLst>
                                        </p:cTn>
                                        <p:tgtEl>
                                          <p:spTgt spid="23"/>
                                        </p:tgtEl>
                                        <p:attrNameLst>
                                          <p:attrName>style.visibility</p:attrName>
                                        </p:attrNameLst>
                                      </p:cBhvr>
                                      <p:to>
                                        <p:strVal val="visible"/>
                                      </p:to>
                                    </p:set>
                                    <p:animEffect transition="in" filter="fade">
                                      <p:cBhvr>
                                        <p:cTn id="151" dur="1000"/>
                                        <p:tgtEl>
                                          <p:spTgt spid="23"/>
                                        </p:tgtEl>
                                      </p:cBhvr>
                                    </p:animEffect>
                                    <p:anim calcmode="lin" valueType="num">
                                      <p:cBhvr>
                                        <p:cTn id="152" dur="1000" fill="hold"/>
                                        <p:tgtEl>
                                          <p:spTgt spid="23"/>
                                        </p:tgtEl>
                                        <p:attrNameLst>
                                          <p:attrName>ppt_x</p:attrName>
                                        </p:attrNameLst>
                                      </p:cBhvr>
                                      <p:tavLst>
                                        <p:tav tm="0">
                                          <p:val>
                                            <p:strVal val="#ppt_x"/>
                                          </p:val>
                                        </p:tav>
                                        <p:tav tm="100000">
                                          <p:val>
                                            <p:strVal val="#ppt_x"/>
                                          </p:val>
                                        </p:tav>
                                      </p:tavLst>
                                    </p:anim>
                                    <p:anim calcmode="lin" valueType="num">
                                      <p:cBhvr>
                                        <p:cTn id="153" dur="900" decel="100000" fill="hold"/>
                                        <p:tgtEl>
                                          <p:spTgt spid="23"/>
                                        </p:tgtEl>
                                        <p:attrNameLst>
                                          <p:attrName>ppt_y</p:attrName>
                                        </p:attrNameLst>
                                      </p:cBhvr>
                                      <p:tavLst>
                                        <p:tav tm="0">
                                          <p:val>
                                            <p:strVal val="#ppt_y+1"/>
                                          </p:val>
                                        </p:tav>
                                        <p:tav tm="100000">
                                          <p:val>
                                            <p:strVal val="#ppt_y-.03"/>
                                          </p:val>
                                        </p:tav>
                                      </p:tavLst>
                                    </p:anim>
                                    <p:anim calcmode="lin" valueType="num">
                                      <p:cBhvr>
                                        <p:cTn id="154"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37" presetClass="entr" presetSubtype="0" fill="hold" grpId="0" nodeType="clickEffect">
                                  <p:stCondLst>
                                    <p:cond delay="0"/>
                                  </p:stCondLst>
                                  <p:childTnLst>
                                    <p:set>
                                      <p:cBhvr>
                                        <p:cTn id="158" dur="1" fill="hold">
                                          <p:stCondLst>
                                            <p:cond delay="0"/>
                                          </p:stCondLst>
                                        </p:cTn>
                                        <p:tgtEl>
                                          <p:spTgt spid="8"/>
                                        </p:tgtEl>
                                        <p:attrNameLst>
                                          <p:attrName>style.visibility</p:attrName>
                                        </p:attrNameLst>
                                      </p:cBhvr>
                                      <p:to>
                                        <p:strVal val="visible"/>
                                      </p:to>
                                    </p:set>
                                    <p:animEffect transition="in" filter="fade">
                                      <p:cBhvr>
                                        <p:cTn id="159" dur="1000"/>
                                        <p:tgtEl>
                                          <p:spTgt spid="8"/>
                                        </p:tgtEl>
                                      </p:cBhvr>
                                    </p:animEffect>
                                    <p:anim calcmode="lin" valueType="num">
                                      <p:cBhvr>
                                        <p:cTn id="160" dur="1000" fill="hold"/>
                                        <p:tgtEl>
                                          <p:spTgt spid="8"/>
                                        </p:tgtEl>
                                        <p:attrNameLst>
                                          <p:attrName>ppt_x</p:attrName>
                                        </p:attrNameLst>
                                      </p:cBhvr>
                                      <p:tavLst>
                                        <p:tav tm="0">
                                          <p:val>
                                            <p:strVal val="#ppt_x"/>
                                          </p:val>
                                        </p:tav>
                                        <p:tav tm="100000">
                                          <p:val>
                                            <p:strVal val="#ppt_x"/>
                                          </p:val>
                                        </p:tav>
                                      </p:tavLst>
                                    </p:anim>
                                    <p:anim calcmode="lin" valueType="num">
                                      <p:cBhvr>
                                        <p:cTn id="161" dur="900" decel="100000" fill="hold"/>
                                        <p:tgtEl>
                                          <p:spTgt spid="8"/>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37" presetClass="entr" presetSubtype="0" fill="hold" grpId="0" nodeType="clickEffect">
                                  <p:stCondLst>
                                    <p:cond delay="0"/>
                                  </p:stCondLst>
                                  <p:childTnLst>
                                    <p:set>
                                      <p:cBhvr>
                                        <p:cTn id="166" dur="1" fill="hold">
                                          <p:stCondLst>
                                            <p:cond delay="0"/>
                                          </p:stCondLst>
                                        </p:cTn>
                                        <p:tgtEl>
                                          <p:spTgt spid="9"/>
                                        </p:tgtEl>
                                        <p:attrNameLst>
                                          <p:attrName>style.visibility</p:attrName>
                                        </p:attrNameLst>
                                      </p:cBhvr>
                                      <p:to>
                                        <p:strVal val="visible"/>
                                      </p:to>
                                    </p:set>
                                    <p:animEffect transition="in" filter="fade">
                                      <p:cBhvr>
                                        <p:cTn id="167" dur="1000"/>
                                        <p:tgtEl>
                                          <p:spTgt spid="9"/>
                                        </p:tgtEl>
                                      </p:cBhvr>
                                    </p:animEffect>
                                    <p:anim calcmode="lin" valueType="num">
                                      <p:cBhvr>
                                        <p:cTn id="168" dur="1000" fill="hold"/>
                                        <p:tgtEl>
                                          <p:spTgt spid="9"/>
                                        </p:tgtEl>
                                        <p:attrNameLst>
                                          <p:attrName>ppt_x</p:attrName>
                                        </p:attrNameLst>
                                      </p:cBhvr>
                                      <p:tavLst>
                                        <p:tav tm="0">
                                          <p:val>
                                            <p:strVal val="#ppt_x"/>
                                          </p:val>
                                        </p:tav>
                                        <p:tav tm="100000">
                                          <p:val>
                                            <p:strVal val="#ppt_x"/>
                                          </p:val>
                                        </p:tav>
                                      </p:tavLst>
                                    </p:anim>
                                    <p:anim calcmode="lin" valueType="num">
                                      <p:cBhvr>
                                        <p:cTn id="169" dur="900" decel="100000" fill="hold"/>
                                        <p:tgtEl>
                                          <p:spTgt spid="9"/>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37" presetClass="entr" presetSubtype="0" fill="hold" grpId="0" nodeType="clickEffect">
                                  <p:stCondLst>
                                    <p:cond delay="0"/>
                                  </p:stCondLst>
                                  <p:childTnLst>
                                    <p:set>
                                      <p:cBhvr>
                                        <p:cTn id="174" dur="1" fill="hold">
                                          <p:stCondLst>
                                            <p:cond delay="0"/>
                                          </p:stCondLst>
                                        </p:cTn>
                                        <p:tgtEl>
                                          <p:spTgt spid="10"/>
                                        </p:tgtEl>
                                        <p:attrNameLst>
                                          <p:attrName>style.visibility</p:attrName>
                                        </p:attrNameLst>
                                      </p:cBhvr>
                                      <p:to>
                                        <p:strVal val="visible"/>
                                      </p:to>
                                    </p:set>
                                    <p:animEffect transition="in" filter="fade">
                                      <p:cBhvr>
                                        <p:cTn id="175" dur="1000"/>
                                        <p:tgtEl>
                                          <p:spTgt spid="10"/>
                                        </p:tgtEl>
                                      </p:cBhvr>
                                    </p:animEffect>
                                    <p:anim calcmode="lin" valueType="num">
                                      <p:cBhvr>
                                        <p:cTn id="176" dur="1000" fill="hold"/>
                                        <p:tgtEl>
                                          <p:spTgt spid="10"/>
                                        </p:tgtEl>
                                        <p:attrNameLst>
                                          <p:attrName>ppt_x</p:attrName>
                                        </p:attrNameLst>
                                      </p:cBhvr>
                                      <p:tavLst>
                                        <p:tav tm="0">
                                          <p:val>
                                            <p:strVal val="#ppt_x"/>
                                          </p:val>
                                        </p:tav>
                                        <p:tav tm="100000">
                                          <p:val>
                                            <p:strVal val="#ppt_x"/>
                                          </p:val>
                                        </p:tav>
                                      </p:tavLst>
                                    </p:anim>
                                    <p:anim calcmode="lin" valueType="num">
                                      <p:cBhvr>
                                        <p:cTn id="177" dur="900" decel="100000" fill="hold"/>
                                        <p:tgtEl>
                                          <p:spTgt spid="10"/>
                                        </p:tgtEl>
                                        <p:attrNameLst>
                                          <p:attrName>ppt_y</p:attrName>
                                        </p:attrNameLst>
                                      </p:cBhvr>
                                      <p:tavLst>
                                        <p:tav tm="0">
                                          <p:val>
                                            <p:strVal val="#ppt_y+1"/>
                                          </p:val>
                                        </p:tav>
                                        <p:tav tm="100000">
                                          <p:val>
                                            <p:strVal val="#ppt_y-.03"/>
                                          </p:val>
                                        </p:tav>
                                      </p:tavLst>
                                    </p:anim>
                                    <p:anim calcmode="lin" valueType="num">
                                      <p:cBhvr>
                                        <p:cTn id="17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37" presetClass="entr" presetSubtype="0" fill="hold" grpId="0" nodeType="clickEffect">
                                  <p:stCondLst>
                                    <p:cond delay="0"/>
                                  </p:stCondLst>
                                  <p:childTnLst>
                                    <p:set>
                                      <p:cBhvr>
                                        <p:cTn id="182" dur="1" fill="hold">
                                          <p:stCondLst>
                                            <p:cond delay="0"/>
                                          </p:stCondLst>
                                        </p:cTn>
                                        <p:tgtEl>
                                          <p:spTgt spid="7"/>
                                        </p:tgtEl>
                                        <p:attrNameLst>
                                          <p:attrName>style.visibility</p:attrName>
                                        </p:attrNameLst>
                                      </p:cBhvr>
                                      <p:to>
                                        <p:strVal val="visible"/>
                                      </p:to>
                                    </p:set>
                                    <p:animEffect transition="in" filter="fade">
                                      <p:cBhvr>
                                        <p:cTn id="183" dur="1000"/>
                                        <p:tgtEl>
                                          <p:spTgt spid="7"/>
                                        </p:tgtEl>
                                      </p:cBhvr>
                                    </p:animEffect>
                                    <p:anim calcmode="lin" valueType="num">
                                      <p:cBhvr>
                                        <p:cTn id="184" dur="1000" fill="hold"/>
                                        <p:tgtEl>
                                          <p:spTgt spid="7"/>
                                        </p:tgtEl>
                                        <p:attrNameLst>
                                          <p:attrName>ppt_x</p:attrName>
                                        </p:attrNameLst>
                                      </p:cBhvr>
                                      <p:tavLst>
                                        <p:tav tm="0">
                                          <p:val>
                                            <p:strVal val="#ppt_x"/>
                                          </p:val>
                                        </p:tav>
                                        <p:tav tm="100000">
                                          <p:val>
                                            <p:strVal val="#ppt_x"/>
                                          </p:val>
                                        </p:tav>
                                      </p:tavLst>
                                    </p:anim>
                                    <p:anim calcmode="lin" valueType="num">
                                      <p:cBhvr>
                                        <p:cTn id="185" dur="900" decel="100000" fill="hold"/>
                                        <p:tgtEl>
                                          <p:spTgt spid="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37" presetClass="entr" presetSubtype="0" fill="hold" nodeType="clickEffect">
                                  <p:stCondLst>
                                    <p:cond delay="0"/>
                                  </p:stCondLst>
                                  <p:childTnLst>
                                    <p:set>
                                      <p:cBhvr>
                                        <p:cTn id="190" dur="1" fill="hold">
                                          <p:stCondLst>
                                            <p:cond delay="0"/>
                                          </p:stCondLst>
                                        </p:cTn>
                                        <p:tgtEl>
                                          <p:spTgt spid="34"/>
                                        </p:tgtEl>
                                        <p:attrNameLst>
                                          <p:attrName>style.visibility</p:attrName>
                                        </p:attrNameLst>
                                      </p:cBhvr>
                                      <p:to>
                                        <p:strVal val="visible"/>
                                      </p:to>
                                    </p:set>
                                    <p:animEffect transition="in" filter="fade">
                                      <p:cBhvr>
                                        <p:cTn id="191" dur="1000"/>
                                        <p:tgtEl>
                                          <p:spTgt spid="34"/>
                                        </p:tgtEl>
                                      </p:cBhvr>
                                    </p:animEffect>
                                    <p:anim calcmode="lin" valueType="num">
                                      <p:cBhvr>
                                        <p:cTn id="192" dur="1000" fill="hold"/>
                                        <p:tgtEl>
                                          <p:spTgt spid="34"/>
                                        </p:tgtEl>
                                        <p:attrNameLst>
                                          <p:attrName>ppt_x</p:attrName>
                                        </p:attrNameLst>
                                      </p:cBhvr>
                                      <p:tavLst>
                                        <p:tav tm="0">
                                          <p:val>
                                            <p:strVal val="#ppt_x"/>
                                          </p:val>
                                        </p:tav>
                                        <p:tav tm="100000">
                                          <p:val>
                                            <p:strVal val="#ppt_x"/>
                                          </p:val>
                                        </p:tav>
                                      </p:tavLst>
                                    </p:anim>
                                    <p:anim calcmode="lin" valueType="num">
                                      <p:cBhvr>
                                        <p:cTn id="193" dur="900" decel="100000" fill="hold"/>
                                        <p:tgtEl>
                                          <p:spTgt spid="34"/>
                                        </p:tgtEl>
                                        <p:attrNameLst>
                                          <p:attrName>ppt_y</p:attrName>
                                        </p:attrNameLst>
                                      </p:cBhvr>
                                      <p:tavLst>
                                        <p:tav tm="0">
                                          <p:val>
                                            <p:strVal val="#ppt_y+1"/>
                                          </p:val>
                                        </p:tav>
                                        <p:tav tm="100000">
                                          <p:val>
                                            <p:strVal val="#ppt_y-.03"/>
                                          </p:val>
                                        </p:tav>
                                      </p:tavLst>
                                    </p:anim>
                                    <p:anim calcmode="lin" valueType="num">
                                      <p:cBhvr>
                                        <p:cTn id="194"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37" presetClass="entr" presetSubtype="0" fill="hold" nodeType="clickEffect">
                                  <p:stCondLst>
                                    <p:cond delay="0"/>
                                  </p:stCondLst>
                                  <p:childTnLst>
                                    <p:set>
                                      <p:cBhvr>
                                        <p:cTn id="198" dur="1" fill="hold">
                                          <p:stCondLst>
                                            <p:cond delay="0"/>
                                          </p:stCondLst>
                                        </p:cTn>
                                        <p:tgtEl>
                                          <p:spTgt spid="35"/>
                                        </p:tgtEl>
                                        <p:attrNameLst>
                                          <p:attrName>style.visibility</p:attrName>
                                        </p:attrNameLst>
                                      </p:cBhvr>
                                      <p:to>
                                        <p:strVal val="visible"/>
                                      </p:to>
                                    </p:set>
                                    <p:animEffect transition="in" filter="fade">
                                      <p:cBhvr>
                                        <p:cTn id="199" dur="1000"/>
                                        <p:tgtEl>
                                          <p:spTgt spid="35"/>
                                        </p:tgtEl>
                                      </p:cBhvr>
                                    </p:animEffect>
                                    <p:anim calcmode="lin" valueType="num">
                                      <p:cBhvr>
                                        <p:cTn id="200" dur="1000" fill="hold"/>
                                        <p:tgtEl>
                                          <p:spTgt spid="35"/>
                                        </p:tgtEl>
                                        <p:attrNameLst>
                                          <p:attrName>ppt_x</p:attrName>
                                        </p:attrNameLst>
                                      </p:cBhvr>
                                      <p:tavLst>
                                        <p:tav tm="0">
                                          <p:val>
                                            <p:strVal val="#ppt_x"/>
                                          </p:val>
                                        </p:tav>
                                        <p:tav tm="100000">
                                          <p:val>
                                            <p:strVal val="#ppt_x"/>
                                          </p:val>
                                        </p:tav>
                                      </p:tavLst>
                                    </p:anim>
                                    <p:anim calcmode="lin" valueType="num">
                                      <p:cBhvr>
                                        <p:cTn id="201" dur="900" decel="100000" fill="hold"/>
                                        <p:tgtEl>
                                          <p:spTgt spid="35"/>
                                        </p:tgtEl>
                                        <p:attrNameLst>
                                          <p:attrName>ppt_y</p:attrName>
                                        </p:attrNameLst>
                                      </p:cBhvr>
                                      <p:tavLst>
                                        <p:tav tm="0">
                                          <p:val>
                                            <p:strVal val="#ppt_y+1"/>
                                          </p:val>
                                        </p:tav>
                                        <p:tav tm="100000">
                                          <p:val>
                                            <p:strVal val="#ppt_y-.03"/>
                                          </p:val>
                                        </p:tav>
                                      </p:tavLst>
                                    </p:anim>
                                    <p:anim calcmode="lin" valueType="num">
                                      <p:cBhvr>
                                        <p:cTn id="202"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38"/>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nodeType="clickEffect">
                                  <p:stCondLst>
                                    <p:cond delay="0"/>
                                  </p:stCondLst>
                                  <p:childTnLst>
                                    <p:set>
                                      <p:cBhvr>
                                        <p:cTn id="210" dur="1" fill="hold">
                                          <p:stCondLst>
                                            <p:cond delay="0"/>
                                          </p:stCondLst>
                                        </p:cTn>
                                        <p:tgtEl>
                                          <p:spTgt spid="39"/>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p:bldP spid="13" grpId="0" animBg="1"/>
      <p:bldP spid="14" grpId="0"/>
      <p:bldP spid="18" grpId="0" animBg="1"/>
      <p:bldP spid="20" grpId="0"/>
      <p:bldP spid="21" grpId="0" animBg="1"/>
      <p:bldP spid="22" grpId="0" animBg="1"/>
      <p:bldP spid="23" grpId="0" animBg="1"/>
      <p:bldP spid="24" grpId="0"/>
      <p:bldP spid="25" grpId="0" animBg="1"/>
      <p:bldP spid="28" grpId="0"/>
      <p:bldP spid="29" grpId="0" animBg="1"/>
      <p:bldP spid="32"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01AF971-B94B-F348-0D37-F6CABA43DE65}"/>
              </a:ext>
            </a:extLst>
          </p:cNvPr>
          <p:cNvPicPr>
            <a:picLocks noChangeAspect="1"/>
          </p:cNvPicPr>
          <p:nvPr/>
        </p:nvPicPr>
        <p:blipFill>
          <a:blip r:embed="rId2"/>
          <a:stretch>
            <a:fillRect/>
          </a:stretch>
        </p:blipFill>
        <p:spPr>
          <a:xfrm>
            <a:off x="0" y="857250"/>
            <a:ext cx="7772400" cy="4820554"/>
          </a:xfrm>
          <a:prstGeom prst="rect">
            <a:avLst/>
          </a:prstGeom>
        </p:spPr>
      </p:pic>
      <p:pic>
        <p:nvPicPr>
          <p:cNvPr id="5" name="Image 4">
            <a:extLst>
              <a:ext uri="{FF2B5EF4-FFF2-40B4-BE49-F238E27FC236}">
                <a16:creationId xmlns:a16="http://schemas.microsoft.com/office/drawing/2014/main" id="{CD8373D6-AF53-657C-1E40-FE33D2D73868}"/>
              </a:ext>
            </a:extLst>
          </p:cNvPr>
          <p:cNvPicPr>
            <a:picLocks noChangeAspect="1"/>
          </p:cNvPicPr>
          <p:nvPr/>
        </p:nvPicPr>
        <p:blipFill>
          <a:blip r:embed="rId3"/>
          <a:stretch>
            <a:fillRect/>
          </a:stretch>
        </p:blipFill>
        <p:spPr>
          <a:xfrm>
            <a:off x="0" y="501650"/>
            <a:ext cx="5473700" cy="355600"/>
          </a:xfrm>
          <a:prstGeom prst="rect">
            <a:avLst/>
          </a:prstGeom>
        </p:spPr>
      </p:pic>
      <p:sp>
        <p:nvSpPr>
          <p:cNvPr id="6" name="Rectangle 5">
            <a:extLst>
              <a:ext uri="{FF2B5EF4-FFF2-40B4-BE49-F238E27FC236}">
                <a16:creationId xmlns:a16="http://schemas.microsoft.com/office/drawing/2014/main" id="{27413555-F1C5-ABCE-F575-CE01F6301497}"/>
              </a:ext>
            </a:extLst>
          </p:cNvPr>
          <p:cNvSpPr/>
          <p:nvPr/>
        </p:nvSpPr>
        <p:spPr>
          <a:xfrm>
            <a:off x="1677626" y="3171722"/>
            <a:ext cx="3030298" cy="191609"/>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a:extLst>
              <a:ext uri="{FF2B5EF4-FFF2-40B4-BE49-F238E27FC236}">
                <a16:creationId xmlns:a16="http://schemas.microsoft.com/office/drawing/2014/main" id="{6B3FB47E-9BEB-F426-4FA4-DC214EEB88CA}"/>
              </a:ext>
            </a:extLst>
          </p:cNvPr>
          <p:cNvSpPr/>
          <p:nvPr/>
        </p:nvSpPr>
        <p:spPr>
          <a:xfrm>
            <a:off x="1677626" y="3612318"/>
            <a:ext cx="3796074" cy="191609"/>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id="{2B00FD64-39C1-41ED-77E9-10B309D3AD03}"/>
              </a:ext>
            </a:extLst>
          </p:cNvPr>
          <p:cNvSpPr txBox="1"/>
          <p:nvPr/>
        </p:nvSpPr>
        <p:spPr>
          <a:xfrm>
            <a:off x="7797112" y="2068250"/>
            <a:ext cx="3991232" cy="923330"/>
          </a:xfrm>
          <a:prstGeom prst="rect">
            <a:avLst/>
          </a:prstGeom>
          <a:noFill/>
        </p:spPr>
        <p:txBody>
          <a:bodyPr wrap="square">
            <a:spAutoFit/>
          </a:bodyPr>
          <a:lstStyle/>
          <a:p>
            <a:r>
              <a:rPr lang="fr-FR" b="1" dirty="0">
                <a:solidFill>
                  <a:schemeClr val="accent1"/>
                </a:solidFill>
              </a:rPr>
              <a:t>Diffusion du principe des nationalités et des idées libérales, facteur de déstabilisation </a:t>
            </a:r>
          </a:p>
        </p:txBody>
      </p:sp>
      <p:sp>
        <p:nvSpPr>
          <p:cNvPr id="11" name="ZoneTexte 10">
            <a:extLst>
              <a:ext uri="{FF2B5EF4-FFF2-40B4-BE49-F238E27FC236}">
                <a16:creationId xmlns:a16="http://schemas.microsoft.com/office/drawing/2014/main" id="{3CBF0706-1844-096C-07B3-73147BEE1A88}"/>
              </a:ext>
            </a:extLst>
          </p:cNvPr>
          <p:cNvSpPr txBox="1"/>
          <p:nvPr/>
        </p:nvSpPr>
        <p:spPr>
          <a:xfrm>
            <a:off x="8504536" y="3300692"/>
            <a:ext cx="1275835" cy="369332"/>
          </a:xfrm>
          <a:prstGeom prst="rect">
            <a:avLst/>
          </a:prstGeom>
          <a:noFill/>
        </p:spPr>
        <p:txBody>
          <a:bodyPr wrap="square">
            <a:spAutoFit/>
          </a:bodyPr>
          <a:lstStyle/>
          <a:p>
            <a:r>
              <a:rPr lang="fr-FR" dirty="0"/>
              <a:t>Avancées</a:t>
            </a:r>
          </a:p>
        </p:txBody>
      </p:sp>
      <p:sp>
        <p:nvSpPr>
          <p:cNvPr id="13" name="ZoneTexte 12">
            <a:extLst>
              <a:ext uri="{FF2B5EF4-FFF2-40B4-BE49-F238E27FC236}">
                <a16:creationId xmlns:a16="http://schemas.microsoft.com/office/drawing/2014/main" id="{BFEB02B2-8A49-7EF2-8FCA-71B7837AC22F}"/>
              </a:ext>
            </a:extLst>
          </p:cNvPr>
          <p:cNvSpPr txBox="1"/>
          <p:nvPr/>
        </p:nvSpPr>
        <p:spPr>
          <a:xfrm>
            <a:off x="8492180" y="3703356"/>
            <a:ext cx="1300548" cy="369332"/>
          </a:xfrm>
          <a:prstGeom prst="rect">
            <a:avLst/>
          </a:prstGeom>
          <a:noFill/>
        </p:spPr>
        <p:txBody>
          <a:bodyPr wrap="square">
            <a:spAutoFit/>
          </a:bodyPr>
          <a:lstStyle/>
          <a:p>
            <a:r>
              <a:rPr lang="fr-FR" dirty="0"/>
              <a:t>Reculs </a:t>
            </a:r>
          </a:p>
        </p:txBody>
      </p:sp>
      <p:sp>
        <p:nvSpPr>
          <p:cNvPr id="14" name="Rectangle 13">
            <a:extLst>
              <a:ext uri="{FF2B5EF4-FFF2-40B4-BE49-F238E27FC236}">
                <a16:creationId xmlns:a16="http://schemas.microsoft.com/office/drawing/2014/main" id="{A1744B89-0F7D-0D1E-E5E7-1924CC3DCBD9}"/>
              </a:ext>
            </a:extLst>
          </p:cNvPr>
          <p:cNvSpPr/>
          <p:nvPr/>
        </p:nvSpPr>
        <p:spPr>
          <a:xfrm>
            <a:off x="7916047" y="3363331"/>
            <a:ext cx="432486" cy="244055"/>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a:extLst>
              <a:ext uri="{FF2B5EF4-FFF2-40B4-BE49-F238E27FC236}">
                <a16:creationId xmlns:a16="http://schemas.microsoft.com/office/drawing/2014/main" id="{7C8E3B9F-883E-5720-2712-E11DD9B2B1C9}"/>
              </a:ext>
            </a:extLst>
          </p:cNvPr>
          <p:cNvSpPr/>
          <p:nvPr/>
        </p:nvSpPr>
        <p:spPr>
          <a:xfrm>
            <a:off x="7916047" y="3772941"/>
            <a:ext cx="432486" cy="244055"/>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a:extLst>
              <a:ext uri="{FF2B5EF4-FFF2-40B4-BE49-F238E27FC236}">
                <a16:creationId xmlns:a16="http://schemas.microsoft.com/office/drawing/2014/main" id="{9527664C-FB1C-536C-8310-CE8ED8C0C22B}"/>
              </a:ext>
            </a:extLst>
          </p:cNvPr>
          <p:cNvSpPr/>
          <p:nvPr/>
        </p:nvSpPr>
        <p:spPr>
          <a:xfrm>
            <a:off x="1492275" y="1580210"/>
            <a:ext cx="3623422" cy="191609"/>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a:extLst>
              <a:ext uri="{FF2B5EF4-FFF2-40B4-BE49-F238E27FC236}">
                <a16:creationId xmlns:a16="http://schemas.microsoft.com/office/drawing/2014/main" id="{4BF1CF18-3DA1-4AAB-F647-4C607290FDFA}"/>
              </a:ext>
            </a:extLst>
          </p:cNvPr>
          <p:cNvSpPr/>
          <p:nvPr/>
        </p:nvSpPr>
        <p:spPr>
          <a:xfrm flipV="1">
            <a:off x="1677626" y="4243700"/>
            <a:ext cx="4105336" cy="191608"/>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a:extLst>
              <a:ext uri="{FF2B5EF4-FFF2-40B4-BE49-F238E27FC236}">
                <a16:creationId xmlns:a16="http://schemas.microsoft.com/office/drawing/2014/main" id="{8F4ECB14-AAAB-731E-D367-230D62E25A4A}"/>
              </a:ext>
            </a:extLst>
          </p:cNvPr>
          <p:cNvSpPr/>
          <p:nvPr/>
        </p:nvSpPr>
        <p:spPr>
          <a:xfrm>
            <a:off x="1677626" y="4808068"/>
            <a:ext cx="3623422" cy="191609"/>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a:extLst>
              <a:ext uri="{FF2B5EF4-FFF2-40B4-BE49-F238E27FC236}">
                <a16:creationId xmlns:a16="http://schemas.microsoft.com/office/drawing/2014/main" id="{D4161E3C-C951-7E21-1A8B-92B8361315E6}"/>
              </a:ext>
            </a:extLst>
          </p:cNvPr>
          <p:cNvSpPr/>
          <p:nvPr/>
        </p:nvSpPr>
        <p:spPr>
          <a:xfrm>
            <a:off x="1677626" y="5017025"/>
            <a:ext cx="2424817" cy="186806"/>
          </a:xfrm>
          <a:prstGeom prst="rect">
            <a:avLst/>
          </a:prstGeom>
          <a:solidFill>
            <a:srgbClr val="C00000">
              <a:alpha val="57964"/>
            </a:srgb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a:extLst>
              <a:ext uri="{FF2B5EF4-FFF2-40B4-BE49-F238E27FC236}">
                <a16:creationId xmlns:a16="http://schemas.microsoft.com/office/drawing/2014/main" id="{577B5BCF-E059-8AC7-6BCB-83F2ECD82F44}"/>
              </a:ext>
            </a:extLst>
          </p:cNvPr>
          <p:cNvSpPr/>
          <p:nvPr/>
        </p:nvSpPr>
        <p:spPr>
          <a:xfrm>
            <a:off x="1677626" y="5225980"/>
            <a:ext cx="2424817" cy="191609"/>
          </a:xfrm>
          <a:prstGeom prst="rect">
            <a:avLst/>
          </a:prstGeom>
          <a:solidFill>
            <a:schemeClr val="accent6">
              <a:alpha val="57964"/>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a:extLst>
              <a:ext uri="{FF2B5EF4-FFF2-40B4-BE49-F238E27FC236}">
                <a16:creationId xmlns:a16="http://schemas.microsoft.com/office/drawing/2014/main" id="{B3CAED7C-004A-3CC9-1043-88AEFDF2799F}"/>
              </a:ext>
            </a:extLst>
          </p:cNvPr>
          <p:cNvSpPr/>
          <p:nvPr/>
        </p:nvSpPr>
        <p:spPr>
          <a:xfrm>
            <a:off x="1677626" y="2338307"/>
            <a:ext cx="4920882" cy="191608"/>
          </a:xfrm>
          <a:prstGeom prst="rect">
            <a:avLst/>
          </a:prstGeom>
          <a:gradFill flip="none" rotWithShape="1">
            <a:gsLst>
              <a:gs pos="99968">
                <a:srgbClr val="C00000"/>
              </a:gs>
              <a:gs pos="99937">
                <a:srgbClr val="C00000"/>
              </a:gs>
              <a:gs pos="99875">
                <a:srgbClr val="C00000"/>
              </a:gs>
              <a:gs pos="99750">
                <a:srgbClr val="C00000"/>
              </a:gs>
              <a:gs pos="99625">
                <a:srgbClr val="C00000"/>
              </a:gs>
              <a:gs pos="51312">
                <a:schemeClr val="accent6">
                  <a:lumMod val="40000"/>
                  <a:lumOff val="60000"/>
                  <a:alpha val="65000"/>
                </a:schemeClr>
              </a:gs>
              <a:gs pos="3000">
                <a:schemeClr val="accent6">
                  <a:alpha val="25000"/>
                  <a:lumMod val="99025"/>
                  <a:lumOff val="975"/>
                </a:schemeClr>
              </a:gs>
            </a:gsLst>
            <a:lin ang="2700000" scaled="1"/>
            <a:tileRect/>
          </a:gra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63649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900" decel="100000" fill="hold"/>
                                        <p:tgtEl>
                                          <p:spTgt spid="1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1000"/>
                                        <p:tgtEl>
                                          <p:spTgt spid="11">
                                            <p:txEl>
                                              <p:pRg st="0" end="0"/>
                                            </p:txEl>
                                          </p:spTgt>
                                        </p:tgtEl>
                                      </p:cBhvr>
                                    </p:animEffect>
                                    <p:anim calcmode="lin" valueType="num">
                                      <p:cBhvr>
                                        <p:cTn id="2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1">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900" decel="100000" fill="hold"/>
                                        <p:tgtEl>
                                          <p:spTgt spid="15"/>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900" decel="100000" fill="hold"/>
                                        <p:tgtEl>
                                          <p:spTgt spid="1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900" decel="100000" fill="hold"/>
                                        <p:tgtEl>
                                          <p:spTgt spid="22"/>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900" decel="100000" fill="hold"/>
                                        <p:tgtEl>
                                          <p:spTgt spid="6"/>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900" decel="100000" fill="hold"/>
                                        <p:tgtEl>
                                          <p:spTgt spid="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1000"/>
                                        <p:tgtEl>
                                          <p:spTgt spid="18"/>
                                        </p:tgtEl>
                                      </p:cBhvr>
                                    </p:animEffect>
                                    <p:anim calcmode="lin" valueType="num">
                                      <p:cBhvr>
                                        <p:cTn id="72" dur="1000" fill="hold"/>
                                        <p:tgtEl>
                                          <p:spTgt spid="18"/>
                                        </p:tgtEl>
                                        <p:attrNameLst>
                                          <p:attrName>ppt_x</p:attrName>
                                        </p:attrNameLst>
                                      </p:cBhvr>
                                      <p:tavLst>
                                        <p:tav tm="0">
                                          <p:val>
                                            <p:strVal val="#ppt_x"/>
                                          </p:val>
                                        </p:tav>
                                        <p:tav tm="100000">
                                          <p:val>
                                            <p:strVal val="#ppt_x"/>
                                          </p:val>
                                        </p:tav>
                                      </p:tavLst>
                                    </p:anim>
                                    <p:anim calcmode="lin" valueType="num">
                                      <p:cBhvr>
                                        <p:cTn id="73" dur="900" decel="100000" fill="hold"/>
                                        <p:tgtEl>
                                          <p:spTgt spid="1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1000"/>
                                        <p:tgtEl>
                                          <p:spTgt spid="21"/>
                                        </p:tgtEl>
                                      </p:cBhvr>
                                    </p:animEffect>
                                    <p:anim calcmode="lin" valueType="num">
                                      <p:cBhvr>
                                        <p:cTn id="80" dur="1000" fill="hold"/>
                                        <p:tgtEl>
                                          <p:spTgt spid="21"/>
                                        </p:tgtEl>
                                        <p:attrNameLst>
                                          <p:attrName>ppt_x</p:attrName>
                                        </p:attrNameLst>
                                      </p:cBhvr>
                                      <p:tavLst>
                                        <p:tav tm="0">
                                          <p:val>
                                            <p:strVal val="#ppt_x"/>
                                          </p:val>
                                        </p:tav>
                                        <p:tav tm="100000">
                                          <p:val>
                                            <p:strVal val="#ppt_x"/>
                                          </p:val>
                                        </p:tav>
                                      </p:tavLst>
                                    </p:anim>
                                    <p:anim calcmode="lin" valueType="num">
                                      <p:cBhvr>
                                        <p:cTn id="81" dur="900" decel="100000" fill="hold"/>
                                        <p:tgtEl>
                                          <p:spTgt spid="21"/>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1000"/>
                                        <p:tgtEl>
                                          <p:spTgt spid="17"/>
                                        </p:tgtEl>
                                      </p:cBhvr>
                                    </p:animEffect>
                                    <p:anim calcmode="lin" valueType="num">
                                      <p:cBhvr>
                                        <p:cTn id="88" dur="1000" fill="hold"/>
                                        <p:tgtEl>
                                          <p:spTgt spid="17"/>
                                        </p:tgtEl>
                                        <p:attrNameLst>
                                          <p:attrName>ppt_x</p:attrName>
                                        </p:attrNameLst>
                                      </p:cBhvr>
                                      <p:tavLst>
                                        <p:tav tm="0">
                                          <p:val>
                                            <p:strVal val="#ppt_x"/>
                                          </p:val>
                                        </p:tav>
                                        <p:tav tm="100000">
                                          <p:val>
                                            <p:strVal val="#ppt_x"/>
                                          </p:val>
                                        </p:tav>
                                      </p:tavLst>
                                    </p:anim>
                                    <p:anim calcmode="lin" valueType="num">
                                      <p:cBhvr>
                                        <p:cTn id="89" dur="900" decel="100000" fill="hold"/>
                                        <p:tgtEl>
                                          <p:spTgt spid="17"/>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1000"/>
                                        <p:tgtEl>
                                          <p:spTgt spid="19"/>
                                        </p:tgtEl>
                                      </p:cBhvr>
                                    </p:animEffect>
                                    <p:anim calcmode="lin" valueType="num">
                                      <p:cBhvr>
                                        <p:cTn id="96" dur="1000" fill="hold"/>
                                        <p:tgtEl>
                                          <p:spTgt spid="19"/>
                                        </p:tgtEl>
                                        <p:attrNameLst>
                                          <p:attrName>ppt_x</p:attrName>
                                        </p:attrNameLst>
                                      </p:cBhvr>
                                      <p:tavLst>
                                        <p:tav tm="0">
                                          <p:val>
                                            <p:strVal val="#ppt_x"/>
                                          </p:val>
                                        </p:tav>
                                        <p:tav tm="100000">
                                          <p:val>
                                            <p:strVal val="#ppt_x"/>
                                          </p:val>
                                        </p:tav>
                                      </p:tavLst>
                                    </p:anim>
                                    <p:anim calcmode="lin" valueType="num">
                                      <p:cBhvr>
                                        <p:cTn id="97" dur="900" decel="100000" fill="hold"/>
                                        <p:tgtEl>
                                          <p:spTgt spid="19"/>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900" decel="100000" fill="hold"/>
                                        <p:tgtEl>
                                          <p:spTgt spid="20"/>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3" grpId="0"/>
      <p:bldP spid="14" grpId="0" animBg="1"/>
      <p:bldP spid="15" grpId="0" animBg="1"/>
      <p:bldP spid="17"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5E5B7C-750B-EEAC-D4C2-47C4EECD6885}"/>
              </a:ext>
            </a:extLst>
          </p:cNvPr>
          <p:cNvSpPr>
            <a:spLocks noGrp="1"/>
          </p:cNvSpPr>
          <p:nvPr>
            <p:ph type="title"/>
          </p:nvPr>
        </p:nvSpPr>
        <p:spPr>
          <a:xfrm>
            <a:off x="838200" y="321276"/>
            <a:ext cx="10515600" cy="926757"/>
          </a:xfrm>
        </p:spPr>
        <p:txBody>
          <a:bodyPr>
            <a:noAutofit/>
          </a:bodyPr>
          <a:lstStyle/>
          <a:p>
            <a:pPr algn="ctr"/>
            <a:br>
              <a:rPr lang="fr-FR" sz="2800" dirty="0"/>
            </a:br>
            <a:br>
              <a:rPr lang="fr-FR" sz="2800" dirty="0"/>
            </a:br>
            <a:r>
              <a:rPr lang="fr-FR" sz="2800" b="1" dirty="0">
                <a:solidFill>
                  <a:schemeClr val="accent1"/>
                </a:solidFill>
              </a:rPr>
              <a:t>Proposition pédagogique : </a:t>
            </a:r>
            <a:br>
              <a:rPr lang="fr-FR" sz="2800" dirty="0"/>
            </a:br>
            <a:br>
              <a:rPr lang="fr-FR" sz="2800" dirty="0"/>
            </a:br>
            <a:endParaRPr lang="fr-FR" sz="2800" dirty="0"/>
          </a:p>
        </p:txBody>
      </p:sp>
      <p:sp>
        <p:nvSpPr>
          <p:cNvPr id="3" name="Espace réservé du contenu 2">
            <a:extLst>
              <a:ext uri="{FF2B5EF4-FFF2-40B4-BE49-F238E27FC236}">
                <a16:creationId xmlns:a16="http://schemas.microsoft.com/office/drawing/2014/main" id="{2307A371-4539-E3A3-3765-E0BA9944C8E2}"/>
              </a:ext>
            </a:extLst>
          </p:cNvPr>
          <p:cNvSpPr>
            <a:spLocks noGrp="1"/>
          </p:cNvSpPr>
          <p:nvPr>
            <p:ph idx="1"/>
          </p:nvPr>
        </p:nvSpPr>
        <p:spPr>
          <a:xfrm>
            <a:off x="838200" y="1451430"/>
            <a:ext cx="10515600" cy="3439884"/>
          </a:xfrm>
        </p:spPr>
        <p:txBody>
          <a:bodyPr>
            <a:normAutofit/>
          </a:bodyPr>
          <a:lstStyle/>
          <a:p>
            <a:pPr marL="0" indent="0">
              <a:buNone/>
            </a:pPr>
            <a:endParaRPr lang="fr-FR" dirty="0"/>
          </a:p>
          <a:p>
            <a:pPr marL="0" indent="0" algn="just">
              <a:buNone/>
            </a:pPr>
            <a:r>
              <a:rPr lang="fr-FR" b="1" dirty="0"/>
              <a:t>Objectif :</a:t>
            </a:r>
            <a:r>
              <a:rPr lang="fr-FR" dirty="0"/>
              <a:t> sortir du piège de l’événementiel et insister sur les lignes forces, structurantes qui permettent aux élèves d’aborder le programme de façon systémique et de se concentrer sur les héritages de la révolution française sur le temps long, tout au long du XIX</a:t>
            </a:r>
            <a:r>
              <a:rPr lang="fr-FR" baseline="30000" dirty="0"/>
              <a:t>ème</a:t>
            </a:r>
            <a:r>
              <a:rPr lang="fr-FR" dirty="0"/>
              <a:t> siècle (1789-1920).</a:t>
            </a:r>
          </a:p>
          <a:p>
            <a:pPr marL="0" indent="0">
              <a:buNone/>
            </a:pPr>
            <a:endParaRPr lang="fr-FR" dirty="0"/>
          </a:p>
        </p:txBody>
      </p:sp>
      <p:sp>
        <p:nvSpPr>
          <p:cNvPr id="4" name="ZoneTexte 3">
            <a:extLst>
              <a:ext uri="{FF2B5EF4-FFF2-40B4-BE49-F238E27FC236}">
                <a16:creationId xmlns:a16="http://schemas.microsoft.com/office/drawing/2014/main" id="{4760CA8D-5A5B-952B-B421-383327A83D83}"/>
              </a:ext>
            </a:extLst>
          </p:cNvPr>
          <p:cNvSpPr txBox="1"/>
          <p:nvPr/>
        </p:nvSpPr>
        <p:spPr>
          <a:xfrm>
            <a:off x="435429" y="5007429"/>
            <a:ext cx="11117942" cy="461665"/>
          </a:xfrm>
          <a:prstGeom prst="rect">
            <a:avLst/>
          </a:prstGeom>
          <a:solidFill>
            <a:schemeClr val="accent5">
              <a:lumMod val="75000"/>
            </a:schemeClr>
          </a:solidFill>
        </p:spPr>
        <p:txBody>
          <a:bodyPr wrap="square" rtlCol="0">
            <a:spAutoFit/>
          </a:bodyPr>
          <a:lstStyle/>
          <a:p>
            <a:r>
              <a:rPr lang="fr-FR" sz="2400" dirty="0">
                <a:solidFill>
                  <a:schemeClr val="bg1"/>
                </a:solidFill>
              </a:rPr>
              <a:t>Analyse de moments clés / des tournants : Mise en œuvre concrète des « possibles ». </a:t>
            </a:r>
          </a:p>
        </p:txBody>
      </p:sp>
    </p:spTree>
    <p:extLst>
      <p:ext uri="{BB962C8B-B14F-4D97-AF65-F5344CB8AC3E}">
        <p14:creationId xmlns:p14="http://schemas.microsoft.com/office/powerpoint/2010/main" val="206820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upload.wikimedia.org/wikipedia/commons/thumb/5/5a/Couder_Stati_generali.jpg/1280px-Couder_Stati_generali.jpg">
            <a:extLst>
              <a:ext uri="{FF2B5EF4-FFF2-40B4-BE49-F238E27FC236}">
                <a16:creationId xmlns:a16="http://schemas.microsoft.com/office/drawing/2014/main" id="{46BB516C-C20B-6714-FB73-3ECDA1A96A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704" y="123568"/>
            <a:ext cx="6460320" cy="358345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a:extLst>
              <a:ext uri="{FF2B5EF4-FFF2-40B4-BE49-F238E27FC236}">
                <a16:creationId xmlns:a16="http://schemas.microsoft.com/office/drawing/2014/main" id="{A11BC1A5-3FAA-BFE8-DACD-03417BF76B4B}"/>
              </a:ext>
            </a:extLst>
          </p:cNvPr>
          <p:cNvSpPr/>
          <p:nvPr/>
        </p:nvSpPr>
        <p:spPr>
          <a:xfrm>
            <a:off x="6887064" y="123569"/>
            <a:ext cx="4505866" cy="923330"/>
          </a:xfrm>
          <a:prstGeom prst="rect">
            <a:avLst/>
          </a:prstGeom>
        </p:spPr>
        <p:txBody>
          <a:bodyPr wrap="square">
            <a:spAutoFit/>
          </a:bodyPr>
          <a:lstStyle/>
          <a:p>
            <a:r>
              <a:rPr lang="fr-FR" i="1" dirty="0"/>
              <a:t>Ouverture des États généraux à Versailles, 5 mai 1789,</a:t>
            </a:r>
            <a:r>
              <a:rPr lang="fr-FR" dirty="0"/>
              <a:t> Auguste Couder, 1839, musée de l'Histoire de France (Versailles).</a:t>
            </a:r>
          </a:p>
        </p:txBody>
      </p:sp>
      <p:sp>
        <p:nvSpPr>
          <p:cNvPr id="4" name="ZoneTexte 3">
            <a:extLst>
              <a:ext uri="{FF2B5EF4-FFF2-40B4-BE49-F238E27FC236}">
                <a16:creationId xmlns:a16="http://schemas.microsoft.com/office/drawing/2014/main" id="{1E5CF330-4133-9349-3235-8A5196648B3C}"/>
              </a:ext>
            </a:extLst>
          </p:cNvPr>
          <p:cNvSpPr txBox="1"/>
          <p:nvPr/>
        </p:nvSpPr>
        <p:spPr>
          <a:xfrm>
            <a:off x="6788209" y="2187145"/>
            <a:ext cx="5061921" cy="2862322"/>
          </a:xfrm>
          <a:prstGeom prst="rect">
            <a:avLst/>
          </a:prstGeom>
          <a:solidFill>
            <a:schemeClr val="accent5">
              <a:lumMod val="75000"/>
            </a:schemeClr>
          </a:solidFill>
        </p:spPr>
        <p:txBody>
          <a:bodyPr wrap="square" rtlCol="0">
            <a:spAutoFit/>
          </a:bodyPr>
          <a:lstStyle/>
          <a:p>
            <a:r>
              <a:rPr lang="fr-FR" dirty="0">
                <a:solidFill>
                  <a:schemeClr val="bg1"/>
                </a:solidFill>
              </a:rPr>
              <a:t>Un moyen de rappeler </a:t>
            </a:r>
            <a:r>
              <a:rPr lang="fr-FR" b="1" dirty="0">
                <a:solidFill>
                  <a:schemeClr val="bg1"/>
                </a:solidFill>
              </a:rPr>
              <a:t>le fonctionnement de la France de l’Ancien Régime (Société d’ordres) </a:t>
            </a:r>
            <a:r>
              <a:rPr lang="fr-FR" dirty="0">
                <a:solidFill>
                  <a:schemeClr val="bg1"/>
                </a:solidFill>
              </a:rPr>
              <a:t>et le </a:t>
            </a:r>
          </a:p>
          <a:p>
            <a:r>
              <a:rPr lang="fr-FR" b="1" dirty="0">
                <a:solidFill>
                  <a:schemeClr val="bg1"/>
                </a:solidFill>
              </a:rPr>
              <a:t>contrat </a:t>
            </a:r>
            <a:r>
              <a:rPr lang="fr-FR" dirty="0">
                <a:solidFill>
                  <a:schemeClr val="bg1"/>
                </a:solidFill>
              </a:rPr>
              <a:t>entre gouvernés et gouvernants  = </a:t>
            </a:r>
          </a:p>
          <a:p>
            <a:r>
              <a:rPr lang="fr-FR" b="1" dirty="0">
                <a:solidFill>
                  <a:schemeClr val="bg1"/>
                </a:solidFill>
              </a:rPr>
              <a:t>Convocation des Etats Généraux au « bon vouloir du Roi », « chez lui », à Versailles. </a:t>
            </a:r>
          </a:p>
          <a:p>
            <a:r>
              <a:rPr lang="fr-FR" i="1" dirty="0">
                <a:solidFill>
                  <a:schemeClr val="bg1"/>
                </a:solidFill>
              </a:rPr>
              <a:t>Nb : le dernier avait été convoqué en 1614.</a:t>
            </a:r>
          </a:p>
          <a:p>
            <a:endParaRPr lang="fr-FR" i="1" dirty="0">
              <a:solidFill>
                <a:schemeClr val="bg1"/>
              </a:solidFill>
            </a:endParaRPr>
          </a:p>
          <a:p>
            <a:r>
              <a:rPr lang="fr-FR" b="1" i="1" dirty="0"/>
              <a:t>Monarchie absolue de droit divin : légitimité émanant de Dieu.</a:t>
            </a:r>
          </a:p>
          <a:p>
            <a:r>
              <a:rPr lang="fr-FR" b="1" i="1" dirty="0"/>
              <a:t>Nation niée : absence de souveraineté.</a:t>
            </a:r>
          </a:p>
        </p:txBody>
      </p:sp>
      <p:sp>
        <p:nvSpPr>
          <p:cNvPr id="5" name="Ellipse 4">
            <a:extLst>
              <a:ext uri="{FF2B5EF4-FFF2-40B4-BE49-F238E27FC236}">
                <a16:creationId xmlns:a16="http://schemas.microsoft.com/office/drawing/2014/main" id="{DF2A1154-C4D4-981D-8851-A603994B3E01}"/>
              </a:ext>
            </a:extLst>
          </p:cNvPr>
          <p:cNvSpPr/>
          <p:nvPr/>
        </p:nvSpPr>
        <p:spPr>
          <a:xfrm>
            <a:off x="607946" y="123568"/>
            <a:ext cx="583659" cy="1478605"/>
          </a:xfrm>
          <a:prstGeom prst="ellipse">
            <a:avLst/>
          </a:prstGeom>
          <a:solidFill>
            <a:srgbClr val="807F14">
              <a:alpha val="1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8A1BDE8F-8F23-3B08-C4CF-30DF74A00426}"/>
              </a:ext>
            </a:extLst>
          </p:cNvPr>
          <p:cNvSpPr/>
          <p:nvPr/>
        </p:nvSpPr>
        <p:spPr>
          <a:xfrm>
            <a:off x="4473146" y="1346886"/>
            <a:ext cx="2129878" cy="568412"/>
          </a:xfrm>
          <a:prstGeom prst="rect">
            <a:avLst/>
          </a:prstGeom>
          <a:solidFill>
            <a:srgbClr val="FFFF00">
              <a:alpha val="1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6A5A78B2-123C-1B9E-68EF-413FADA05743}"/>
              </a:ext>
            </a:extLst>
          </p:cNvPr>
          <p:cNvSpPr/>
          <p:nvPr/>
        </p:nvSpPr>
        <p:spPr>
          <a:xfrm>
            <a:off x="2421924" y="2026145"/>
            <a:ext cx="4181100" cy="1680881"/>
          </a:xfrm>
          <a:prstGeom prst="rect">
            <a:avLst/>
          </a:prstGeom>
          <a:solidFill>
            <a:srgbClr val="FFFF00">
              <a:alpha val="1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A10F1A9A-D2E1-5BF4-D7DF-2B1D3B9F0A09}"/>
              </a:ext>
            </a:extLst>
          </p:cNvPr>
          <p:cNvSpPr/>
          <p:nvPr/>
        </p:nvSpPr>
        <p:spPr>
          <a:xfrm>
            <a:off x="142704" y="1902773"/>
            <a:ext cx="1735523" cy="1161535"/>
          </a:xfrm>
          <a:prstGeom prst="rect">
            <a:avLst/>
          </a:prstGeom>
          <a:solidFill>
            <a:srgbClr val="FFFF00">
              <a:alpha val="1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43BCD7BF-23B6-9599-B221-1E0A06AD685B}"/>
              </a:ext>
            </a:extLst>
          </p:cNvPr>
          <p:cNvSpPr txBox="1"/>
          <p:nvPr/>
        </p:nvSpPr>
        <p:spPr>
          <a:xfrm>
            <a:off x="142704" y="4007627"/>
            <a:ext cx="2159541" cy="369332"/>
          </a:xfrm>
          <a:prstGeom prst="rect">
            <a:avLst/>
          </a:prstGeom>
          <a:noFill/>
          <a:ln>
            <a:solidFill>
              <a:schemeClr val="tx1"/>
            </a:solidFill>
          </a:ln>
        </p:spPr>
        <p:txBody>
          <a:bodyPr wrap="square" rtlCol="0">
            <a:spAutoFit/>
          </a:bodyPr>
          <a:lstStyle/>
          <a:p>
            <a:r>
              <a:rPr lang="fr-FR" dirty="0"/>
              <a:t>Ordres privilégiés</a:t>
            </a:r>
          </a:p>
        </p:txBody>
      </p:sp>
      <p:cxnSp>
        <p:nvCxnSpPr>
          <p:cNvPr id="10" name="Connecteur droit avec flèche 9">
            <a:extLst>
              <a:ext uri="{FF2B5EF4-FFF2-40B4-BE49-F238E27FC236}">
                <a16:creationId xmlns:a16="http://schemas.microsoft.com/office/drawing/2014/main" id="{E1F2C7C1-9A27-7172-8F72-94C838C0B226}"/>
              </a:ext>
            </a:extLst>
          </p:cNvPr>
          <p:cNvCxnSpPr>
            <a:cxnSpLocks/>
          </p:cNvCxnSpPr>
          <p:nvPr/>
        </p:nvCxnSpPr>
        <p:spPr>
          <a:xfrm flipH="1">
            <a:off x="607946" y="3064308"/>
            <a:ext cx="182886" cy="943319"/>
          </a:xfrm>
          <a:prstGeom prst="straightConnector1">
            <a:avLst/>
          </a:prstGeom>
          <a:ln w="22225">
            <a:solidFill>
              <a:schemeClr val="accent4">
                <a:lumMod val="40000"/>
                <a:lumOff val="60000"/>
              </a:schemeClr>
            </a:solidFill>
            <a:tailEnd type="triangle"/>
          </a:ln>
        </p:spPr>
        <p:style>
          <a:lnRef idx="2">
            <a:schemeClr val="accent2"/>
          </a:lnRef>
          <a:fillRef idx="0">
            <a:schemeClr val="accent2"/>
          </a:fillRef>
          <a:effectRef idx="1">
            <a:schemeClr val="accent2"/>
          </a:effectRef>
          <a:fontRef idx="minor">
            <a:schemeClr val="tx1"/>
          </a:fontRef>
        </p:style>
      </p:cxnSp>
      <p:cxnSp>
        <p:nvCxnSpPr>
          <p:cNvPr id="13" name="Connecteur droit avec flèche 12">
            <a:extLst>
              <a:ext uri="{FF2B5EF4-FFF2-40B4-BE49-F238E27FC236}">
                <a16:creationId xmlns:a16="http://schemas.microsoft.com/office/drawing/2014/main" id="{23FEABEB-9820-DA9B-24AB-85A33DB802FF}"/>
              </a:ext>
            </a:extLst>
          </p:cNvPr>
          <p:cNvCxnSpPr>
            <a:cxnSpLocks/>
          </p:cNvCxnSpPr>
          <p:nvPr/>
        </p:nvCxnSpPr>
        <p:spPr>
          <a:xfrm flipH="1">
            <a:off x="1668162" y="1915298"/>
            <a:ext cx="2804984" cy="2092329"/>
          </a:xfrm>
          <a:prstGeom prst="straightConnector1">
            <a:avLst/>
          </a:prstGeom>
          <a:ln w="22225">
            <a:solidFill>
              <a:schemeClr val="accent4">
                <a:lumMod val="40000"/>
                <a:lumOff val="60000"/>
              </a:schemeClr>
            </a:solidFill>
            <a:tailEnd type="triangle"/>
          </a:ln>
        </p:spPr>
        <p:style>
          <a:lnRef idx="2">
            <a:schemeClr val="accent2"/>
          </a:lnRef>
          <a:fillRef idx="0">
            <a:schemeClr val="accent2"/>
          </a:fillRef>
          <a:effectRef idx="1">
            <a:schemeClr val="accent2"/>
          </a:effectRef>
          <a:fontRef idx="minor">
            <a:schemeClr val="tx1"/>
          </a:fontRef>
        </p:style>
      </p:cxnSp>
      <p:sp>
        <p:nvSpPr>
          <p:cNvPr id="12" name="ZoneTexte 11">
            <a:extLst>
              <a:ext uri="{FF2B5EF4-FFF2-40B4-BE49-F238E27FC236}">
                <a16:creationId xmlns:a16="http://schemas.microsoft.com/office/drawing/2014/main" id="{2866E60F-B310-C5D6-5F1A-D8EDCB1EAD52}"/>
              </a:ext>
            </a:extLst>
          </p:cNvPr>
          <p:cNvSpPr txBox="1"/>
          <p:nvPr/>
        </p:nvSpPr>
        <p:spPr>
          <a:xfrm>
            <a:off x="0" y="6088100"/>
            <a:ext cx="10673686" cy="646331"/>
          </a:xfrm>
          <a:prstGeom prst="rect">
            <a:avLst/>
          </a:prstGeom>
          <a:noFill/>
        </p:spPr>
        <p:txBody>
          <a:bodyPr wrap="square">
            <a:spAutoFit/>
          </a:bodyPr>
          <a:lstStyle/>
          <a:p>
            <a:pPr marL="0" indent="0">
              <a:buNone/>
            </a:pPr>
            <a:r>
              <a:rPr lang="fr-FR" b="1" u="sng" dirty="0">
                <a:solidFill>
                  <a:schemeClr val="tx1">
                    <a:lumMod val="50000"/>
                    <a:lumOff val="50000"/>
                  </a:schemeClr>
                </a:solidFill>
              </a:rPr>
              <a:t>Problématique du chapitre 1 (thème 1) :</a:t>
            </a:r>
          </a:p>
          <a:p>
            <a:pPr marL="0" indent="0">
              <a:buNone/>
            </a:pPr>
            <a:r>
              <a:rPr lang="fr-FR" b="1" i="1" dirty="0">
                <a:solidFill>
                  <a:schemeClr val="tx1">
                    <a:lumMod val="50000"/>
                    <a:lumOff val="50000"/>
                  </a:schemeClr>
                </a:solidFill>
              </a:rPr>
              <a:t>Comment le contrat entre les gouvernés et les gouvernants est-il redéfini durant la Révolution française ?</a:t>
            </a:r>
          </a:p>
        </p:txBody>
      </p:sp>
      <p:sp>
        <p:nvSpPr>
          <p:cNvPr id="14" name="ZoneTexte 13">
            <a:extLst>
              <a:ext uri="{FF2B5EF4-FFF2-40B4-BE49-F238E27FC236}">
                <a16:creationId xmlns:a16="http://schemas.microsoft.com/office/drawing/2014/main" id="{70D35A2E-B4FE-3D22-5996-426C1941BFAB}"/>
              </a:ext>
            </a:extLst>
          </p:cNvPr>
          <p:cNvSpPr txBox="1"/>
          <p:nvPr/>
        </p:nvSpPr>
        <p:spPr>
          <a:xfrm>
            <a:off x="341870" y="4795438"/>
            <a:ext cx="5602514" cy="369332"/>
          </a:xfrm>
          <a:prstGeom prst="rect">
            <a:avLst/>
          </a:prstGeom>
          <a:solidFill>
            <a:schemeClr val="accent4"/>
          </a:solidFill>
          <a:ln>
            <a:solidFill>
              <a:schemeClr val="tx1"/>
            </a:solidFill>
          </a:ln>
        </p:spPr>
        <p:txBody>
          <a:bodyPr wrap="square" rtlCol="0">
            <a:spAutoFit/>
          </a:bodyPr>
          <a:lstStyle/>
          <a:p>
            <a:r>
              <a:rPr lang="fr-FR" b="1" dirty="0"/>
              <a:t>Frise 1 : </a:t>
            </a:r>
            <a:r>
              <a:rPr lang="fr-FR" dirty="0"/>
              <a:t>Constat de départ : absence de démocratie.  </a:t>
            </a:r>
          </a:p>
        </p:txBody>
      </p:sp>
      <p:sp>
        <p:nvSpPr>
          <p:cNvPr id="15" name="ZoneTexte 14">
            <a:extLst>
              <a:ext uri="{FF2B5EF4-FFF2-40B4-BE49-F238E27FC236}">
                <a16:creationId xmlns:a16="http://schemas.microsoft.com/office/drawing/2014/main" id="{CD85EE95-D6FB-D8D7-A62A-3B4BC3561B4D}"/>
              </a:ext>
            </a:extLst>
          </p:cNvPr>
          <p:cNvSpPr txBox="1"/>
          <p:nvPr/>
        </p:nvSpPr>
        <p:spPr>
          <a:xfrm>
            <a:off x="344126" y="5353669"/>
            <a:ext cx="5602514" cy="646331"/>
          </a:xfrm>
          <a:prstGeom prst="rect">
            <a:avLst/>
          </a:prstGeom>
          <a:solidFill>
            <a:schemeClr val="accent4"/>
          </a:solidFill>
          <a:ln>
            <a:solidFill>
              <a:schemeClr val="tx1"/>
            </a:solidFill>
          </a:ln>
        </p:spPr>
        <p:txBody>
          <a:bodyPr wrap="square" rtlCol="0">
            <a:spAutoFit/>
          </a:bodyPr>
          <a:lstStyle/>
          <a:p>
            <a:r>
              <a:rPr lang="fr-FR" b="1" dirty="0"/>
              <a:t>Frise 2 : </a:t>
            </a:r>
            <a:r>
              <a:rPr lang="fr-FR" dirty="0"/>
              <a:t>Absence de souveraineté nationale. Unique souveraineté du Roi. </a:t>
            </a:r>
          </a:p>
        </p:txBody>
      </p:sp>
    </p:spTree>
    <p:extLst>
      <p:ext uri="{BB962C8B-B14F-4D97-AF65-F5344CB8AC3E}">
        <p14:creationId xmlns:p14="http://schemas.microsoft.com/office/powerpoint/2010/main" val="248622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900" decel="100000" fill="hold"/>
                                        <p:tgtEl>
                                          <p:spTgt spid="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900" decel="100000" fill="hold"/>
                                        <p:tgtEl>
                                          <p:spTgt spid="8"/>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900" decel="100000" fill="hold"/>
                                        <p:tgtEl>
                                          <p:spTgt spid="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0"/>
                                        <p:tgtEl>
                                          <p:spTgt spid="10"/>
                                        </p:tgtEl>
                                      </p:cBhvr>
                                    </p:animEffect>
                                    <p:anim calcmode="lin" valueType="num">
                                      <p:cBhvr>
                                        <p:cTn id="56" dur="1000" fill="hold"/>
                                        <p:tgtEl>
                                          <p:spTgt spid="10"/>
                                        </p:tgtEl>
                                        <p:attrNameLst>
                                          <p:attrName>ppt_x</p:attrName>
                                        </p:attrNameLst>
                                      </p:cBhvr>
                                      <p:tavLst>
                                        <p:tav tm="0">
                                          <p:val>
                                            <p:strVal val="#ppt_x"/>
                                          </p:val>
                                        </p:tav>
                                        <p:tav tm="100000">
                                          <p:val>
                                            <p:strVal val="#ppt_x"/>
                                          </p:val>
                                        </p:tav>
                                      </p:tavLst>
                                    </p:anim>
                                    <p:anim calcmode="lin" valueType="num">
                                      <p:cBhvr>
                                        <p:cTn id="57" dur="900" decel="100000" fill="hold"/>
                                        <p:tgtEl>
                                          <p:spTgt spid="10"/>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900" decel="100000" fill="hold"/>
                                        <p:tgtEl>
                                          <p:spTgt spid="13"/>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anim calcmode="lin" valueType="num">
                                      <p:cBhvr>
                                        <p:cTn id="72" dur="1000" fill="hold"/>
                                        <p:tgtEl>
                                          <p:spTgt spid="14"/>
                                        </p:tgtEl>
                                        <p:attrNameLst>
                                          <p:attrName>ppt_x</p:attrName>
                                        </p:attrNameLst>
                                      </p:cBhvr>
                                      <p:tavLst>
                                        <p:tav tm="0">
                                          <p:val>
                                            <p:strVal val="#ppt_x"/>
                                          </p:val>
                                        </p:tav>
                                        <p:tav tm="100000">
                                          <p:val>
                                            <p:strVal val="#ppt_x"/>
                                          </p:val>
                                        </p:tav>
                                      </p:tavLst>
                                    </p:anim>
                                    <p:anim calcmode="lin" valueType="num">
                                      <p:cBhvr>
                                        <p:cTn id="73" dur="900" decel="100000" fill="hold"/>
                                        <p:tgtEl>
                                          <p:spTgt spid="14"/>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900" decel="100000" fill="hold"/>
                                        <p:tgtEl>
                                          <p:spTgt spid="15"/>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77074F3-6CCD-0245-A6F8-F247165B0906}"/>
              </a:ext>
            </a:extLst>
          </p:cNvPr>
          <p:cNvSpPr txBox="1"/>
          <p:nvPr/>
        </p:nvSpPr>
        <p:spPr>
          <a:xfrm>
            <a:off x="512538" y="226290"/>
            <a:ext cx="3101522" cy="1323439"/>
          </a:xfrm>
          <a:prstGeom prst="rect">
            <a:avLst/>
          </a:prstGeom>
          <a:noFill/>
        </p:spPr>
        <p:txBody>
          <a:bodyPr wrap="square" rtlCol="0">
            <a:spAutoFit/>
          </a:bodyPr>
          <a:lstStyle/>
          <a:p>
            <a:pPr algn="r"/>
            <a:r>
              <a:rPr lang="fr-FR" sz="1600" dirty="0"/>
              <a:t>Jacques-Louis David, 1791-1792, </a:t>
            </a:r>
            <a:r>
              <a:rPr lang="fr-FR" sz="1600" i="1" dirty="0"/>
              <a:t>Le serment du jeu de paume</a:t>
            </a:r>
            <a:r>
              <a:rPr lang="fr-FR" sz="1600" dirty="0"/>
              <a:t>, craie blanche, pierre noire et huile sur toile (304x654 cm). Musée de l’Histoire de France (Versailles).</a:t>
            </a:r>
          </a:p>
        </p:txBody>
      </p:sp>
      <p:pic>
        <p:nvPicPr>
          <p:cNvPr id="7" name="Image 6">
            <a:extLst>
              <a:ext uri="{FF2B5EF4-FFF2-40B4-BE49-F238E27FC236}">
                <a16:creationId xmlns:a16="http://schemas.microsoft.com/office/drawing/2014/main" id="{FF99EF7F-8286-4E43-91A1-04ED53EA8E20}"/>
              </a:ext>
            </a:extLst>
          </p:cNvPr>
          <p:cNvPicPr>
            <a:picLocks noChangeAspect="1"/>
          </p:cNvPicPr>
          <p:nvPr/>
        </p:nvPicPr>
        <p:blipFill>
          <a:blip r:embed="rId2"/>
          <a:stretch>
            <a:fillRect/>
          </a:stretch>
        </p:blipFill>
        <p:spPr>
          <a:xfrm>
            <a:off x="3701143" y="135924"/>
            <a:ext cx="8355692" cy="5519021"/>
          </a:xfrm>
          <a:prstGeom prst="rect">
            <a:avLst/>
          </a:prstGeom>
        </p:spPr>
      </p:pic>
      <p:sp>
        <p:nvSpPr>
          <p:cNvPr id="5" name="ZoneTexte 4">
            <a:extLst>
              <a:ext uri="{FF2B5EF4-FFF2-40B4-BE49-F238E27FC236}">
                <a16:creationId xmlns:a16="http://schemas.microsoft.com/office/drawing/2014/main" id="{767085FE-857A-9A83-CED2-D2DBDDFC3114}"/>
              </a:ext>
            </a:extLst>
          </p:cNvPr>
          <p:cNvSpPr txBox="1"/>
          <p:nvPr/>
        </p:nvSpPr>
        <p:spPr>
          <a:xfrm>
            <a:off x="294824" y="1830396"/>
            <a:ext cx="2941863" cy="4801314"/>
          </a:xfrm>
          <a:prstGeom prst="rect">
            <a:avLst/>
          </a:prstGeom>
          <a:solidFill>
            <a:schemeClr val="accent5">
              <a:lumMod val="75000"/>
            </a:schemeClr>
          </a:solidFill>
        </p:spPr>
        <p:txBody>
          <a:bodyPr wrap="square" rtlCol="0">
            <a:spAutoFit/>
          </a:bodyPr>
          <a:lstStyle/>
          <a:p>
            <a:pPr algn="just"/>
            <a:r>
              <a:rPr lang="fr-FR" dirty="0">
                <a:solidFill>
                  <a:schemeClr val="bg1"/>
                </a:solidFill>
              </a:rPr>
              <a:t>Irruption de la nation, </a:t>
            </a:r>
            <a:r>
              <a:rPr lang="fr-FR" u="sng" dirty="0">
                <a:solidFill>
                  <a:schemeClr val="bg1"/>
                </a:solidFill>
              </a:rPr>
              <a:t>souveraineté nationale.</a:t>
            </a:r>
          </a:p>
          <a:p>
            <a:pPr algn="just"/>
            <a:r>
              <a:rPr lang="fr-FR" dirty="0">
                <a:solidFill>
                  <a:schemeClr val="bg1"/>
                </a:solidFill>
              </a:rPr>
              <a:t>Les députés ne représentent plus leur ordre mais votent selon leur conscience, ils se disent représenter la nation toute entière.</a:t>
            </a:r>
          </a:p>
          <a:p>
            <a:pPr algn="just"/>
            <a:r>
              <a:rPr lang="fr-FR" dirty="0">
                <a:solidFill>
                  <a:schemeClr val="bg1"/>
                </a:solidFill>
              </a:rPr>
              <a:t>Ils instituent une </a:t>
            </a:r>
            <a:r>
              <a:rPr lang="fr-FR" b="1" dirty="0">
                <a:solidFill>
                  <a:schemeClr val="bg1"/>
                </a:solidFill>
              </a:rPr>
              <a:t>assemblée nationale constituante</a:t>
            </a:r>
            <a:r>
              <a:rPr lang="fr-FR" dirty="0">
                <a:solidFill>
                  <a:schemeClr val="bg1"/>
                </a:solidFill>
              </a:rPr>
              <a:t> chargée de rédiger une constitution (serment).</a:t>
            </a:r>
          </a:p>
          <a:p>
            <a:endParaRPr lang="fr-FR" dirty="0">
              <a:solidFill>
                <a:schemeClr val="bg1"/>
              </a:solidFill>
            </a:endParaRPr>
          </a:p>
          <a:p>
            <a:r>
              <a:rPr lang="fr-FR" b="1" dirty="0"/>
              <a:t>= un nouveau contrat écrit.</a:t>
            </a:r>
          </a:p>
          <a:p>
            <a:r>
              <a:rPr lang="fr-FR" b="1" dirty="0"/>
              <a:t>      </a:t>
            </a:r>
          </a:p>
          <a:p>
            <a:r>
              <a:rPr lang="fr-FR" b="1" dirty="0"/>
              <a:t>         Concurrence entre deux légitimités : celle du Roi et celle de la nation.</a:t>
            </a:r>
          </a:p>
        </p:txBody>
      </p:sp>
      <p:sp>
        <p:nvSpPr>
          <p:cNvPr id="6" name="Virage 5">
            <a:extLst>
              <a:ext uri="{FF2B5EF4-FFF2-40B4-BE49-F238E27FC236}">
                <a16:creationId xmlns:a16="http://schemas.microsoft.com/office/drawing/2014/main" id="{0A39EDA2-3553-8764-507F-B61AF448F8F7}"/>
              </a:ext>
            </a:extLst>
          </p:cNvPr>
          <p:cNvSpPr/>
          <p:nvPr/>
        </p:nvSpPr>
        <p:spPr>
          <a:xfrm rot="10800000" flipH="1">
            <a:off x="294824" y="5654945"/>
            <a:ext cx="217714" cy="232228"/>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ZoneTexte 7">
            <a:extLst>
              <a:ext uri="{FF2B5EF4-FFF2-40B4-BE49-F238E27FC236}">
                <a16:creationId xmlns:a16="http://schemas.microsoft.com/office/drawing/2014/main" id="{0E4CF4D6-5BED-92E5-DB53-F9092E71929A}"/>
              </a:ext>
            </a:extLst>
          </p:cNvPr>
          <p:cNvSpPr txBox="1"/>
          <p:nvPr/>
        </p:nvSpPr>
        <p:spPr>
          <a:xfrm>
            <a:off x="3512458" y="5708380"/>
            <a:ext cx="5602514" cy="923330"/>
          </a:xfrm>
          <a:prstGeom prst="rect">
            <a:avLst/>
          </a:prstGeom>
          <a:solidFill>
            <a:schemeClr val="accent4"/>
          </a:solidFill>
          <a:ln>
            <a:solidFill>
              <a:schemeClr val="tx1"/>
            </a:solidFill>
          </a:ln>
        </p:spPr>
        <p:txBody>
          <a:bodyPr wrap="square" rtlCol="0">
            <a:spAutoFit/>
          </a:bodyPr>
          <a:lstStyle/>
          <a:p>
            <a:r>
              <a:rPr lang="fr-FR" b="1" dirty="0"/>
              <a:t>Frise 1 : </a:t>
            </a:r>
            <a:r>
              <a:rPr lang="fr-FR" dirty="0"/>
              <a:t>Les Possibles : scenarii </a:t>
            </a:r>
          </a:p>
          <a:p>
            <a:r>
              <a:rPr lang="fr-FR" dirty="0"/>
              <a:t>Possible n°1 : monarchie constitutionnelle / possible n°2 : monarchie absolue / possible n°3 : république  </a:t>
            </a:r>
          </a:p>
        </p:txBody>
      </p:sp>
      <p:sp>
        <p:nvSpPr>
          <p:cNvPr id="9" name="ZoneTexte 8">
            <a:extLst>
              <a:ext uri="{FF2B5EF4-FFF2-40B4-BE49-F238E27FC236}">
                <a16:creationId xmlns:a16="http://schemas.microsoft.com/office/drawing/2014/main" id="{1DBBD596-55CE-C5C2-04A4-837B46A6A2BD}"/>
              </a:ext>
            </a:extLst>
          </p:cNvPr>
          <p:cNvSpPr txBox="1"/>
          <p:nvPr/>
        </p:nvSpPr>
        <p:spPr>
          <a:xfrm>
            <a:off x="9114972" y="5708380"/>
            <a:ext cx="2941863" cy="646331"/>
          </a:xfrm>
          <a:prstGeom prst="rect">
            <a:avLst/>
          </a:prstGeom>
          <a:solidFill>
            <a:schemeClr val="accent4"/>
          </a:solidFill>
          <a:ln>
            <a:solidFill>
              <a:schemeClr val="tx1"/>
            </a:solidFill>
          </a:ln>
        </p:spPr>
        <p:txBody>
          <a:bodyPr wrap="square" rtlCol="0">
            <a:spAutoFit/>
          </a:bodyPr>
          <a:lstStyle/>
          <a:p>
            <a:r>
              <a:rPr lang="fr-FR" b="1" dirty="0"/>
              <a:t>Frise 2 : </a:t>
            </a:r>
            <a:r>
              <a:rPr lang="fr-FR" dirty="0"/>
              <a:t>Irruption de la nation </a:t>
            </a:r>
          </a:p>
        </p:txBody>
      </p:sp>
    </p:spTree>
    <p:extLst>
      <p:ext uri="{BB962C8B-B14F-4D97-AF65-F5344CB8AC3E}">
        <p14:creationId xmlns:p14="http://schemas.microsoft.com/office/powerpoint/2010/main" val="200730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E2BF714-8199-D22A-9095-83F62336AFC2}"/>
              </a:ext>
            </a:extLst>
          </p:cNvPr>
          <p:cNvSpPr txBox="1"/>
          <p:nvPr/>
        </p:nvSpPr>
        <p:spPr>
          <a:xfrm>
            <a:off x="-1" y="0"/>
            <a:ext cx="6947065" cy="369332"/>
          </a:xfrm>
          <a:prstGeom prst="rect">
            <a:avLst/>
          </a:prstGeom>
          <a:noFill/>
        </p:spPr>
        <p:txBody>
          <a:bodyPr wrap="square" rtlCol="0">
            <a:spAutoFit/>
          </a:bodyPr>
          <a:lstStyle/>
          <a:p>
            <a:r>
              <a:rPr lang="fr-FR" dirty="0">
                <a:solidFill>
                  <a:srgbClr val="FF0000"/>
                </a:solidFill>
              </a:rPr>
              <a:t>Remobilisation programme de Seconde : le modèle britannique </a:t>
            </a:r>
          </a:p>
        </p:txBody>
      </p:sp>
      <p:pic>
        <p:nvPicPr>
          <p:cNvPr id="3" name="Image 2">
            <a:extLst>
              <a:ext uri="{FF2B5EF4-FFF2-40B4-BE49-F238E27FC236}">
                <a16:creationId xmlns:a16="http://schemas.microsoft.com/office/drawing/2014/main" id="{893EBC1B-8279-2710-A190-5B0FD58F2D5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657" y="488241"/>
            <a:ext cx="2716774" cy="6268848"/>
          </a:xfrm>
          <a:prstGeom prst="rect">
            <a:avLst/>
          </a:prstGeom>
          <a:noFill/>
          <a:ln>
            <a:solidFill>
              <a:schemeClr val="tx1"/>
            </a:solidFill>
          </a:ln>
        </p:spPr>
      </p:pic>
      <p:sp>
        <p:nvSpPr>
          <p:cNvPr id="5" name="ZoneTexte 4">
            <a:extLst>
              <a:ext uri="{FF2B5EF4-FFF2-40B4-BE49-F238E27FC236}">
                <a16:creationId xmlns:a16="http://schemas.microsoft.com/office/drawing/2014/main" id="{0EA2B128-2117-F86A-92CF-5BC546702A3E}"/>
              </a:ext>
            </a:extLst>
          </p:cNvPr>
          <p:cNvSpPr txBox="1"/>
          <p:nvPr/>
        </p:nvSpPr>
        <p:spPr>
          <a:xfrm>
            <a:off x="3242843" y="373771"/>
            <a:ext cx="2543895" cy="2862322"/>
          </a:xfrm>
          <a:prstGeom prst="rect">
            <a:avLst/>
          </a:prstGeom>
          <a:solidFill>
            <a:schemeClr val="accent5">
              <a:lumMod val="75000"/>
            </a:schemeClr>
          </a:solidFill>
        </p:spPr>
        <p:txBody>
          <a:bodyPr wrap="square">
            <a:spAutoFit/>
          </a:bodyPr>
          <a:lstStyle/>
          <a:p>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a:t>
            </a:r>
            <a:r>
              <a:rPr lang="fr-F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évolution de 1688 en Angleterre </a:t>
            </a:r>
          </a:p>
          <a:p>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Refus de l’arbitraire royal</a:t>
            </a:r>
            <a:endParaRPr lang="fr-F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fr-FR" dirty="0">
                <a:solidFill>
                  <a:schemeClr val="bg1"/>
                </a:solidFill>
                <a:effectLst/>
              </a:rPr>
              <a:t>= </a:t>
            </a:r>
            <a:r>
              <a:rPr lang="fr-F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L’affirmation des droits du Parlement face à la couronne anglaise</a:t>
            </a:r>
          </a:p>
          <a:p>
            <a:r>
              <a:rPr lang="fr-FR" b="1" dirty="0">
                <a:solidFill>
                  <a:schemeClr val="bg1"/>
                </a:solidFill>
                <a:latin typeface="Calibri" panose="020F0502020204030204" pitchFamily="34" charset="0"/>
                <a:cs typeface="Times New Roman" panose="02020603050405020304" pitchFamily="18" charset="0"/>
              </a:rPr>
              <a:t>Att ! Si les représentants sont élus, le suffrage est censitaire</a:t>
            </a:r>
            <a:endParaRPr lang="fr-FR" dirty="0">
              <a:solidFill>
                <a:schemeClr val="bg1"/>
              </a:solidFill>
            </a:endParaRPr>
          </a:p>
        </p:txBody>
      </p:sp>
      <p:pic>
        <p:nvPicPr>
          <p:cNvPr id="6" name="Image 5">
            <a:extLst>
              <a:ext uri="{FF2B5EF4-FFF2-40B4-BE49-F238E27FC236}">
                <a16:creationId xmlns:a16="http://schemas.microsoft.com/office/drawing/2014/main" id="{36015529-C71D-B21D-F251-7A7BFEDF32E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6636" y="488241"/>
            <a:ext cx="6151707" cy="2728488"/>
          </a:xfrm>
          <a:prstGeom prst="rect">
            <a:avLst/>
          </a:prstGeom>
          <a:noFill/>
          <a:ln>
            <a:solidFill>
              <a:schemeClr val="tx1"/>
            </a:solidFill>
          </a:ln>
        </p:spPr>
      </p:pic>
      <p:sp>
        <p:nvSpPr>
          <p:cNvPr id="8" name="ZoneTexte 7">
            <a:extLst>
              <a:ext uri="{FF2B5EF4-FFF2-40B4-BE49-F238E27FC236}">
                <a16:creationId xmlns:a16="http://schemas.microsoft.com/office/drawing/2014/main" id="{AAC9654C-0203-9293-21BE-57859F13F446}"/>
              </a:ext>
            </a:extLst>
          </p:cNvPr>
          <p:cNvSpPr txBox="1"/>
          <p:nvPr/>
        </p:nvSpPr>
        <p:spPr>
          <a:xfrm>
            <a:off x="8635610" y="3334557"/>
            <a:ext cx="3322865" cy="2585323"/>
          </a:xfrm>
          <a:prstGeom prst="rect">
            <a:avLst/>
          </a:prstGeom>
          <a:solidFill>
            <a:schemeClr val="accent5">
              <a:lumMod val="75000"/>
            </a:schemeClr>
          </a:solidFill>
        </p:spPr>
        <p:txBody>
          <a:bodyPr wrap="square">
            <a:spAutoFit/>
          </a:bodyPr>
          <a:lstStyle/>
          <a:p>
            <a:r>
              <a:rPr lang="fr-F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 L’influence du régime britannique sur des philosophes des Lumières</a:t>
            </a:r>
            <a:r>
              <a:rPr lang="fr-FR" sz="1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r>
              <a:rPr lang="fr-FR" b="1" dirty="0">
                <a:solidFill>
                  <a:schemeClr val="bg1"/>
                </a:solidFill>
                <a:latin typeface="Calibri" panose="020F0502020204030204" pitchFamily="34" charset="0"/>
                <a:cs typeface="Times New Roman" panose="02020603050405020304" pitchFamily="18" charset="0"/>
              </a:rPr>
              <a:t>Ex: Voltaire : </a:t>
            </a:r>
            <a:r>
              <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philosophe anglophile séduit par idées des libertés, de représentation et de séparation des pouvoirs, qui limite le pouvoir exécutif et l’arbitraire royal.</a:t>
            </a:r>
            <a:r>
              <a:rPr lang="fr-FR" dirty="0">
                <a:solidFill>
                  <a:schemeClr val="bg1"/>
                </a:solidFill>
                <a:effectLst/>
              </a:rPr>
              <a:t> </a:t>
            </a:r>
            <a:endParaRPr lang="fr-FR" dirty="0">
              <a:solidFill>
                <a:schemeClr val="bg1"/>
              </a:solidFill>
            </a:endParaRPr>
          </a:p>
        </p:txBody>
      </p:sp>
      <p:sp>
        <p:nvSpPr>
          <p:cNvPr id="9" name="Rectangle 8">
            <a:extLst>
              <a:ext uri="{FF2B5EF4-FFF2-40B4-BE49-F238E27FC236}">
                <a16:creationId xmlns:a16="http://schemas.microsoft.com/office/drawing/2014/main" id="{7DAAF823-21EF-0317-42A4-C92BDCFA3058}"/>
              </a:ext>
            </a:extLst>
          </p:cNvPr>
          <p:cNvSpPr/>
          <p:nvPr/>
        </p:nvSpPr>
        <p:spPr>
          <a:xfrm>
            <a:off x="261257" y="1698171"/>
            <a:ext cx="2383972" cy="587829"/>
          </a:xfrm>
          <a:prstGeom prst="rect">
            <a:avLst/>
          </a:prstGeom>
          <a:solidFill>
            <a:schemeClr val="accent4">
              <a:lumMod val="75000"/>
              <a:alpha val="59000"/>
            </a:schemeClr>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A3152C2A-2971-2A5C-89C6-4F99E4C6FACF}"/>
              </a:ext>
            </a:extLst>
          </p:cNvPr>
          <p:cNvSpPr/>
          <p:nvPr/>
        </p:nvSpPr>
        <p:spPr>
          <a:xfrm>
            <a:off x="261257" y="2929872"/>
            <a:ext cx="2383972" cy="874685"/>
          </a:xfrm>
          <a:prstGeom prst="rect">
            <a:avLst/>
          </a:prstGeom>
          <a:solidFill>
            <a:schemeClr val="accent4">
              <a:lumMod val="75000"/>
              <a:alpha val="59000"/>
            </a:schemeClr>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D76E4792-B452-D7AE-AD9C-F3F976F50D18}"/>
              </a:ext>
            </a:extLst>
          </p:cNvPr>
          <p:cNvSpPr/>
          <p:nvPr/>
        </p:nvSpPr>
        <p:spPr>
          <a:xfrm>
            <a:off x="261257" y="3813898"/>
            <a:ext cx="2383972" cy="634532"/>
          </a:xfrm>
          <a:prstGeom prst="rect">
            <a:avLst/>
          </a:prstGeom>
          <a:solidFill>
            <a:schemeClr val="accent4">
              <a:lumMod val="75000"/>
              <a:alpha val="59000"/>
            </a:schemeClr>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BF1F08D7-5AAD-A487-3D53-87C85A9AE4FF}"/>
              </a:ext>
            </a:extLst>
          </p:cNvPr>
          <p:cNvSpPr/>
          <p:nvPr/>
        </p:nvSpPr>
        <p:spPr>
          <a:xfrm>
            <a:off x="370115" y="5426073"/>
            <a:ext cx="2383972" cy="354242"/>
          </a:xfrm>
          <a:prstGeom prst="rect">
            <a:avLst/>
          </a:prstGeom>
          <a:solidFill>
            <a:schemeClr val="accent4">
              <a:lumMod val="75000"/>
              <a:alpha val="59000"/>
            </a:schemeClr>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BC2BA8C1-24BC-2306-F3F8-6738965A508B}"/>
              </a:ext>
            </a:extLst>
          </p:cNvPr>
          <p:cNvSpPr txBox="1"/>
          <p:nvPr/>
        </p:nvSpPr>
        <p:spPr>
          <a:xfrm rot="10800000" flipV="1">
            <a:off x="2946345" y="3216729"/>
            <a:ext cx="3208565" cy="646331"/>
          </a:xfrm>
          <a:prstGeom prst="rect">
            <a:avLst/>
          </a:prstGeom>
          <a:noFill/>
        </p:spPr>
        <p:txBody>
          <a:bodyPr wrap="square">
            <a:spAutoFit/>
          </a:bodyPr>
          <a:lstStyle/>
          <a:p>
            <a:r>
              <a:rPr lang="fr-FR" b="1" i="1"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L</a:t>
            </a:r>
            <a:r>
              <a:rPr lang="fr-FR" sz="1800" b="1"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 loi est supérieure à la décision royale</a:t>
            </a:r>
            <a:r>
              <a:rPr lang="fr-FR" i="1" dirty="0">
                <a:solidFill>
                  <a:schemeClr val="tx1">
                    <a:lumMod val="50000"/>
                    <a:lumOff val="50000"/>
                  </a:schemeClr>
                </a:solidFill>
                <a:effectLst/>
              </a:rPr>
              <a:t> </a:t>
            </a:r>
            <a:endParaRPr lang="fr-FR" i="1" dirty="0">
              <a:solidFill>
                <a:schemeClr val="tx1">
                  <a:lumMod val="50000"/>
                  <a:lumOff val="50000"/>
                </a:schemeClr>
              </a:solidFill>
            </a:endParaRPr>
          </a:p>
        </p:txBody>
      </p:sp>
      <p:cxnSp>
        <p:nvCxnSpPr>
          <p:cNvPr id="17" name="Connecteur droit avec flèche 16">
            <a:extLst>
              <a:ext uri="{FF2B5EF4-FFF2-40B4-BE49-F238E27FC236}">
                <a16:creationId xmlns:a16="http://schemas.microsoft.com/office/drawing/2014/main" id="{D6B52233-D8D9-3254-6197-D458DC38892A}"/>
              </a:ext>
            </a:extLst>
          </p:cNvPr>
          <p:cNvCxnSpPr/>
          <p:nvPr/>
        </p:nvCxnSpPr>
        <p:spPr>
          <a:xfrm>
            <a:off x="2645229" y="2286000"/>
            <a:ext cx="511701" cy="93072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35AE22DF-8384-48EB-675A-86D1E0D13E17}"/>
              </a:ext>
            </a:extLst>
          </p:cNvPr>
          <p:cNvCxnSpPr/>
          <p:nvPr/>
        </p:nvCxnSpPr>
        <p:spPr>
          <a:xfrm>
            <a:off x="2688387" y="3435872"/>
            <a:ext cx="511701" cy="93072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7259F4D3-CB90-B7E0-AAA8-F9AA1B988D2E}"/>
              </a:ext>
            </a:extLst>
          </p:cNvPr>
          <p:cNvCxnSpPr>
            <a:cxnSpLocks/>
          </p:cNvCxnSpPr>
          <p:nvPr/>
        </p:nvCxnSpPr>
        <p:spPr>
          <a:xfrm>
            <a:off x="2685225" y="4020145"/>
            <a:ext cx="471705" cy="397936"/>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D37189EC-A56B-1E71-371F-D4186E2BE41C}"/>
              </a:ext>
            </a:extLst>
          </p:cNvPr>
          <p:cNvSpPr txBox="1"/>
          <p:nvPr/>
        </p:nvSpPr>
        <p:spPr>
          <a:xfrm>
            <a:off x="3196926" y="4092938"/>
            <a:ext cx="4318908" cy="646331"/>
          </a:xfrm>
          <a:prstGeom prst="rect">
            <a:avLst/>
          </a:prstGeom>
          <a:noFill/>
        </p:spPr>
        <p:txBody>
          <a:bodyPr wrap="square">
            <a:spAutoFit/>
          </a:bodyPr>
          <a:lstStyle/>
          <a:p>
            <a:pPr lvl="0" algn="just"/>
            <a:r>
              <a:rPr lang="fr-FR" sz="1800" b="1" i="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Les monarques ne peuvent plus gouverner sans appui du Parlement. </a:t>
            </a:r>
          </a:p>
        </p:txBody>
      </p:sp>
      <p:sp>
        <p:nvSpPr>
          <p:cNvPr id="25" name="ZoneTexte 24">
            <a:extLst>
              <a:ext uri="{FF2B5EF4-FFF2-40B4-BE49-F238E27FC236}">
                <a16:creationId xmlns:a16="http://schemas.microsoft.com/office/drawing/2014/main" id="{12CCB0D1-1038-A808-8801-218A514B25E4}"/>
              </a:ext>
            </a:extLst>
          </p:cNvPr>
          <p:cNvSpPr txBox="1"/>
          <p:nvPr/>
        </p:nvSpPr>
        <p:spPr>
          <a:xfrm>
            <a:off x="3784755" y="6014293"/>
            <a:ext cx="7383988" cy="646331"/>
          </a:xfrm>
          <a:prstGeom prst="rect">
            <a:avLst/>
          </a:prstGeom>
          <a:noFill/>
          <a:ln w="38100">
            <a:solidFill>
              <a:schemeClr val="accent6"/>
            </a:solidFill>
          </a:ln>
        </p:spPr>
        <p:txBody>
          <a:bodyPr wrap="square">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Le modèle britannique permet de faire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l’éloge d’une monarchie limitée</a:t>
            </a:r>
            <a:r>
              <a:rPr lang="fr-FR" sz="1800" dirty="0">
                <a:effectLst/>
                <a:latin typeface="Calibri" panose="020F0502020204030204" pitchFamily="34" charset="0"/>
                <a:ea typeface="Calibri" panose="020F0502020204030204" pitchFamily="34" charset="0"/>
                <a:cs typeface="Times New Roman" panose="02020603050405020304" pitchFamily="18" charset="0"/>
              </a:rPr>
              <a:t> par contraste avec l’idée de monarchie absolue. Surinterprétation. </a:t>
            </a:r>
            <a:r>
              <a:rPr lang="fr-FR" dirty="0">
                <a:effectLst/>
              </a:rPr>
              <a:t> </a:t>
            </a:r>
            <a:endParaRPr lang="fr-FR" dirty="0"/>
          </a:p>
        </p:txBody>
      </p:sp>
    </p:spTree>
    <p:extLst>
      <p:ext uri="{BB962C8B-B14F-4D97-AF65-F5344CB8AC3E}">
        <p14:creationId xmlns:p14="http://schemas.microsoft.com/office/powerpoint/2010/main" val="13207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900" decel="100000" fill="hold"/>
                                        <p:tgtEl>
                                          <p:spTgt spid="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1000"/>
                                        <p:tgtEl>
                                          <p:spTgt spid="25"/>
                                        </p:tgtEl>
                                      </p:cBhvr>
                                    </p:animEffect>
                                    <p:anim calcmode="lin" valueType="num">
                                      <p:cBhvr>
                                        <p:cTn id="24" dur="1000" fill="hold"/>
                                        <p:tgtEl>
                                          <p:spTgt spid="25"/>
                                        </p:tgtEl>
                                        <p:attrNameLst>
                                          <p:attrName>ppt_x</p:attrName>
                                        </p:attrNameLst>
                                      </p:cBhvr>
                                      <p:tavLst>
                                        <p:tav tm="0">
                                          <p:val>
                                            <p:strVal val="#ppt_x"/>
                                          </p:val>
                                        </p:tav>
                                        <p:tav tm="100000">
                                          <p:val>
                                            <p:strVal val="#ppt_x"/>
                                          </p:val>
                                        </p:tav>
                                      </p:tavLst>
                                    </p:anim>
                                    <p:anim calcmode="lin" valueType="num">
                                      <p:cBhvr>
                                        <p:cTn id="25" dur="900" decel="100000" fill="hold"/>
                                        <p:tgtEl>
                                          <p:spTgt spid="2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3">
            <a:extLst>
              <a:ext uri="{FF2B5EF4-FFF2-40B4-BE49-F238E27FC236}">
                <a16:creationId xmlns:a16="http://schemas.microsoft.com/office/drawing/2014/main" id="{383B212A-23D4-A2D7-6802-BA673DC167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2995"/>
            <a:ext cx="5867400" cy="3530600"/>
          </a:xfrm>
          <a:prstGeom prst="rect">
            <a:avLst/>
          </a:prstGeom>
          <a:noFill/>
          <a:ln>
            <a:solidFill>
              <a:schemeClr val="tx1"/>
            </a:solidFill>
          </a:ln>
        </p:spPr>
      </p:pic>
      <p:sp>
        <p:nvSpPr>
          <p:cNvPr id="4" name="ZoneTexte 3">
            <a:extLst>
              <a:ext uri="{FF2B5EF4-FFF2-40B4-BE49-F238E27FC236}">
                <a16:creationId xmlns:a16="http://schemas.microsoft.com/office/drawing/2014/main" id="{E1E5153D-B617-0906-DDAE-AF062F93803C}"/>
              </a:ext>
            </a:extLst>
          </p:cNvPr>
          <p:cNvSpPr txBox="1"/>
          <p:nvPr/>
        </p:nvSpPr>
        <p:spPr>
          <a:xfrm>
            <a:off x="0" y="0"/>
            <a:ext cx="6696364" cy="369332"/>
          </a:xfrm>
          <a:prstGeom prst="rect">
            <a:avLst/>
          </a:prstGeom>
          <a:noFill/>
        </p:spPr>
        <p:txBody>
          <a:bodyPr wrap="square">
            <a:spAutoFit/>
          </a:bodyPr>
          <a:lstStyle/>
          <a:p>
            <a:r>
              <a:rPr lang="fr-FR" dirty="0">
                <a:solidFill>
                  <a:srgbClr val="FF0000"/>
                </a:solidFill>
              </a:rPr>
              <a:t>Remobilisation programme de Seconde : la Révolution américaine</a:t>
            </a:r>
          </a:p>
        </p:txBody>
      </p:sp>
      <p:sp>
        <p:nvSpPr>
          <p:cNvPr id="6" name="ZoneTexte 5">
            <a:extLst>
              <a:ext uri="{FF2B5EF4-FFF2-40B4-BE49-F238E27FC236}">
                <a16:creationId xmlns:a16="http://schemas.microsoft.com/office/drawing/2014/main" id="{A799C581-C35C-0ABA-CBB0-3908E573174B}"/>
              </a:ext>
            </a:extLst>
          </p:cNvPr>
          <p:cNvSpPr txBox="1"/>
          <p:nvPr/>
        </p:nvSpPr>
        <p:spPr>
          <a:xfrm>
            <a:off x="5867400" y="1738974"/>
            <a:ext cx="6123214" cy="2585323"/>
          </a:xfrm>
          <a:prstGeom prst="rect">
            <a:avLst/>
          </a:prstGeom>
          <a:solidFill>
            <a:schemeClr val="accent5">
              <a:lumMod val="75000"/>
            </a:schemeClr>
          </a:solidFill>
        </p:spPr>
        <p:txBody>
          <a:bodyPr wrap="square">
            <a:spAutoFit/>
          </a:bodyPr>
          <a:lstStyle/>
          <a:p>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a:t>
            </a:r>
            <a:r>
              <a:rPr lang="fr-F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action de George Washington témoigne des contradictions</a:t>
            </a:r>
            <a:r>
              <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de la démocratie aux Etats-Unis entre l’égalité politique et les inégalités sociales (cf. Tocqueville, </a:t>
            </a:r>
            <a:r>
              <a:rPr lang="fr-FR"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la démocratie en Amérique</a:t>
            </a:r>
            <a:r>
              <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fr-FR" dirty="0">
                <a:solidFill>
                  <a:schemeClr val="bg1"/>
                </a:solidFill>
                <a:effectLst/>
              </a:rPr>
              <a:t> .</a:t>
            </a:r>
          </a:p>
          <a:p>
            <a:r>
              <a:rPr lang="fr-FR" dirty="0">
                <a:solidFill>
                  <a:schemeClr val="bg1"/>
                </a:solidFill>
              </a:rPr>
              <a:t>République = première incarnation du pouvoir exécutif d’un Etat démocratique. Gouvernement représentatif. Libertés fondamentales.</a:t>
            </a:r>
          </a:p>
          <a:p>
            <a:endParaRPr lang="fr-FR" dirty="0">
              <a:solidFill>
                <a:schemeClr val="bg1"/>
              </a:solidFill>
            </a:endParaRPr>
          </a:p>
          <a:p>
            <a:r>
              <a:rPr lang="fr-FR" dirty="0">
                <a:solidFill>
                  <a:schemeClr val="bg1"/>
                </a:solidFill>
              </a:rPr>
              <a:t>+ Contexte de guerre d’indépendance : soutien des Français. </a:t>
            </a:r>
          </a:p>
        </p:txBody>
      </p:sp>
      <p:sp>
        <p:nvSpPr>
          <p:cNvPr id="8" name="ZoneTexte 7">
            <a:extLst>
              <a:ext uri="{FF2B5EF4-FFF2-40B4-BE49-F238E27FC236}">
                <a16:creationId xmlns:a16="http://schemas.microsoft.com/office/drawing/2014/main" id="{C0E70459-93A2-A16D-14C6-CE999DB52EFE}"/>
              </a:ext>
            </a:extLst>
          </p:cNvPr>
          <p:cNvSpPr txBox="1"/>
          <p:nvPr/>
        </p:nvSpPr>
        <p:spPr>
          <a:xfrm>
            <a:off x="5867400" y="878980"/>
            <a:ext cx="6123214" cy="646331"/>
          </a:xfrm>
          <a:prstGeom prst="rect">
            <a:avLst/>
          </a:prstGeom>
          <a:solidFill>
            <a:schemeClr val="accent5">
              <a:lumMod val="75000"/>
            </a:schemeClr>
          </a:solidFill>
        </p:spPr>
        <p:txBody>
          <a:bodyPr wrap="square">
            <a:spAutoFit/>
          </a:bodyPr>
          <a:lstStyle/>
          <a:p>
            <a:r>
              <a:rPr lang="fr-F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retournement par les colons américains des valeurs anglaises contre leur métropole</a:t>
            </a:r>
            <a:r>
              <a:rPr lang="fr-FR" dirty="0">
                <a:solidFill>
                  <a:schemeClr val="bg1"/>
                </a:solidFill>
                <a:effectLst/>
              </a:rPr>
              <a:t> = révolution américaine</a:t>
            </a:r>
            <a:endParaRPr lang="fr-FR" dirty="0">
              <a:solidFill>
                <a:schemeClr val="bg1"/>
              </a:solidFill>
            </a:endParaRPr>
          </a:p>
        </p:txBody>
      </p:sp>
      <p:pic>
        <p:nvPicPr>
          <p:cNvPr id="10" name="Image 9">
            <a:extLst>
              <a:ext uri="{FF2B5EF4-FFF2-40B4-BE49-F238E27FC236}">
                <a16:creationId xmlns:a16="http://schemas.microsoft.com/office/drawing/2014/main" id="{03449CE1-A81F-E1C8-455B-629AA009A811}"/>
              </a:ext>
            </a:extLst>
          </p:cNvPr>
          <p:cNvPicPr>
            <a:picLocks noChangeAspect="1"/>
          </p:cNvPicPr>
          <p:nvPr/>
        </p:nvPicPr>
        <p:blipFill>
          <a:blip r:embed="rId3"/>
          <a:stretch>
            <a:fillRect/>
          </a:stretch>
        </p:blipFill>
        <p:spPr>
          <a:xfrm>
            <a:off x="0" y="1525311"/>
            <a:ext cx="7483541" cy="5332689"/>
          </a:xfrm>
          <a:prstGeom prst="rect">
            <a:avLst/>
          </a:prstGeom>
        </p:spPr>
      </p:pic>
      <p:sp>
        <p:nvSpPr>
          <p:cNvPr id="11" name="ZoneTexte 10">
            <a:extLst>
              <a:ext uri="{FF2B5EF4-FFF2-40B4-BE49-F238E27FC236}">
                <a16:creationId xmlns:a16="http://schemas.microsoft.com/office/drawing/2014/main" id="{4CE7C74A-8D15-E825-F323-6A152DD5F539}"/>
              </a:ext>
            </a:extLst>
          </p:cNvPr>
          <p:cNvSpPr txBox="1"/>
          <p:nvPr/>
        </p:nvSpPr>
        <p:spPr>
          <a:xfrm>
            <a:off x="7609114" y="4523014"/>
            <a:ext cx="4381500" cy="923330"/>
          </a:xfrm>
          <a:prstGeom prst="rect">
            <a:avLst/>
          </a:prstGeom>
          <a:solidFill>
            <a:schemeClr val="accent5">
              <a:lumMod val="75000"/>
            </a:schemeClr>
          </a:solidFill>
        </p:spPr>
        <p:txBody>
          <a:bodyPr wrap="square" rtlCol="0">
            <a:spAutoFit/>
          </a:bodyPr>
          <a:lstStyle/>
          <a:p>
            <a:r>
              <a:rPr lang="fr-FR" dirty="0">
                <a:solidFill>
                  <a:schemeClr val="bg1"/>
                </a:solidFill>
              </a:rPr>
              <a:t>Atlantique des années 1770-1780= espace parcouru par d’intenses circulations politiques et intellectuelles. </a:t>
            </a:r>
          </a:p>
        </p:txBody>
      </p:sp>
      <p:sp>
        <p:nvSpPr>
          <p:cNvPr id="12" name="ZoneTexte 11">
            <a:extLst>
              <a:ext uri="{FF2B5EF4-FFF2-40B4-BE49-F238E27FC236}">
                <a16:creationId xmlns:a16="http://schemas.microsoft.com/office/drawing/2014/main" id="{56E456F2-E71B-09AC-10FD-767D661C93BE}"/>
              </a:ext>
            </a:extLst>
          </p:cNvPr>
          <p:cNvSpPr txBox="1"/>
          <p:nvPr/>
        </p:nvSpPr>
        <p:spPr>
          <a:xfrm>
            <a:off x="7609114" y="5715000"/>
            <a:ext cx="4261757" cy="923330"/>
          </a:xfrm>
          <a:prstGeom prst="rect">
            <a:avLst/>
          </a:prstGeom>
          <a:noFill/>
          <a:ln w="38100">
            <a:solidFill>
              <a:schemeClr val="accent6"/>
            </a:solidFill>
          </a:ln>
        </p:spPr>
        <p:txBody>
          <a:bodyPr wrap="square" rtlCol="0">
            <a:spAutoFit/>
          </a:bodyPr>
          <a:lstStyle/>
          <a:p>
            <a:r>
              <a:rPr lang="fr-FR" dirty="0"/>
              <a:t>Un modèle américain qui séduit aussi et qui va inspirer des révolutionnaires ex: Brissot (futur chef de fil des Girondins)  </a:t>
            </a:r>
          </a:p>
        </p:txBody>
      </p:sp>
    </p:spTree>
    <p:extLst>
      <p:ext uri="{BB962C8B-B14F-4D97-AF65-F5344CB8AC3E}">
        <p14:creationId xmlns:p14="http://schemas.microsoft.com/office/powerpoint/2010/main" val="50428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900" decel="100000" fill="hold"/>
                                        <p:tgtEl>
                                          <p:spTgt spid="12"/>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1811</Words>
  <Application>Microsoft Macintosh PowerPoint</Application>
  <PresentationFormat>Grand écran</PresentationFormat>
  <Paragraphs>156</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Calibri Light</vt:lpstr>
      <vt:lpstr>Thème Office</vt:lpstr>
      <vt:lpstr>Programme d’histoire, niveau Première </vt:lpstr>
      <vt:lpstr>Un programme qui fait la jonction avec celui de Seconde </vt:lpstr>
      <vt:lpstr>Présentation PowerPoint</vt:lpstr>
      <vt:lpstr>Présentation PowerPoint</vt:lpstr>
      <vt:lpstr>  Proposition pédagogique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Patrice Fesselier-Soerip</cp:lastModifiedBy>
  <cp:revision>31</cp:revision>
  <dcterms:created xsi:type="dcterms:W3CDTF">2023-07-19T06:09:09Z</dcterms:created>
  <dcterms:modified xsi:type="dcterms:W3CDTF">2023-11-06T21:15:42Z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850894</vt:lpwstr>
  </property>
  <property fmtid="{D5CDD505-2E9C-101B-9397-08002B2CF9AE}" name="NXPowerLiteSettings" pid="3">
    <vt:lpwstr>F7000400038000</vt:lpwstr>
  </property>
  <property fmtid="{D5CDD505-2E9C-101B-9397-08002B2CF9AE}" name="NXPowerLiteVersion" pid="4">
    <vt:lpwstr>S10.0.0</vt:lpwstr>
  </property>
</Properties>
</file>